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81" r:id="rId5"/>
    <p:sldId id="266" r:id="rId6"/>
    <p:sldId id="267" r:id="rId7"/>
    <p:sldId id="268" r:id="rId8"/>
    <p:sldId id="269" r:id="rId9"/>
    <p:sldId id="287" r:id="rId10"/>
    <p:sldId id="288" r:id="rId11"/>
    <p:sldId id="270" r:id="rId12"/>
    <p:sldId id="271" r:id="rId13"/>
    <p:sldId id="297" r:id="rId14"/>
    <p:sldId id="298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81" d="100"/>
          <a:sy n="81" d="100"/>
        </p:scale>
        <p:origin x="-78" y="-5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145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ru-RU" smtClean="0"/>
              <a:t>05.12.2015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ru-RU" smtClean="0"/>
              <a:t>05.12.2015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267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590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Полилиния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" name="Полилиния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" name="Полилиния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" name="Полилиния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" name="Полилиния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Полилиния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Полилиния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Полилиния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Полилиния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Полилиния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Полилиния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Полилиния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Полилиния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Полилиния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Полилиния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Полилиния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Полилиния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Полилиния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Полилиния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Полилиния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" name="Полилиния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" name="Полилиния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" name="Полилиния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5" name="Полилиния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6" name="Полилиния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7" name="Полилиния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8" name="Полилиния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9" name="Полилиния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0" name="Группа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Полилиния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" name="Полилиния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" name="Полилиния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" name="Полилиния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5" name="Полилиния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6" name="Полилиния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7" name="Полилиния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49" name="Полилиния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50" name="Группа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Полилиния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2" name="Полилиния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3" name="Полилиния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4" name="Полилиния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5" name="Полилиния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6" name="Полилиния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7" name="Полилиния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8" name="Полилиния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59" name="Полилиния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0" name="Полилиния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61" name="Группа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Полилиния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3" name="Полилиния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4" name="Полилиния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5" name="Полилиния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6" name="Полилиния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7" name="Полилиния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8" name="Полилиния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9" name="Полилиния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0" name="Полилиния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1" name="Полилиния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2" name="Полилиния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" name="Полилиния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4" name="Полилиния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5" name="Полилиния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6" name="Полилиния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7" name="Полилиния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8" name="Полилиния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9" name="Полилиния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0" name="Полилиния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81" name="Группа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Полилиния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3" name="Полилиния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4" name="Полилиния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5" name="Полилиния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6" name="Полилиния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87" name="Группа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Полилиния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9" name="Полилиния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0" name="Полилиния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1" name="Полилиния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2" name="Полилиния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3" name="Полилиния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Полилиния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6" name="Полилиния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7" name="Полилиния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8" name="Полилиния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99" name="Группа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Полилиния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1" name="Полилиния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2" name="Полилиния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3" name="Полилиния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4" name="Полилиния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5" name="Полилиния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06" name="Группа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Полилиния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8" name="Полилиния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9" name="Полилиния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0" name="Полилиния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1" name="Полилиния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2" name="Полилиния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3" name="Полилиния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4" name="Полилиния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15" name="Полилиния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6" name="Полилиния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17" name="Группа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Полилиния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" name="Полилиния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" name="Полилиния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" name="Полилиния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" name="Полилиния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" name="Полилиния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" name="Полилиния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" name="Полилиния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" name="Полилиния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" name="Полилиния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" name="Полилиния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" name="Полилиния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" name="Полилиния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" name="Полилиния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" name="Полилиния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" name="Полилиния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" name="Полилиния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5" name="Полилиния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6" name="Полилиния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7" name="Полилиния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8" name="Полилиния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9" name="Полилиния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0" name="Полилиния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1" name="Полилиния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2" name="Полилиния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3" name="Полилиния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4" name="Полилиния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5" name="Полилиния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46" name="Группа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Полилиния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8" name="Полилиния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9" name="Полилиния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0" name="Полилиния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1" name="Полилиния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2" name="Полилиния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3" name="Полилиния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4" name="Полилиния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5" name="Полилиния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6" name="Полилиния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7" name="Полилиния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8" name="Полилиния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9" name="Полилиния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0" name="Полилиния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1" name="Полилиния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2" name="Полилиния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3" name="Полилиния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4" name="Полилиния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5" name="Полилиния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6" name="Полилиния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7" name="Полилиния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8" name="Полилиния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9" name="Полилиния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0" name="Полилиния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71" name="Группа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Полилиния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3" name="Полилиния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" name="Полилиния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5" name="Полилиния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6" name="Полилиния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7" name="Полилиния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8" name="Полилиния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9" name="Полилиния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05.12.2015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05.12.2015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05.12.2015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05.12.2015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ru-RU" smtClean="0"/>
              <a:t>05.12.2015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ru-RU" smtClean="0"/>
              <a:t>05.12.2015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Полилиния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Полилиния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9" name="Группа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Полилиния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Полилиния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Полилиния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Полилиния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" name="Полилиния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" name="Полилиния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5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6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7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8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9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0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1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5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6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7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9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0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1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2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3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4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5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6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7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8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9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0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1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2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3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4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5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6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7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8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9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0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1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2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4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5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6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7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8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9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0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1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2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3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4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5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6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7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8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9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0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1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2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93" name="Группа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Полилиния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5" name="Полилиния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6" name="Полилиния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7" name="Полилиния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8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9" name="Полилиния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0" name="Полилиния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1" name="Полилиния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2" name="Полилиния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3" name="Полилиния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4" name="Полилиния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5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6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7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8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9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0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1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2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3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4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5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6" name="Полилиния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7" name="Полилиния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8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5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6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7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8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9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0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1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2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3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4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5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6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7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8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9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0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1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2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3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4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5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6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7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8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9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0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1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2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3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4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5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6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7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8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9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0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1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2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3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5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6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77" name="Группа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Полилиния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9" name="Полилиния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0" name="Полилиния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1" name="Полилиния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2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3" name="Полилиния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4" name="Полилиния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5" name="Полилиния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6" name="Полилиния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7" name="Полилиния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8" name="Полилиния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9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0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1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2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3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4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5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6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7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8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9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0" name="Полилиния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1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2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3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4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6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7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8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9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0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1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2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3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4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5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6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7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8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9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0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1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2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3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4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5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6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7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8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9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0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1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2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3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4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5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6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7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8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9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0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1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2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3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4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5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6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7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8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9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0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1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2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3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4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5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6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7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8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9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60" name="Группа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Полилиния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2" name="Полилиния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3" name="Полилиния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4" name="Полилиния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5" name="Полилиния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" name="Полилиния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7" name="Полилиния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8" name="Полилиния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9" name="Полилиния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0" name="Полилиния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1" name="Полилиния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2" name="Полилиния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3" name="Полилиния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Полилиния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5" name="Полилиния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6" name="Полилиния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7" name="Полилиния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Полилиния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9" name="Полилиния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0" name="Полилиния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1" name="Полилиния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2" name="Полилиния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3" name="Полилиния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4" name="Полилиния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Полилиния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Полилиния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7" name="Полилиния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8" name="Полилиния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89" name="Группа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Полилиния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1" name="Овал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2" name="Полилиния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3" name="Полилиния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4" name="Полилиния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5" name="Полилиния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6" name="Полилиния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7" name="Полилиния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8" name="Полилиния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9" name="Полилиния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0" name="Полилиния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1" name="Полилиния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2" name="Полилиния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3" name="Полилиния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4" name="Полилиния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5" name="Полилиния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6" name="Полилиния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7" name="Полилиния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8" name="Полилиния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9" name="Полилиния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310" name="Полилиния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311" name="Группа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Полилиния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3" name="Полилиния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4" name="Полилиния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5" name="Полилиния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6" name="Полилиния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7" name="Полилиния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8" name="Полилиния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9" name="Полилиния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0" name="Полилиния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1" name="Полилиния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2" name="Полилиния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3" name="Полилиния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4" name="Полилиния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5" name="Полилиния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6" name="Полилиния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7" name="Полилиния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8" name="Полилиния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9" name="Полилиния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0" name="Полилиния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1" name="Полилиния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2" name="Полилиния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3" name="Полилиния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4" name="Полилиния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5" name="Полилиния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6" name="Полилиния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7" name="Полилиния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8" name="Полилиния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9" name="Полилиния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0" name="Полилиния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1" name="Полилиния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2" name="Полилиния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3" name="Полилиния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4" name="Полилиния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5" name="Полилиния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6" name="Полилиния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7" name="Полилиния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348" name="Группа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Группа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Полилиния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6" name="Полилиния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7" name="Полилиния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8" name="Полилиния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9" name="Полилиния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0" name="Полилиния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1" name="Полилиния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2" name="Полилиния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3" name="Полилиния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4" name="Полилиния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5" name="Полилиния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6" name="Полилиния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7" name="Полилиния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8" name="Полилиния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9" name="Полилиния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0" name="Полилиния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1" name="Полилиния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2" name="Полилиния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3" name="Полилиния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4" name="Полилиния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5" name="Полилиния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6" name="Полилиния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7" name="Полилиния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8" name="Полилиния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9" name="Полилиния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0" name="Полилиния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1" name="Полилиния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2" name="Полилиния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3" name="Полилиния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4" name="Полилиния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5" name="Полилиния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6" name="Полилиния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7" name="Полилиния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8" name="Полилиния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9" name="Полилиния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0" name="Полилиния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1" name="Полилиния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2" name="Полилиния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3" name="Полилиния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4" name="Полилиния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5" name="Полилиния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6" name="Полилиния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7" name="Полилиния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8" name="Полилиния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9" name="Полилиния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20" name="Полилиния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21" name="Полилиния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350" name="Группа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Полилиния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7" name="Полилиния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8" name="Полилиния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9" name="Полилиния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0" name="Полилиния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1" name="Полилиния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2" name="Полилиния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3" name="Полилиния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4" name="Полилиния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351" name="Группа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Полилиния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0" name="Полилиния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1" name="Полилиния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2" name="Полилиния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3" name="Полилиния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4" name="Полилиния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5" name="Полилиния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352" name="Группа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Полилиния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4" name="Полилиния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5" name="Полилиния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6" name="Полилиния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7" name="Полилиния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8" name="Полилиния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grpSp>
        <p:nvGrpSpPr>
          <p:cNvPr id="422" name="Группа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4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5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6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7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8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9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0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31" name="Группа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3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4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5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6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7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8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9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40" name="Группа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Полилиния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2" name="Полилиния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3" name="Полилиния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4" name="Полилиния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5" name="Полилиния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6" name="Полилиния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7" name="Полилиния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8" name="Полилиния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05.12.2015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05.12.2015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05.12.2015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t>05.12.2015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Полилиния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Полилиния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0" name="Группа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Полилиния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Полилиния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Полилиния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Полилиния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Полилиния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Полилиния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Полилиния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6" name="Группа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Полилиния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Полилиния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Полилиния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Полилиния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Полилиния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" name="Полилиния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" name="Полилиния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34" name="Группа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Полилиния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6" name="Полилиния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7" name="Полилиния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8" name="Полилиния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9" name="Полилиния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0" name="Полилиния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1" name="Полилиния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" name="Полилиния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3" name="Группа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Полилиния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5" name="Полилиния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6" name="Полилиния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7" name="Полилиния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9" name="Полилиния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0" name="Полилиния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1" name="Полилиния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52" name="Группа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4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5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6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7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8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9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0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61" name="Группа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Полилиния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3" name="Полилиния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4" name="Полилиния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5" name="Полилиния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6" name="Полилиния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7" name="Полилиния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8" name="Полилиния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9" name="Полилиния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ru-RU" smtClean="0"/>
              <a:pPr/>
              <a:t>05.12.2015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936">
          <p15:clr>
            <a:srgbClr val="F26B43"/>
          </p15:clr>
        </p15:guide>
        <p15:guide id="3" pos="3840">
          <p15:clr>
            <a:srgbClr val="F26B43"/>
          </p15:clr>
        </p15:guide>
        <p15:guide id="4" orient="horz" pos="3552">
          <p15:clr>
            <a:srgbClr val="F26B43"/>
          </p15:clr>
        </p15:guide>
        <p15:guide id="5" pos="6720">
          <p15:clr>
            <a:srgbClr val="F26B43"/>
          </p15:clr>
        </p15:guide>
        <p15:guide id="6" pos="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3586366"/>
          </a:xfrm>
        </p:spPr>
        <p:txBody>
          <a:bodyPr>
            <a:normAutofit fontScale="90000"/>
          </a:bodyPr>
          <a:lstStyle/>
          <a:p>
            <a:pPr marL="0" indent="0"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6600" b="0" i="0" dirty="0" smtClean="0">
                <a:solidFill>
                  <a:schemeClr val="tx1"/>
                </a:solidFill>
                <a:latin typeface="Cambria"/>
                <a:ea typeface="+mj-ea"/>
                <a:cs typeface="+mj-cs"/>
              </a:rPr>
              <a:t/>
            </a:r>
            <a:br>
              <a:rPr lang="ru-RU" sz="6600" b="0" i="0" dirty="0" smtClean="0">
                <a:solidFill>
                  <a:schemeClr val="tx1"/>
                </a:solidFill>
                <a:latin typeface="Cambria"/>
                <a:ea typeface="+mj-ea"/>
                <a:cs typeface="+mj-cs"/>
              </a:rPr>
            </a:br>
            <a:r>
              <a:rPr lang="ru-RU" sz="6600" b="0" i="0" dirty="0" smtClean="0">
                <a:solidFill>
                  <a:srgbClr val="FF0000"/>
                </a:solidFill>
                <a:latin typeface="Cambria"/>
                <a:ea typeface="+mj-ea"/>
                <a:cs typeface="+mj-cs"/>
              </a:rPr>
              <a:t>Игровые</a:t>
            </a:r>
            <a:br>
              <a:rPr lang="ru-RU" sz="6600" b="0" i="0" dirty="0" smtClean="0">
                <a:solidFill>
                  <a:srgbClr val="FF0000"/>
                </a:solidFill>
                <a:latin typeface="Cambria"/>
                <a:ea typeface="+mj-ea"/>
                <a:cs typeface="+mj-cs"/>
              </a:rPr>
            </a:br>
            <a:r>
              <a:rPr lang="ru-RU" dirty="0" smtClean="0">
                <a:solidFill>
                  <a:srgbClr val="FF0000"/>
                </a:solidFill>
                <a:latin typeface="Cambria"/>
              </a:rPr>
              <a:t>обучающие</a:t>
            </a:r>
            <a:br>
              <a:rPr lang="ru-RU" dirty="0" smtClean="0">
                <a:solidFill>
                  <a:srgbClr val="FF0000"/>
                </a:solidFill>
                <a:latin typeface="Cambria"/>
              </a:rPr>
            </a:br>
            <a:r>
              <a:rPr lang="ru-RU" dirty="0" smtClean="0">
                <a:solidFill>
                  <a:srgbClr val="FF0000"/>
                </a:solidFill>
                <a:latin typeface="Cambria"/>
              </a:rPr>
              <a:t>ситуации</a:t>
            </a:r>
            <a:endParaRPr lang="ru-RU" sz="6600" b="0" i="0" dirty="0">
              <a:solidFill>
                <a:srgbClr val="FF0000"/>
              </a:solidFill>
              <a:latin typeface="Cambr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63569" y="4373397"/>
            <a:ext cx="410583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подготовила:</a:t>
            </a:r>
          </a:p>
          <a:p>
            <a:r>
              <a:rPr lang="ru-RU" dirty="0" smtClean="0"/>
              <a:t>педагог-психолог МБОУ «ДОУ №40»</a:t>
            </a:r>
          </a:p>
          <a:p>
            <a:pPr algn="ctr"/>
            <a:r>
              <a:rPr lang="ru-RU" sz="2400" dirty="0" smtClean="0">
                <a:latin typeface="Monotype Corsiva" pitchFamily="66" charset="0"/>
              </a:rPr>
              <a:t>Иванькова </a:t>
            </a:r>
          </a:p>
          <a:p>
            <a:pPr algn="ctr"/>
            <a:r>
              <a:rPr lang="ru-RU" sz="2400" dirty="0" smtClean="0">
                <a:latin typeface="Monotype Corsiva" pitchFamily="66" charset="0"/>
              </a:rPr>
              <a:t>Наталия Александровна </a:t>
            </a:r>
          </a:p>
          <a:p>
            <a:endParaRPr lang="ru-RU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277" y="423081"/>
            <a:ext cx="2619292" cy="19516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Bef>
                <a:spcPts val="0"/>
              </a:spcBef>
            </a:pPr>
            <a:r>
              <a:rPr lang="ru-RU" sz="3600" b="1" dirty="0">
                <a:solidFill>
                  <a:srgbClr val="FF0000"/>
                </a:solidFill>
              </a:rPr>
              <a:t>ПРИМЕРЫ ИГРОВЫХ ОБУЧАЮЩИХ СИТУАЦИЙ</a:t>
            </a:r>
            <a:endParaRPr lang="ru-RU" sz="3400" b="0" i="0" dirty="0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524001" y="1312334"/>
            <a:ext cx="9144000" cy="481551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95300" indent="-495300">
              <a:lnSpc>
                <a:spcPct val="80000"/>
              </a:lnSpc>
            </a:pPr>
            <a:endParaRPr lang="en-US" sz="2800" dirty="0" smtClean="0"/>
          </a:p>
          <a:p>
            <a:pPr marL="495300" indent="-495300">
              <a:lnSpc>
                <a:spcPct val="80000"/>
              </a:lnSpc>
            </a:pPr>
            <a:r>
              <a:rPr lang="ru-RU" sz="2800" b="1" dirty="0" smtClean="0"/>
              <a:t>Детям </a:t>
            </a:r>
            <a:r>
              <a:rPr lang="ru-RU" sz="2800" b="1" dirty="0"/>
              <a:t>приходит письмо от Степашки</a:t>
            </a:r>
            <a:r>
              <a:rPr lang="ru-RU" sz="2800" dirty="0"/>
              <a:t>, который жалуется, что не знает, как поступить с грязной скатертью после праздника. Воспитатель с детьми выясняет, что нужно, чтобы постирать, н-р, носовой платок. У каждого из детей есть тазик с водой, мыло. Воспитатель также выясняет, какие действия нужно совершить – смочить, намылить, сполоснуть, развесить на веревочку с помощью прищепок. Все действия со своими платочками дети выполняют под музыку в форме танцевальных упражнений. 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endParaRPr lang="ru-RU" sz="2000" b="0" i="0" dirty="0">
              <a:solidFill>
                <a:schemeClr val="tx1"/>
              </a:solidFill>
              <a:latin typeface="Cambria"/>
              <a:ea typeface="+mn-ea"/>
              <a:cs typeface="+mn-cs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1" i="0" dirty="0" smtClean="0">
                <a:solidFill>
                  <a:srgbClr val="FF0000"/>
                </a:solidFill>
                <a:latin typeface="Cambria"/>
                <a:ea typeface="+mj-ea"/>
                <a:cs typeface="+mj-cs"/>
              </a:rPr>
              <a:t>ПРИМЕРЫ ИГРОВЫХ ОБУЧАЮЩИХ СИТУАЦИЙ</a:t>
            </a:r>
            <a:endParaRPr lang="ru-RU" sz="3200" b="1" i="0" dirty="0">
              <a:solidFill>
                <a:srgbClr val="FF0000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ru-RU" sz="2800" dirty="0"/>
              <a:t>Проведение занятия в средней группе по развитию речи. Используется игровой персонаж – </a:t>
            </a:r>
            <a:r>
              <a:rPr lang="ru-RU" sz="2800" b="1" dirty="0"/>
              <a:t>игрушечный утенок, </a:t>
            </a:r>
            <a:r>
              <a:rPr lang="ru-RU" sz="2800" dirty="0"/>
              <a:t>которого обидели, и теперь он сильно грустит. Детям предлагается рассказать утенку, какой он красивый, хороший.</a:t>
            </a:r>
          </a:p>
          <a:p>
            <a:pPr algn="just">
              <a:lnSpc>
                <a:spcPct val="80000"/>
              </a:lnSpc>
            </a:pPr>
            <a:r>
              <a:rPr lang="ru-RU" sz="2800" dirty="0"/>
              <a:t>     Дети по очереди берут утенка, рассматривают его, каждый составляет небольшой рассказ о нем, выделяет то, что ему больше всего понравилось в игрушке. Утенок благодарит каждого ребенка, в конце занятия говорит, что дети ему очень понравились и теперь он грустить не будет.</a:t>
            </a:r>
            <a:endParaRPr lang="ru-RU" sz="2800" b="0" i="0" dirty="0">
              <a:solidFill>
                <a:schemeClr val="tx1"/>
              </a:solidFill>
              <a:latin typeface="Cambria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1" i="0" dirty="0" smtClean="0">
                <a:solidFill>
                  <a:srgbClr val="FF0000"/>
                </a:solidFill>
                <a:latin typeface="Cambria"/>
                <a:ea typeface="+mj-ea"/>
                <a:cs typeface="+mj-cs"/>
              </a:rPr>
              <a:t>ПРИМЕРЫ ИГРОВЫХ ОБУЧАЮЩИХ СИТУАЦИЙ</a:t>
            </a:r>
            <a:endParaRPr lang="ru-RU" sz="3200" b="1" i="0" dirty="0">
              <a:solidFill>
                <a:srgbClr val="FF0000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ru-RU" sz="2400" dirty="0"/>
              <a:t>В старшей группе воспитатель, подойдя к группе детей, внезапно достает </a:t>
            </a:r>
            <a:r>
              <a:rPr lang="ru-RU" sz="2400" b="1" dirty="0"/>
              <a:t>бумажный фотоаппарат</a:t>
            </a:r>
            <a:r>
              <a:rPr lang="ru-RU" sz="2400" dirty="0"/>
              <a:t> и «фотографирует собравшихся, а затем дарит несколько «Фотографий» с нарисованными смешными рожицами. Дети радостно удивлены.</a:t>
            </a:r>
          </a:p>
          <a:p>
            <a:pPr algn="just">
              <a:lnSpc>
                <a:spcPct val="90000"/>
              </a:lnSpc>
            </a:pPr>
            <a:r>
              <a:rPr lang="ru-RU" sz="2400" dirty="0"/>
              <a:t>	- Этот фотоаппарат подарил мне </a:t>
            </a:r>
            <a:r>
              <a:rPr lang="ru-RU" sz="2400" dirty="0" err="1"/>
              <a:t>Карлсон</a:t>
            </a:r>
            <a:r>
              <a:rPr lang="ru-RU" sz="2400" dirty="0"/>
              <a:t>, - сообщает воспитатель. – Он уверяет меня, что каждый из вас, если захочет, сможет сделать себе такую игрушку. Да вот мне что-то не очень верится в это…</a:t>
            </a:r>
          </a:p>
          <a:p>
            <a:pPr algn="just">
              <a:lnSpc>
                <a:spcPct val="90000"/>
              </a:lnSpc>
            </a:pPr>
            <a:r>
              <a:rPr lang="ru-RU" sz="2400" dirty="0"/>
              <a:t>	- А я смогу! – заявляет Ваня.</a:t>
            </a:r>
          </a:p>
          <a:p>
            <a:pPr algn="just">
              <a:lnSpc>
                <a:spcPct val="90000"/>
              </a:lnSpc>
            </a:pPr>
            <a:r>
              <a:rPr lang="ru-RU" sz="2400" dirty="0"/>
              <a:t>	- И я! И я! Сможем! – раздаются детские голоса. Ребятам уже не терпится попробовать свои силы в конструировании фотоаппарата. </a:t>
            </a:r>
          </a:p>
        </p:txBody>
      </p:sp>
    </p:spTree>
    <p:extLst>
      <p:ext uri="{BB962C8B-B14F-4D97-AF65-F5344CB8AC3E}">
        <p14:creationId xmlns:p14="http://schemas.microsoft.com/office/powerpoint/2010/main" val="220838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1" i="0" dirty="0" smtClean="0">
                <a:solidFill>
                  <a:srgbClr val="FF0000"/>
                </a:solidFill>
                <a:latin typeface="Cambria"/>
                <a:ea typeface="+mj-ea"/>
                <a:cs typeface="+mj-cs"/>
              </a:rPr>
              <a:t>ПРИМЕРЫ ИГРОВЫХ ОБУЧАЮЩИХ СИТУАЦИЙ</a:t>
            </a:r>
            <a:endParaRPr lang="ru-RU" sz="3200" b="1" i="0" dirty="0">
              <a:solidFill>
                <a:srgbClr val="FF0000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ru-RU" sz="2400" dirty="0"/>
              <a:t>Воспитатель, развесив на подставках </a:t>
            </a:r>
            <a:r>
              <a:rPr lang="ru-RU" sz="2400" b="1" dirty="0"/>
              <a:t>картины о весне</a:t>
            </a:r>
            <a:r>
              <a:rPr lang="ru-RU" sz="2400" dirty="0"/>
              <a:t>, говорит детям: «Ребята, у нас в детском саду открывается маленькая картинная галерея, и вам как старшим детям мы предлагаем стать экскурсоводами и вечером, когда придут дети средней группы, им нужно понятно рассказать, что нарисовано на картинах». </a:t>
            </a:r>
          </a:p>
          <a:p>
            <a:pPr algn="just">
              <a:lnSpc>
                <a:spcPct val="80000"/>
              </a:lnSpc>
            </a:pPr>
            <a:r>
              <a:rPr lang="ru-RU" sz="2400" dirty="0"/>
              <a:t>Дети начинают обсуждать, что, в какой последовательности можно рассказать о той или иной картине. Несколько детей проводят экскурсию со сверстниками, которые не только слушают, но и активно помогают «экскурсоводу» в составлении рассказа.</a:t>
            </a:r>
          </a:p>
          <a:p>
            <a:pPr algn="just">
              <a:lnSpc>
                <a:spcPct val="80000"/>
              </a:lnSpc>
            </a:pPr>
            <a:r>
              <a:rPr lang="ru-RU" sz="2400" dirty="0"/>
              <a:t>Вечером пятилетние дети с удовольствием слушают рассказ хозяев, которые демонстрируют картинную галерею.</a:t>
            </a:r>
          </a:p>
          <a:p>
            <a:pPr algn="just">
              <a:lnSpc>
                <a:spcPct val="80000"/>
              </a:lnSpc>
            </a:pPr>
            <a:endParaRPr lang="ru-RU" sz="2800" b="0" i="0" dirty="0">
              <a:solidFill>
                <a:schemeClr val="tx1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9809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24000" y="409432"/>
            <a:ext cx="9133730" cy="4517410"/>
          </a:xfrm>
        </p:spPr>
        <p:txBody>
          <a:bodyPr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9600" b="1" i="0" dirty="0" smtClean="0">
                <a:solidFill>
                  <a:srgbClr val="FF0000"/>
                </a:solidFill>
                <a:latin typeface="Cambria"/>
              </a:rPr>
              <a:t>СПАСИБО</a:t>
            </a:r>
            <a:br>
              <a:rPr lang="ru-RU" sz="9600" b="1" i="0" dirty="0" smtClean="0">
                <a:solidFill>
                  <a:srgbClr val="FF0000"/>
                </a:solidFill>
                <a:latin typeface="Cambria"/>
              </a:rPr>
            </a:br>
            <a:r>
              <a:rPr lang="ru-RU" sz="9600" b="1" dirty="0" smtClean="0">
                <a:solidFill>
                  <a:srgbClr val="FF0000"/>
                </a:solidFill>
                <a:latin typeface="Cambria"/>
              </a:rPr>
              <a:t>ЗА</a:t>
            </a:r>
            <a:br>
              <a:rPr lang="ru-RU" sz="9600" b="1" dirty="0" smtClean="0">
                <a:solidFill>
                  <a:srgbClr val="FF0000"/>
                </a:solidFill>
                <a:latin typeface="Cambria"/>
              </a:rPr>
            </a:br>
            <a:r>
              <a:rPr lang="ru-RU" sz="9600" b="1" dirty="0" smtClean="0">
                <a:solidFill>
                  <a:srgbClr val="FF0000"/>
                </a:solidFill>
                <a:latin typeface="Cambria"/>
              </a:rPr>
              <a:t>ВНИМАНИЕ</a:t>
            </a:r>
            <a:endParaRPr lang="ru-RU" sz="9600" b="1" i="0" dirty="0">
              <a:solidFill>
                <a:srgbClr val="FF0000"/>
              </a:solidFill>
              <a:latin typeface="Cambria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8571" y="941696"/>
            <a:ext cx="9019225" cy="4668148"/>
          </a:xfrm>
        </p:spPr>
        <p:txBody>
          <a:bodyPr>
            <a:normAutofit lnSpcReduction="10000"/>
          </a:bodyPr>
          <a:lstStyle/>
          <a:p>
            <a:pPr algn="ctr">
              <a:buClr>
                <a:schemeClr val="tx1">
                  <a:lumMod val="75000"/>
                </a:schemeClr>
              </a:buClr>
              <a:buFont typeface="Arial"/>
              <a:buChar char="•"/>
            </a:pPr>
            <a:r>
              <a:rPr lang="ru-RU" altLang="ru-RU" sz="4400" b="1" i="1" dirty="0">
                <a:solidFill>
                  <a:srgbClr val="FF0000"/>
                </a:solidFill>
              </a:rPr>
              <a:t>Игровые обучающие ситуации – форма совместной образовательной деятельности</a:t>
            </a:r>
            <a:r>
              <a:rPr lang="ru-RU" altLang="ru-RU" sz="4400" b="1" i="1" dirty="0" smtClean="0">
                <a:solidFill>
                  <a:srgbClr val="FF0000"/>
                </a:solidFill>
              </a:rPr>
              <a:t>.</a:t>
            </a:r>
          </a:p>
          <a:p>
            <a:pPr marL="45720" indent="0" algn="ctr">
              <a:buClr>
                <a:schemeClr val="tx1">
                  <a:lumMod val="75000"/>
                </a:schemeClr>
              </a:buClr>
              <a:buNone/>
            </a:pPr>
            <a:r>
              <a:rPr lang="ru-RU" altLang="ru-RU" sz="3500" b="1" i="1" dirty="0" smtClean="0">
                <a:latin typeface="Arial Narrow" panose="020B0606020202030204" pitchFamily="34" charset="0"/>
              </a:rPr>
              <a:t>Психологическое </a:t>
            </a:r>
            <a:r>
              <a:rPr lang="ru-RU" altLang="ru-RU" sz="3500" b="1" i="1" dirty="0">
                <a:latin typeface="Arial Narrow" panose="020B0606020202030204" pitchFamily="34" charset="0"/>
              </a:rPr>
              <a:t>требование: </a:t>
            </a:r>
            <a:r>
              <a:rPr lang="ru-RU" altLang="ru-RU" sz="3500" i="1" dirty="0">
                <a:latin typeface="Arial Narrow" panose="020B0606020202030204" pitchFamily="34" charset="0"/>
              </a:rPr>
              <a:t>Игровая ситуация должна создавать ребенку возможность принятия на себя роли действующего в ней персонажа.</a:t>
            </a:r>
            <a:endParaRPr lang="ru-RU" sz="3500" b="1" i="0" dirty="0">
              <a:solidFill>
                <a:schemeClr val="tx1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81009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88" y="1188720"/>
            <a:ext cx="3523852" cy="317856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altLang="ru-RU" sz="4000" b="1" dirty="0">
                <a:solidFill>
                  <a:srgbClr val="FF0000"/>
                </a:solidFill>
              </a:rPr>
              <a:t>Существуют четыре вида </a:t>
            </a:r>
            <a:r>
              <a:rPr lang="ru-RU" altLang="ru-RU" sz="4000" b="1" dirty="0" smtClean="0">
                <a:solidFill>
                  <a:srgbClr val="FF0000"/>
                </a:solidFill>
              </a:rPr>
              <a:t/>
            </a:r>
            <a:br>
              <a:rPr lang="ru-RU" altLang="ru-RU" sz="4000" b="1" dirty="0" smtClean="0">
                <a:solidFill>
                  <a:srgbClr val="FF0000"/>
                </a:solidFill>
              </a:rPr>
            </a:br>
            <a:r>
              <a:rPr lang="ru-RU" altLang="ru-RU" sz="4000" b="1" dirty="0" smtClean="0">
                <a:solidFill>
                  <a:srgbClr val="FF0000"/>
                </a:solidFill>
              </a:rPr>
              <a:t>игровых</a:t>
            </a:r>
            <a:br>
              <a:rPr lang="ru-RU" altLang="ru-RU" sz="4000" b="1" dirty="0" smtClean="0">
                <a:solidFill>
                  <a:srgbClr val="FF0000"/>
                </a:solidFill>
              </a:rPr>
            </a:br>
            <a:r>
              <a:rPr lang="ru-RU" altLang="ru-RU" sz="4000" b="1" dirty="0" smtClean="0">
                <a:solidFill>
                  <a:srgbClr val="FF0000"/>
                </a:solidFill>
              </a:rPr>
              <a:t>обучающих </a:t>
            </a:r>
            <a:r>
              <a:rPr lang="ru-RU" altLang="ru-RU" sz="4000" b="1" dirty="0">
                <a:solidFill>
                  <a:srgbClr val="FF0000"/>
                </a:solidFill>
              </a:rPr>
              <a:t>ситуаций:</a:t>
            </a:r>
            <a:br>
              <a:rPr lang="ru-RU" altLang="ru-RU" sz="4000" b="1" dirty="0">
                <a:solidFill>
                  <a:srgbClr val="FF0000"/>
                </a:solidFill>
              </a:rPr>
            </a:br>
            <a:endParaRPr lang="ru-RU" sz="4000" b="1" i="0" dirty="0">
              <a:solidFill>
                <a:srgbClr val="FF0000"/>
              </a:solidFill>
              <a:latin typeface="Cambria"/>
            </a:endParaRPr>
          </a:p>
        </p:txBody>
      </p:sp>
      <p:graphicFrame>
        <p:nvGraphicFramePr>
          <p:cNvPr id="5" name="Объект 4" descr="Sample table with 2 columns, 11 row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026595"/>
              </p:ext>
            </p:extLst>
          </p:nvPr>
        </p:nvGraphicFramePr>
        <p:xfrm>
          <a:off x="4479925" y="457200"/>
          <a:ext cx="6675438" cy="5774276"/>
        </p:xfrm>
        <a:graphic>
          <a:graphicData uri="http://schemas.openxmlformats.org/drawingml/2006/table">
            <a:tbl>
              <a:tblPr bandRow="1">
                <a:tableStyleId>{16D9F66E-5EB9-4882-86FB-DCBF35E3C3E4}</a:tableStyleId>
              </a:tblPr>
              <a:tblGrid>
                <a:gridCol w="6675438"/>
              </a:tblGrid>
              <a:tr h="14435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1" dirty="0" smtClean="0"/>
                        <a:t>Ситуации-иллюстрации;</a:t>
                      </a:r>
                    </a:p>
                    <a:p>
                      <a:pPr marL="0" marR="0" algn="l" defTabSz="9144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2000" b="1" i="0" noProof="0" dirty="0">
                        <a:solidFill>
                          <a:schemeClr val="dk1"/>
                        </a:solidFill>
                        <a:effectLst/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</a:tr>
              <a:tr h="14435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1" dirty="0" smtClean="0"/>
                        <a:t>Ситуации-упражнения;</a:t>
                      </a:r>
                    </a:p>
                    <a:p>
                      <a:pPr marL="0" marR="0" algn="l" defTabSz="9144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2000" b="1" i="0" noProof="0" dirty="0">
                        <a:solidFill>
                          <a:schemeClr val="dk1"/>
                        </a:solidFill>
                        <a:effectLst/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</a:tr>
              <a:tr h="14435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1" dirty="0" smtClean="0"/>
                        <a:t>Ситуации партнерского взаимодействия (ситуации-проблемы); </a:t>
                      </a:r>
                    </a:p>
                    <a:p>
                      <a:pPr marL="0" marR="0" algn="l" defTabSz="9144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2000" b="1" i="0" noProof="0" dirty="0">
                        <a:solidFill>
                          <a:schemeClr val="dk1"/>
                        </a:solidFill>
                        <a:effectLst/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</a:tr>
              <a:tr h="14435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b="1" dirty="0" smtClean="0"/>
                        <a:t>Ситуации-оценки.</a:t>
                      </a:r>
                    </a:p>
                    <a:p>
                      <a:pPr marL="0" marR="0" algn="l" defTabSz="9144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2000" b="1" i="0" noProof="0" dirty="0">
                        <a:solidFill>
                          <a:schemeClr val="dk1"/>
                        </a:solidFill>
                        <a:effectLst/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07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8572" y="1376017"/>
            <a:ext cx="9129158" cy="420053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ru-RU" altLang="ru-RU" sz="3200" b="0" dirty="0" smtClean="0"/>
              <a:t>ситуации-иллюстрации</a:t>
            </a:r>
            <a:r>
              <a:rPr lang="ru-RU" altLang="ru-RU" sz="3200" b="0" dirty="0"/>
              <a:t>, чаще всего используют в младшей группе. Педагог разыгрывает простые сценки из жизни детей. Рекомендуется использовать иллюстрации, кукольный театр, игрушки.</a:t>
            </a:r>
          </a:p>
          <a:p>
            <a:pPr marL="0" indent="0" algn="l" defTabSz="914400">
              <a:lnSpc>
                <a:spcPct val="100000"/>
              </a:lnSpc>
              <a:spcBef>
                <a:spcPts val="1800"/>
              </a:spcBef>
              <a:buNone/>
            </a:pPr>
            <a:endParaRPr lang="ru-RU" sz="3200" b="0" i="0" dirty="0">
              <a:solidFill>
                <a:schemeClr val="tx1"/>
              </a:solidFill>
              <a:latin typeface="Cambria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9710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altLang="ru-RU" sz="5400" b="1" dirty="0" smtClean="0">
                <a:solidFill>
                  <a:srgbClr val="FF0000"/>
                </a:solidFill>
              </a:rPr>
              <a:t>ситуации-иллюстрации</a:t>
            </a:r>
            <a:endParaRPr lang="ru-RU" sz="5400" b="1" i="0" dirty="0">
              <a:solidFill>
                <a:srgbClr val="FF0000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44819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altLang="ru-RU" sz="5400" b="1" dirty="0">
                <a:solidFill>
                  <a:srgbClr val="FF0000"/>
                </a:solidFill>
              </a:rPr>
              <a:t>ситуации-упражнения</a:t>
            </a:r>
            <a:endParaRPr lang="ru-RU" sz="5400" b="1" i="0" dirty="0">
              <a:solidFill>
                <a:srgbClr val="FF0000"/>
              </a:solidFill>
              <a:latin typeface="Cambria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>
                  <a:lumMod val="75000"/>
                </a:schemeClr>
              </a:buClr>
              <a:buFont typeface="Arial"/>
              <a:buChar char="•"/>
            </a:pPr>
            <a:r>
              <a:rPr lang="ru-RU" altLang="ru-RU" sz="2800" dirty="0" smtClean="0"/>
              <a:t>со </a:t>
            </a:r>
            <a:r>
              <a:rPr lang="ru-RU" altLang="ru-RU" sz="2800" dirty="0"/>
              <a:t>средней группы, параллельно с использованием ситуаций-иллюстраций предлагаются игровые ситуации-упражнения. Дети тренируются в выполнении отдельных игровых действий и связывании их в сюжет; учатся регулировать взаимоотношения со сверстниками в рамках игрового взаимодействия.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endParaRPr lang="ru-RU" sz="2000" b="0" i="0" dirty="0">
              <a:solidFill>
                <a:schemeClr val="tx1"/>
              </a:solidFill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517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34271" y="465276"/>
            <a:ext cx="9133730" cy="184004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altLang="ru-RU" sz="5400" b="1" dirty="0" smtClean="0">
                <a:solidFill>
                  <a:srgbClr val="FF0000"/>
                </a:solidFill>
              </a:rPr>
              <a:t>ситуации </a:t>
            </a:r>
            <a:r>
              <a:rPr lang="ru-RU" altLang="ru-RU" sz="5400" b="1" dirty="0">
                <a:solidFill>
                  <a:srgbClr val="FF0000"/>
                </a:solidFill>
              </a:rPr>
              <a:t>партнерского взаимодействия (</a:t>
            </a:r>
            <a:r>
              <a:rPr lang="ru-RU" altLang="ru-RU" sz="5400" b="1" dirty="0" smtClean="0">
                <a:solidFill>
                  <a:srgbClr val="FF0000"/>
                </a:solidFill>
              </a:rPr>
              <a:t>ситуации-проблемы)</a:t>
            </a:r>
            <a:endParaRPr lang="ru-RU" sz="5400" b="1" i="0" dirty="0">
              <a:solidFill>
                <a:srgbClr val="FF0000"/>
              </a:solidFill>
              <a:latin typeface="Cambria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524001" y="2537138"/>
            <a:ext cx="9144000" cy="3065151"/>
          </a:xfrm>
          <a:prstGeom prst="rect">
            <a:avLst/>
          </a:prstGeom>
        </p:spPr>
        <p:txBody>
          <a:bodyPr/>
          <a:lstStyle/>
          <a:p>
            <a:pPr>
              <a:buClr>
                <a:schemeClr val="tx1">
                  <a:lumMod val="75000"/>
                </a:schemeClr>
              </a:buClr>
              <a:buFont typeface="Arial"/>
              <a:buChar char="•"/>
            </a:pPr>
            <a:r>
              <a:rPr lang="ru-RU" altLang="ru-RU" sz="2800" dirty="0" smtClean="0"/>
              <a:t>участие </a:t>
            </a:r>
            <a:r>
              <a:rPr lang="ru-RU" altLang="ru-RU" sz="2800" dirty="0"/>
              <a:t>детей в ситуациях партнерского взаимодействия (ситуациях-проблемах), где дети усваивают основные социальные отношения, своего поведения в мире людей. Где ребенок находит выход своим чувствам и переживаниям, учится осознавать и принимать их.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endParaRPr lang="ru-RU" sz="2000" b="0" i="0" dirty="0">
              <a:solidFill>
                <a:schemeClr val="tx1"/>
              </a:solidFill>
              <a:latin typeface="Cambria"/>
              <a:ea typeface="+mn-ea"/>
              <a:cs typeface="+mn-cs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altLang="ru-RU" sz="5400" b="1" dirty="0">
                <a:solidFill>
                  <a:srgbClr val="FF0000"/>
                </a:solidFill>
              </a:rPr>
              <a:t>ситуации-оценки</a:t>
            </a:r>
            <a:endParaRPr lang="ru-RU" sz="5400" b="1" i="0" dirty="0">
              <a:solidFill>
                <a:srgbClr val="FF0000"/>
              </a:solidFill>
              <a:latin typeface="Cambria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chemeClr val="tx1">
                  <a:lumMod val="75000"/>
                </a:schemeClr>
              </a:buClr>
              <a:buFont typeface="Arial"/>
              <a:buChar char="•"/>
            </a:pPr>
            <a:r>
              <a:rPr lang="ru-RU" altLang="ru-RU" sz="2800" dirty="0" smtClean="0"/>
              <a:t>в </a:t>
            </a:r>
            <a:r>
              <a:rPr lang="ru-RU" altLang="ru-RU" sz="2800" dirty="0"/>
              <a:t>старшей группе начинают использоваться ситуации-оценки, оценки со стороны самих детей. В этом случае игровая проблема уже решена, но от взрослого требуется помочь ребенку проанализировать и обосновать принятое решение, оценить его.</a:t>
            </a:r>
          </a:p>
          <a:p>
            <a:pPr marL="274320" indent="-228600" algn="l" defTabSz="914400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100000"/>
              <a:buFont typeface="Arial"/>
              <a:buChar char="•"/>
            </a:pPr>
            <a:endParaRPr lang="ru-RU" sz="2800" b="0" i="0" dirty="0">
              <a:solidFill>
                <a:schemeClr val="tx1"/>
              </a:solidFill>
              <a:latin typeface="Cambria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910" y="1188720"/>
            <a:ext cx="3142445" cy="102644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altLang="ru-RU" sz="4400" b="1" dirty="0">
                <a:solidFill>
                  <a:srgbClr val="FF0000"/>
                </a:solidFill>
              </a:rPr>
              <a:t>Принципы</a:t>
            </a:r>
            <a:endParaRPr lang="ru-RU" sz="4400" b="1" i="0" dirty="0">
              <a:solidFill>
                <a:srgbClr val="FF0000"/>
              </a:solidFill>
              <a:latin typeface="Cambria"/>
            </a:endParaRPr>
          </a:p>
        </p:txBody>
      </p:sp>
      <p:graphicFrame>
        <p:nvGraphicFramePr>
          <p:cNvPr id="5" name="Объект 4" descr="Sample table with 2 columns, 11 row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500759"/>
              </p:ext>
            </p:extLst>
          </p:nvPr>
        </p:nvGraphicFramePr>
        <p:xfrm>
          <a:off x="3348507" y="141670"/>
          <a:ext cx="8461420" cy="6460959"/>
        </p:xfrm>
        <a:graphic>
          <a:graphicData uri="http://schemas.openxmlformats.org/drawingml/2006/table">
            <a:tbl>
              <a:tblPr bandRow="1">
                <a:tableStyleId>{16D9F66E-5EB9-4882-86FB-DCBF35E3C3E4}</a:tableStyleId>
              </a:tblPr>
              <a:tblGrid>
                <a:gridCol w="8461420"/>
              </a:tblGrid>
              <a:tr h="1773843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</a:pPr>
                      <a:r>
                        <a:rPr lang="ru-RU" altLang="ru-RU" sz="2000" b="1" u="none" dirty="0" smtClean="0">
                          <a:solidFill>
                            <a:srgbClr val="FF0000"/>
                          </a:solidFill>
                        </a:rPr>
                        <a:t>Принцип органичности  игровой ситуации содержанию конкретной  образовательной деятельности </a:t>
                      </a:r>
                      <a:endParaRPr lang="ru-RU" altLang="ru-RU" sz="2000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altLang="ru-RU" sz="2000" i="1" dirty="0" smtClean="0"/>
                        <a:t>      	</a:t>
                      </a:r>
                      <a:r>
                        <a:rPr lang="ru-RU" altLang="ru-RU" sz="1800" i="0" dirty="0" smtClean="0"/>
                        <a:t>Игровая ситуация не самоценна при построении обучающего процесса, она способ организации деятельности детей на занятии. В этой связи необходимо, чтобы </a:t>
                      </a:r>
                      <a:r>
                        <a:rPr lang="ru-RU" altLang="ru-RU" sz="1800" b="0" i="0" dirty="0" smtClean="0"/>
                        <a:t>игровая ситуация подбиралась «под материал», а не предметный материал — под ситуацию. </a:t>
                      </a:r>
                    </a:p>
                    <a:p>
                      <a:pPr marL="0" marR="0" algn="l" defTabSz="9144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1600" b="1" i="0" noProof="0" dirty="0">
                        <a:solidFill>
                          <a:schemeClr val="dk1"/>
                        </a:solidFill>
                        <a:effectLst/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</a:tr>
              <a:tr h="2120337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altLang="ru-RU" sz="2000" b="1" i="1" dirty="0" smtClean="0">
                          <a:solidFill>
                            <a:srgbClr val="FF0000"/>
                          </a:solidFill>
                        </a:rPr>
                        <a:t>Принцип адекватности  используемого предметного содержания</a:t>
                      </a:r>
                      <a:endParaRPr lang="ru-RU" altLang="ru-RU" sz="2000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altLang="ru-RU" sz="2000" i="1" dirty="0" smtClean="0"/>
                        <a:t>		</a:t>
                      </a:r>
                      <a:r>
                        <a:rPr lang="ru-RU" altLang="ru-RU" sz="1800" i="0" dirty="0" smtClean="0"/>
                        <a:t>Он следует из предыдущего игровая деятельность с учебным материалом должна быть направлена на выявление и осознание детьми существенных свойств и качеств изучаемого материала. их усвоение в процессе игры</a:t>
                      </a:r>
                      <a:r>
                        <a:rPr lang="ru-RU" altLang="ru-RU" sz="1800" i="1" dirty="0" smtClean="0"/>
                        <a:t>: </a:t>
                      </a:r>
                      <a:r>
                        <a:rPr lang="ru-RU" altLang="ru-RU" sz="1800" b="0" i="0" dirty="0" smtClean="0"/>
                        <a:t>освоение деятельности, соответствующей сути изучаемого материала, а не просто на выполнение игровых действий «на тему материала» </a:t>
                      </a:r>
                    </a:p>
                    <a:p>
                      <a:pPr marL="0" marR="0" algn="l" defTabSz="9144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2000" b="1" i="0" u="sng" noProof="0" dirty="0">
                        <a:solidFill>
                          <a:schemeClr val="dk1"/>
                        </a:solidFill>
                        <a:effectLst/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</a:tr>
              <a:tr h="255601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altLang="ru-RU" sz="2000" b="1" i="1" dirty="0" smtClean="0">
                          <a:solidFill>
                            <a:srgbClr val="FF0000"/>
                          </a:solidFill>
                        </a:rPr>
                        <a:t>Принцип интерактивности </a:t>
                      </a:r>
                      <a:endParaRPr lang="ru-RU" altLang="ru-RU" sz="2000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altLang="ru-RU" sz="2000" i="1" dirty="0" smtClean="0"/>
                        <a:t>		</a:t>
                      </a:r>
                      <a:r>
                        <a:rPr lang="ru-RU" altLang="ru-RU" sz="1800" i="0" dirty="0" smtClean="0"/>
                        <a:t>Соблюдение этого  принципа необходимо  с точки зрения современных походов к обучению ребенка любого возраста. Только</a:t>
                      </a:r>
                      <a:br>
                        <a:rPr lang="ru-RU" altLang="ru-RU" sz="1800" i="0" dirty="0" smtClean="0"/>
                      </a:br>
                      <a:r>
                        <a:rPr lang="ru-RU" altLang="ru-RU" sz="1800" i="0" dirty="0" smtClean="0"/>
                        <a:t>в  самостоятельной деятельности  формируются полноценные  знания и умения </a:t>
                      </a:r>
                      <a:r>
                        <a:rPr lang="ru-RU" altLang="ru-RU" sz="1800" b="0" i="0" dirty="0" smtClean="0"/>
                        <a:t>Поэтому при построении игровой образовательной технологии  необходимо обеспечить каждому ребенку возможность самостоятельно действовать  с изучаемым  материалом с учетом выполняемой роли</a:t>
                      </a:r>
                    </a:p>
                    <a:p>
                      <a:pPr marL="0" marR="0" algn="l" defTabSz="9144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2000" b="1" i="0" noProof="0" dirty="0">
                        <a:solidFill>
                          <a:schemeClr val="dk1"/>
                        </a:solidFill>
                        <a:effectLst/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6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655092"/>
            <a:ext cx="2279177" cy="2893327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altLang="ru-RU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методические требования </a:t>
            </a:r>
            <a:r>
              <a:rPr lang="ru-RU" altLang="ru-RU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ru-RU" altLang="ru-RU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к организации ИГРОВОЙ ОБУЧАЮЩЕЙ СИТУАЦИИ:</a:t>
            </a:r>
            <a:r>
              <a:rPr lang="en-US" altLang="ru-RU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/>
            </a:r>
            <a:br>
              <a:rPr lang="en-US" altLang="ru-RU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en-US" altLang="ru-RU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(</a:t>
            </a:r>
            <a:r>
              <a:rPr lang="ru-RU" altLang="ru-RU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ИОС</a:t>
            </a:r>
            <a:r>
              <a:rPr lang="en-US" altLang="ru-RU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)</a:t>
            </a:r>
            <a:endParaRPr lang="ru-RU" sz="2400" b="0" i="0" dirty="0">
              <a:solidFill>
                <a:srgbClr val="FF0000"/>
              </a:solidFill>
              <a:latin typeface="Cambria"/>
            </a:endParaRPr>
          </a:p>
        </p:txBody>
      </p:sp>
      <p:graphicFrame>
        <p:nvGraphicFramePr>
          <p:cNvPr id="5" name="Объект 4" descr="Sample table with 2 columns, 11 row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140216"/>
              </p:ext>
            </p:extLst>
          </p:nvPr>
        </p:nvGraphicFramePr>
        <p:xfrm>
          <a:off x="2088107" y="136479"/>
          <a:ext cx="10003809" cy="6646857"/>
        </p:xfrm>
        <a:graphic>
          <a:graphicData uri="http://schemas.openxmlformats.org/drawingml/2006/table">
            <a:tbl>
              <a:tblPr bandRow="1">
                <a:tableStyleId>{16D9F66E-5EB9-4882-86FB-DCBF35E3C3E4}</a:tableStyleId>
              </a:tblPr>
              <a:tblGrid>
                <a:gridCol w="10003809"/>
              </a:tblGrid>
              <a:tr h="12920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ИОС имеет короткий и несложный сюжет, построенный на основе жизненных событий или сказочно-литературного произведения, которое хорошо знакомо дошкольникам; </a:t>
                      </a:r>
                    </a:p>
                    <a:p>
                      <a:pPr marL="0" marR="0" algn="l" defTabSz="9144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1800" b="1" i="0" noProof="0" dirty="0">
                        <a:solidFill>
                          <a:schemeClr val="dk1"/>
                        </a:solidFill>
                        <a:effectLst/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</a:tr>
              <a:tr h="10245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в ИОС используются необходимые игрушки, атрибутика; для неё специально организуется пространство и предметная среда; </a:t>
                      </a:r>
                    </a:p>
                    <a:p>
                      <a:pPr marL="0" marR="0" algn="l" defTabSz="9144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2000" b="1" i="0" noProof="0" dirty="0">
                        <a:solidFill>
                          <a:schemeClr val="dk1"/>
                        </a:solidFill>
                        <a:effectLst/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</a:tr>
              <a:tr h="12920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в содержание ИОС заложены дидактическая цель и воспитательная задача, которым подчинены все её компоненты – сюжет, ролевое взаимодействие персонажей и пр.; </a:t>
                      </a:r>
                    </a:p>
                    <a:p>
                      <a:pPr marL="0" marR="0" algn="l" defTabSz="9144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2000" b="1" i="0" noProof="0" dirty="0">
                        <a:solidFill>
                          <a:schemeClr val="dk1"/>
                        </a:solidFill>
                        <a:effectLst/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</a:tr>
              <a:tr h="1296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ИОС проводит воспитатель: объявляет название и сюжет, распределяет роли, берёт одну роль на себя и исполняет её на  протяжении всей игры, поддерживает воображаемую ситуацию в соответствии с сюжетом; </a:t>
                      </a:r>
                    </a:p>
                    <a:p>
                      <a:pPr marL="0" marR="0" algn="l" defTabSz="9144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1800" b="1" i="0" noProof="0" dirty="0">
                        <a:solidFill>
                          <a:schemeClr val="dk1"/>
                        </a:solidFill>
                        <a:effectLst/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</a:tr>
              <a:tr h="15907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воспитатель руководит всей ИОС: следит за развитием сюжета, исполнением ролей детьми, ролевыми взаимоотношениями, насыщает игру ролевыми диалогами и игровыми действиями, через которые и осуществляется дидактическая цель. </a:t>
                      </a:r>
                    </a:p>
                    <a:p>
                      <a:pPr marL="0" marR="0" algn="l" defTabSz="9144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2000" b="1" i="0" noProof="0" dirty="0">
                        <a:solidFill>
                          <a:schemeClr val="dk1"/>
                        </a:solidFill>
                        <a:effectLst/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91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D64CD94-A904-4C61-980C-7A548526CB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«Снова в начальную школу» (широкоэкранный формат)</Template>
  <TotalTime>0</TotalTime>
  <Words>674</Words>
  <Application>Microsoft Office PowerPoint</Application>
  <PresentationFormat>Произвольный</PresentationFormat>
  <Paragraphs>51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Back to School 16x9</vt:lpstr>
      <vt:lpstr> Игровые обучающие ситуации</vt:lpstr>
      <vt:lpstr>Презентация PowerPoint</vt:lpstr>
      <vt:lpstr>Существуют четыре вида  игровых обучающих ситуаций: </vt:lpstr>
      <vt:lpstr>ситуации-иллюстрации</vt:lpstr>
      <vt:lpstr>ситуации-упражнения</vt:lpstr>
      <vt:lpstr>ситуации партнерского взаимодействия (ситуации-проблемы)</vt:lpstr>
      <vt:lpstr>ситуации-оценки</vt:lpstr>
      <vt:lpstr>Принципы</vt:lpstr>
      <vt:lpstr>методические требования  к организации ИГРОВОЙ ОБУЧАЮЩЕЙ СИТУАЦИИ: (ИОС)</vt:lpstr>
      <vt:lpstr>ПРИМЕРЫ ИГРОВЫХ ОБУЧАЮЩИХ СИТУАЦИЙ</vt:lpstr>
      <vt:lpstr>ПРИМЕРЫ ИГРОВЫХ ОБУЧАЮЩИХ СИТУАЦИЙ</vt:lpstr>
      <vt:lpstr>ПРИМЕРЫ ИГРОВЫХ ОБУЧАЮЩИХ СИТУАЦИЙ</vt:lpstr>
      <vt:lpstr>ПРИМЕРЫ ИГРОВЫХ ОБУЧАЮЩИХ СИТУАЦИЙ</vt:lpstr>
      <vt:lpstr>СПАСИБО ЗА ВНИМАНИЕ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2015-01-18T08:32:53Z</dcterms:created>
  <dcterms:modified xsi:type="dcterms:W3CDTF">2015-12-05T15:04:04Z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TC028952709991</vt:lpwstr>
  </property>
</Properties>
</file>