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80" r:id="rId3"/>
    <p:sldId id="281" r:id="rId4"/>
    <p:sldId id="256" r:id="rId5"/>
    <p:sldId id="258" r:id="rId6"/>
    <p:sldId id="261" r:id="rId7"/>
    <p:sldId id="263" r:id="rId8"/>
    <p:sldId id="270" r:id="rId9"/>
    <p:sldId id="273" r:id="rId10"/>
    <p:sldId id="275" r:id="rId11"/>
    <p:sldId id="276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82" autoAdjust="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EE902-5093-4B81-8F4D-FF70012A9B6E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6ED4EE-F238-4FD5-9477-A2815226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746A-A717-42D1-90F1-E66B1DFF4038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2C5B-044D-44C3-9CAA-DC081EEB2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AD74-5DBB-4B7F-9ADD-DD1E63993EBC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52197-9DA8-4B65-A4BE-486A934BE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001E-DC45-412B-B660-66EED8BD8F48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A7AF-6DB2-442B-8094-4F697E195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96034-BA63-44E3-ABE8-2D9F49DE7049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34DC-1742-430B-9987-F9D39C213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740C-5E02-411F-BCDA-060954C4D8B8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840E-574B-4564-8BE0-F3C5E69B8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8944-230F-4605-A049-AE97C2F9484B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F2C4-4C40-4E70-8AEA-56540C4B2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D631-D12E-4D74-922F-862119639720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8D95-6DE1-497F-8242-1F2A5386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4D5-A7CA-4C7A-B64D-008F246AE5C2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F279-8BF5-43DE-97F2-0D098A581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0555-CD59-422A-B234-B61CE2483AB1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4B16-8038-431C-8AD8-9D39DEDE6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BF36-A66C-4BC7-8E90-4B35586A40FD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3CEE-22E1-434A-8373-7C681F1E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D7C5-26A3-4E01-91C2-13D7E7A09667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C06E-F43F-4574-A83A-E034C6A9B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9436B-829E-4B6F-A19E-57106EE97B56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72A166-13AC-464F-B162-F7A0F0096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7715250" cy="5311775"/>
          </a:xfrm>
        </p:spPr>
        <p:txBody>
          <a:bodyPr/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5см, 8дм³, 10м,</a:t>
            </a:r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7л, 9м², 25км,</a:t>
            </a:r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63дм², 15мм, 48м³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eaLnBrk="1" hangingPunct="1"/>
            <a:endParaRPr lang="en-US" sz="3800" dirty="0" smtClean="0"/>
          </a:p>
        </p:txBody>
      </p:sp>
      <p:sp>
        <p:nvSpPr>
          <p:cNvPr id="27650" name="Содержимое 4"/>
          <p:cNvSpPr>
            <a:spLocks noGrp="1"/>
          </p:cNvSpPr>
          <p:nvPr>
            <p:ph idx="1"/>
          </p:nvPr>
        </p:nvSpPr>
        <p:spPr>
          <a:xfrm>
            <a:off x="928662" y="0"/>
            <a:ext cx="7715250" cy="581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dirty="0" smtClean="0"/>
              <a:t>Найдите объем фигур:</a:t>
            </a:r>
          </a:p>
        </p:txBody>
      </p:sp>
      <p:sp>
        <p:nvSpPr>
          <p:cNvPr id="11" name="Куб 10"/>
          <p:cNvSpPr/>
          <p:nvPr/>
        </p:nvSpPr>
        <p:spPr bwMode="auto">
          <a:xfrm>
            <a:off x="755650" y="1773238"/>
            <a:ext cx="2016125" cy="3743325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7652" name="TextBox 15"/>
          <p:cNvSpPr txBox="1">
            <a:spLocks noChangeArrowheads="1"/>
          </p:cNvSpPr>
          <p:nvPr/>
        </p:nvSpPr>
        <p:spPr bwMode="auto">
          <a:xfrm>
            <a:off x="2484438" y="5157788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2 см</a:t>
            </a:r>
          </a:p>
        </p:txBody>
      </p:sp>
      <p:sp>
        <p:nvSpPr>
          <p:cNvPr id="27653" name="TextBox 16"/>
          <p:cNvSpPr txBox="1">
            <a:spLocks noChangeArrowheads="1"/>
          </p:cNvSpPr>
          <p:nvPr/>
        </p:nvSpPr>
        <p:spPr bwMode="auto">
          <a:xfrm>
            <a:off x="1116013" y="5589588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3 см</a:t>
            </a:r>
          </a:p>
        </p:txBody>
      </p:sp>
      <p:sp>
        <p:nvSpPr>
          <p:cNvPr id="27654" name="TextBox 17"/>
          <p:cNvSpPr txBox="1">
            <a:spLocks noChangeArrowheads="1"/>
          </p:cNvSpPr>
          <p:nvPr/>
        </p:nvSpPr>
        <p:spPr bwMode="auto">
          <a:xfrm>
            <a:off x="2771775" y="3068638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6 см</a:t>
            </a:r>
          </a:p>
        </p:txBody>
      </p: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3635375" y="4292600"/>
            <a:ext cx="4968875" cy="1768475"/>
            <a:chOff x="3635896" y="4293096"/>
            <a:chExt cx="4968552" cy="1768262"/>
          </a:xfrm>
        </p:grpSpPr>
        <p:sp>
          <p:nvSpPr>
            <p:cNvPr id="12" name="Куб 11"/>
            <p:cNvSpPr/>
            <p:nvPr/>
          </p:nvSpPr>
          <p:spPr bwMode="auto">
            <a:xfrm>
              <a:off x="3635896" y="4293096"/>
              <a:ext cx="4247874" cy="1368260"/>
            </a:xfrm>
            <a:prstGeom prst="cub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668" name="TextBox 14"/>
            <p:cNvSpPr txBox="1">
              <a:spLocks noChangeArrowheads="1"/>
            </p:cNvSpPr>
            <p:nvPr/>
          </p:nvSpPr>
          <p:spPr bwMode="auto">
            <a:xfrm>
              <a:off x="7956376" y="4653136"/>
              <a:ext cx="6480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latin typeface="Calibri" pitchFamily="34" charset="0"/>
                </a:rPr>
                <a:t>5 см</a:t>
              </a:r>
            </a:p>
          </p:txBody>
        </p:sp>
        <p:sp>
          <p:nvSpPr>
            <p:cNvPr id="27669" name="TextBox 18"/>
            <p:cNvSpPr txBox="1">
              <a:spLocks noChangeArrowheads="1"/>
            </p:cNvSpPr>
            <p:nvPr/>
          </p:nvSpPr>
          <p:spPr bwMode="auto">
            <a:xfrm>
              <a:off x="7668344" y="5445224"/>
              <a:ext cx="7920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latin typeface="Calibri" pitchFamily="34" charset="0"/>
                </a:rPr>
                <a:t>2 дм</a:t>
              </a:r>
            </a:p>
          </p:txBody>
        </p:sp>
        <p:sp>
          <p:nvSpPr>
            <p:cNvPr id="27670" name="TextBox 19"/>
            <p:cNvSpPr txBox="1">
              <a:spLocks noChangeArrowheads="1"/>
            </p:cNvSpPr>
            <p:nvPr/>
          </p:nvSpPr>
          <p:spPr bwMode="auto">
            <a:xfrm>
              <a:off x="4788024" y="5661248"/>
              <a:ext cx="8640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latin typeface="Calibri" pitchFamily="34" charset="0"/>
                </a:rPr>
                <a:t>11 см</a:t>
              </a:r>
            </a:p>
          </p:txBody>
        </p:sp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5148263" y="1412875"/>
            <a:ext cx="2736850" cy="2632075"/>
            <a:chOff x="5148064" y="1412776"/>
            <a:chExt cx="2736304" cy="2632358"/>
          </a:xfrm>
        </p:grpSpPr>
        <p:sp>
          <p:nvSpPr>
            <p:cNvPr id="13" name="Куб 12"/>
            <p:cNvSpPr/>
            <p:nvPr/>
          </p:nvSpPr>
          <p:spPr bwMode="auto">
            <a:xfrm>
              <a:off x="5148064" y="1412776"/>
              <a:ext cx="2160156" cy="2232265"/>
            </a:xfrm>
            <a:prstGeom prst="cub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664" name="TextBox 20"/>
            <p:cNvSpPr txBox="1">
              <a:spLocks noChangeArrowheads="1"/>
            </p:cNvSpPr>
            <p:nvPr/>
          </p:nvSpPr>
          <p:spPr bwMode="auto">
            <a:xfrm>
              <a:off x="5508104" y="3645024"/>
              <a:ext cx="6480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latin typeface="Calibri" pitchFamily="34" charset="0"/>
                </a:rPr>
                <a:t>4 см</a:t>
              </a:r>
            </a:p>
          </p:txBody>
        </p:sp>
        <p:sp>
          <p:nvSpPr>
            <p:cNvPr id="27665" name="TextBox 21"/>
            <p:cNvSpPr txBox="1">
              <a:spLocks noChangeArrowheads="1"/>
            </p:cNvSpPr>
            <p:nvPr/>
          </p:nvSpPr>
          <p:spPr bwMode="auto">
            <a:xfrm>
              <a:off x="7020272" y="3284984"/>
              <a:ext cx="6480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latin typeface="Calibri" pitchFamily="34" charset="0"/>
                </a:rPr>
                <a:t>4 см</a:t>
              </a:r>
            </a:p>
          </p:txBody>
        </p:sp>
        <p:sp>
          <p:nvSpPr>
            <p:cNvPr id="27666" name="TextBox 22"/>
            <p:cNvSpPr txBox="1">
              <a:spLocks noChangeArrowheads="1"/>
            </p:cNvSpPr>
            <p:nvPr/>
          </p:nvSpPr>
          <p:spPr bwMode="auto">
            <a:xfrm>
              <a:off x="7236296" y="2132856"/>
              <a:ext cx="6480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latin typeface="Calibri" pitchFamily="34" charset="0"/>
                </a:rPr>
                <a:t>4 см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5650" y="3500438"/>
            <a:ext cx="1512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V = 36 </a:t>
            </a:r>
            <a:r>
              <a:rPr lang="ru-RU" sz="2400">
                <a:latin typeface="Calibri" pitchFamily="34" charset="0"/>
              </a:rPr>
              <a:t>см</a:t>
            </a:r>
            <a:r>
              <a:rPr lang="ru-RU" sz="2400" baseline="30000">
                <a:latin typeface="Calibri" pitchFamily="34" charset="0"/>
              </a:rPr>
              <a:t>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16463" y="4941888"/>
            <a:ext cx="2232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V = </a:t>
            </a:r>
            <a:r>
              <a:rPr lang="ru-RU" sz="2400">
                <a:latin typeface="Calibri" pitchFamily="34" charset="0"/>
              </a:rPr>
              <a:t>1100</a:t>
            </a:r>
            <a:r>
              <a:rPr lang="en-US" sz="2400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см</a:t>
            </a:r>
            <a:r>
              <a:rPr lang="ru-RU" sz="2400" baseline="30000">
                <a:latin typeface="Calibri" pitchFamily="34" charset="0"/>
              </a:rPr>
              <a:t>3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219700" y="2420938"/>
            <a:ext cx="1512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V = </a:t>
            </a:r>
            <a:r>
              <a:rPr lang="ru-RU" sz="2400">
                <a:latin typeface="Calibri" pitchFamily="34" charset="0"/>
              </a:rPr>
              <a:t>64</a:t>
            </a:r>
            <a:r>
              <a:rPr lang="en-US" sz="2400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см</a:t>
            </a:r>
            <a:r>
              <a:rPr lang="ru-RU" sz="2400" baseline="30000">
                <a:latin typeface="Calibri" pitchFamily="34" charset="0"/>
              </a:rPr>
              <a:t>3</a:t>
            </a: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" name="Управляющая кнопка: возврат 29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1" name="Управляющая кнопка: назад 30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Решить логическую задачу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500306"/>
            <a:ext cx="865390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 12 часов ночи идет дождь,</a:t>
            </a:r>
          </a:p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 можно ли ожидать, что через</a:t>
            </a:r>
          </a:p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72 часа будет солнечная погода?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643446"/>
            <a:ext cx="81363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Нет, так как через 72 часа</a:t>
            </a:r>
          </a:p>
          <a:p>
            <a:r>
              <a:rPr lang="ru-RU" sz="4400" dirty="0" smtClean="0"/>
              <a:t> снова будет полночь: 72:24=3</a:t>
            </a:r>
            <a:endParaRPr lang="ru-RU" sz="4400" dirty="0"/>
          </a:p>
        </p:txBody>
      </p:sp>
      <p:pic>
        <p:nvPicPr>
          <p:cNvPr id="1026" name="Picture 2" descr="&amp;Kcy;&amp;ocy;&amp;ncy;&amp;scy;&amp;pcy;&amp;iecy;&amp;kcy;&amp;tcy; &amp;ocy;&amp;tcy;&amp;kcy;&amp;rcy;&amp;ycy;&amp;tcy;&amp;ocy;&amp;gcy;&amp;ocy; &amp;mcy;&amp;ucy;&amp;zcy;&amp;ycy;&amp;kcy;&amp;acy;&amp;lcy;&amp;softcy;&amp;ncy;&amp;ocy;&amp;gcy;&amp;ocy; &amp;zcy;&amp;acy;&amp;ncy;&amp;yacy;&amp;tcy;&amp;icy;&amp;yacy; -&amp;rcy;&amp;acy;&amp;zcy;&amp;vcy;&amp;lcy;&amp;iecy;&amp;chcy;&amp;iecy;&amp;ncy;&amp;icy;&amp;yacy; &quot;&amp;Vcy; &amp;gcy;&amp;ocy;&amp;scy;&amp;tcy;&amp;icy; &amp;kcy; &amp;scy;&amp;ocy;&amp;lcy;&amp;ncy;&amp;ycy;&amp;shcy;&amp;kcy;&amp;ucy; &amp;ncy;&amp;acy; &amp;mcy;&amp;ycy;&amp;lcy;&amp;softcy;&amp;ncy;&amp;ycy;&amp;khcy; &amp;pcy;&amp;ucy;&amp;zcy;&amp;ycy;&amp;rcy;&amp;yacy;&amp;khcy;&quot; &amp;Acy;&amp;ncy;&amp;zcy;&amp;ocy;&amp;rcy;&amp;ocy;&amp;vcy;&amp;acy; &amp;Acy;&amp;ncy;&amp;iecy;&amp;tcy;&amp;acy; .&amp;KHcy;. - &amp;Dcy;&amp;iecy;&amp;tcy;&amp;scy;&amp;kcy;&amp;icy;&amp;jcy; &amp;scy;&amp;acy;&amp;dcy; &quot;&amp;Z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714356"/>
            <a:ext cx="2047850" cy="2047851"/>
          </a:xfrm>
          <a:prstGeom prst="rect">
            <a:avLst/>
          </a:prstGeom>
          <a:noFill/>
        </p:spPr>
      </p:pic>
      <p:pic>
        <p:nvPicPr>
          <p:cNvPr id="1028" name="Picture 4" descr="Temperature Stock Photos, Stock Images and Vectors Stockfr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2762230" cy="1961652"/>
          </a:xfrm>
          <a:prstGeom prst="rect">
            <a:avLst/>
          </a:prstGeom>
          <a:noFill/>
        </p:spPr>
      </p:pic>
      <p:pic>
        <p:nvPicPr>
          <p:cNvPr id="1030" name="Picture 6" descr="Temperature Stock Photos, Stock Images and Vectors Stockfr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785794"/>
            <a:ext cx="261541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214422"/>
            <a:ext cx="7715250" cy="5311775"/>
          </a:xfrm>
        </p:spPr>
        <p:txBody>
          <a:bodyPr/>
          <a:lstStyle/>
          <a:p>
            <a:pPr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см³ =….мм³</a:t>
            </a:r>
          </a:p>
          <a:p>
            <a:pPr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дм³ =… см³</a:t>
            </a:r>
          </a:p>
          <a:p>
            <a:pPr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м³   = ….дм³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654050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МОЛОДЦЫ!!!</a:t>
            </a:r>
            <a:endParaRPr lang="ru-RU" sz="7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&amp;Mcy;&amp;acy;&amp;dcy;&amp;ocy;&amp;ncy;&amp;ncy;&amp;acy; &amp;scy; &amp;mcy;&amp;lcy;&amp;acy;&amp;dcy;&amp;iecy;&amp;ncy;&amp;tscy;&amp;iecy;&amp;m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452222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00108"/>
            <a:ext cx="7715250" cy="5311775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 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Кубические единицы: 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мм³, см³, дм³, м³; соотношения между     ними.</a:t>
            </a:r>
            <a:endParaRPr lang="ru-RU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857232"/>
            <a:ext cx="69188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узнать?</a:t>
            </a:r>
          </a:p>
          <a:p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научиться?</a:t>
            </a:r>
            <a:endParaRPr lang="ru-RU" sz="6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21 &amp;Mcy;&amp;acy;&amp;rcy;&amp;tcy;&amp;acy; 2013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00372"/>
            <a:ext cx="4024298" cy="3018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8459787" cy="1470025"/>
          </a:xfrm>
        </p:spPr>
        <p:txBody>
          <a:bodyPr/>
          <a:lstStyle/>
          <a:p>
            <a:pPr eaLnBrk="1" hangingPunct="1"/>
            <a:endParaRPr lang="en-US" sz="2300" dirty="0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042988" y="1989138"/>
            <a:ext cx="7129462" cy="1079500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Устный счет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3852862" cy="23542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123 12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43 211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334 563 456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75 342 345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43116"/>
            <a:ext cx="3852862" cy="22828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00B050"/>
                </a:solidFill>
              </a:rPr>
              <a:t>10 012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00B050"/>
                </a:solidFill>
              </a:rPr>
              <a:t>10 101 010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00B050"/>
                </a:solidFill>
              </a:rPr>
              <a:t>225 500 002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00B050"/>
                </a:solidFill>
              </a:rPr>
              <a:t>10 000 001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4213" y="3357563"/>
            <a:ext cx="7343775" cy="27352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214414" y="642918"/>
            <a:ext cx="74882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>
                <a:latin typeface="Calibri" pitchFamily="34" charset="0"/>
              </a:rPr>
              <a:t>Прочитайте числа: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Управляющая кнопка: возврат 9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Решите круговые примеры</a:t>
            </a:r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4024313" y="730250"/>
            <a:ext cx="1095375" cy="10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Овал 4"/>
          <p:cNvSpPr/>
          <p:nvPr/>
        </p:nvSpPr>
        <p:spPr>
          <a:xfrm>
            <a:off x="4184650" y="890588"/>
            <a:ext cx="774700" cy="776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23</a:t>
            </a:r>
          </a:p>
        </p:txBody>
      </p:sp>
      <p:sp>
        <p:nvSpPr>
          <p:cNvPr id="57" name="Стрелка вправо 56"/>
          <p:cNvSpPr/>
          <p:nvPr/>
        </p:nvSpPr>
        <p:spPr>
          <a:xfrm rot="1350000">
            <a:off x="5178425" y="1404938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Стрелка вправо 6"/>
          <p:cNvSpPr/>
          <p:nvPr/>
        </p:nvSpPr>
        <p:spPr>
          <a:xfrm rot="1350000">
            <a:off x="5183188" y="1462088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55" name="Овал 54"/>
          <p:cNvSpPr/>
          <p:nvPr/>
        </p:nvSpPr>
        <p:spPr>
          <a:xfrm>
            <a:off x="5543550" y="1360488"/>
            <a:ext cx="1096963" cy="10969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19125"/>
              <a:satOff val="5687"/>
              <a:lumOff val="1233"/>
              <a:alphaOff val="0"/>
            </a:schemeClr>
          </a:fillRef>
          <a:effectRef idx="0">
            <a:schemeClr val="accent5">
              <a:hueOff val="-1419125"/>
              <a:satOff val="5687"/>
              <a:lumOff val="1233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Овал 8"/>
          <p:cNvSpPr/>
          <p:nvPr/>
        </p:nvSpPr>
        <p:spPr>
          <a:xfrm>
            <a:off x="5703888" y="1520825"/>
            <a:ext cx="884237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32</a:t>
            </a:r>
          </a:p>
        </p:txBody>
      </p:sp>
      <p:sp>
        <p:nvSpPr>
          <p:cNvPr id="53" name="Стрелка вправо 52"/>
          <p:cNvSpPr/>
          <p:nvPr/>
        </p:nvSpPr>
        <p:spPr>
          <a:xfrm rot="4050000">
            <a:off x="6259513" y="2476500"/>
            <a:ext cx="290512" cy="3698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19125"/>
              <a:satOff val="5687"/>
              <a:lumOff val="1233"/>
              <a:alphaOff val="0"/>
            </a:schemeClr>
          </a:fillRef>
          <a:effectRef idx="0">
            <a:schemeClr val="accent5">
              <a:hueOff val="-1419125"/>
              <a:satOff val="5687"/>
              <a:lumOff val="1233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Стрелка вправо 10"/>
          <p:cNvSpPr/>
          <p:nvPr/>
        </p:nvSpPr>
        <p:spPr>
          <a:xfrm rot="4050000">
            <a:off x="6286500" y="2509838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51" name="Овал 50"/>
          <p:cNvSpPr/>
          <p:nvPr/>
        </p:nvSpPr>
        <p:spPr>
          <a:xfrm>
            <a:off x="6173788" y="2881313"/>
            <a:ext cx="1096962" cy="10953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38251"/>
              <a:satOff val="11375"/>
              <a:lumOff val="2465"/>
              <a:alphaOff val="0"/>
            </a:schemeClr>
          </a:fillRef>
          <a:effectRef idx="0">
            <a:schemeClr val="accent5">
              <a:hueOff val="-2838251"/>
              <a:satOff val="11375"/>
              <a:lumOff val="2465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Овал 12"/>
          <p:cNvSpPr/>
          <p:nvPr/>
        </p:nvSpPr>
        <p:spPr>
          <a:xfrm>
            <a:off x="6334125" y="3041650"/>
            <a:ext cx="77628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16</a:t>
            </a:r>
          </a:p>
        </p:txBody>
      </p:sp>
      <p:sp>
        <p:nvSpPr>
          <p:cNvPr id="49" name="Стрелка вправо 48"/>
          <p:cNvSpPr/>
          <p:nvPr/>
        </p:nvSpPr>
        <p:spPr>
          <a:xfrm rot="6750000">
            <a:off x="6264276" y="3995737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38251"/>
              <a:satOff val="11375"/>
              <a:lumOff val="2465"/>
              <a:alphaOff val="0"/>
            </a:schemeClr>
          </a:fillRef>
          <a:effectRef idx="0">
            <a:schemeClr val="accent5">
              <a:hueOff val="-2838251"/>
              <a:satOff val="11375"/>
              <a:lumOff val="2465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Стрелка вправо 14"/>
          <p:cNvSpPr/>
          <p:nvPr/>
        </p:nvSpPr>
        <p:spPr>
          <a:xfrm rot="17550000">
            <a:off x="6326188" y="4030663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47" name="Овал 46"/>
          <p:cNvSpPr/>
          <p:nvPr/>
        </p:nvSpPr>
        <p:spPr>
          <a:xfrm>
            <a:off x="5543550" y="4400550"/>
            <a:ext cx="1096963" cy="10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57376"/>
              <a:satOff val="17062"/>
              <a:lumOff val="3698"/>
              <a:alphaOff val="0"/>
            </a:schemeClr>
          </a:fillRef>
          <a:effectRef idx="0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Овал 16"/>
          <p:cNvSpPr/>
          <p:nvPr/>
        </p:nvSpPr>
        <p:spPr>
          <a:xfrm>
            <a:off x="5703888" y="4560888"/>
            <a:ext cx="776287" cy="776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64</a:t>
            </a:r>
          </a:p>
        </p:txBody>
      </p:sp>
      <p:sp>
        <p:nvSpPr>
          <p:cNvPr id="45" name="Стрелка вправо 44"/>
          <p:cNvSpPr/>
          <p:nvPr/>
        </p:nvSpPr>
        <p:spPr>
          <a:xfrm rot="9450000">
            <a:off x="5194300" y="5076825"/>
            <a:ext cx="290513" cy="3698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57376"/>
              <a:satOff val="17062"/>
              <a:lumOff val="3698"/>
              <a:alphaOff val="0"/>
            </a:schemeClr>
          </a:fillRef>
          <a:effectRef idx="0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трелка вправо 18"/>
          <p:cNvSpPr/>
          <p:nvPr/>
        </p:nvSpPr>
        <p:spPr>
          <a:xfrm rot="20250000">
            <a:off x="5278438" y="5133975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43" name="Овал 42"/>
          <p:cNvSpPr/>
          <p:nvPr/>
        </p:nvSpPr>
        <p:spPr>
          <a:xfrm>
            <a:off x="4024313" y="5030788"/>
            <a:ext cx="1095375" cy="10969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76501"/>
              <a:satOff val="22749"/>
              <a:lumOff val="4930"/>
              <a:alphaOff val="0"/>
            </a:schemeClr>
          </a:fillRef>
          <a:effectRef idx="0">
            <a:schemeClr val="accent5">
              <a:hueOff val="-5676501"/>
              <a:satOff val="22749"/>
              <a:lumOff val="493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Овал 20"/>
          <p:cNvSpPr/>
          <p:nvPr/>
        </p:nvSpPr>
        <p:spPr>
          <a:xfrm>
            <a:off x="4184650" y="5191125"/>
            <a:ext cx="774700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700"/>
          </a:p>
        </p:txBody>
      </p:sp>
      <p:sp>
        <p:nvSpPr>
          <p:cNvPr id="41" name="Стрелка вправо 40"/>
          <p:cNvSpPr/>
          <p:nvPr/>
        </p:nvSpPr>
        <p:spPr>
          <a:xfrm rot="12150000">
            <a:off x="3673475" y="5081588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76501"/>
              <a:satOff val="22749"/>
              <a:lumOff val="4930"/>
              <a:alphaOff val="0"/>
            </a:schemeClr>
          </a:fillRef>
          <a:effectRef idx="0">
            <a:schemeClr val="accent5">
              <a:hueOff val="-5676501"/>
              <a:satOff val="22749"/>
              <a:lumOff val="493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трелка вправо 22"/>
          <p:cNvSpPr/>
          <p:nvPr/>
        </p:nvSpPr>
        <p:spPr>
          <a:xfrm rot="1350000">
            <a:off x="3757613" y="5173663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39" name="Овал 38"/>
          <p:cNvSpPr/>
          <p:nvPr/>
        </p:nvSpPr>
        <p:spPr>
          <a:xfrm>
            <a:off x="2503488" y="4400550"/>
            <a:ext cx="1096962" cy="10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095626"/>
              <a:satOff val="28436"/>
              <a:lumOff val="6163"/>
              <a:alphaOff val="0"/>
            </a:schemeClr>
          </a:fillRef>
          <a:effectRef idx="0">
            <a:schemeClr val="accent5">
              <a:hueOff val="-7095626"/>
              <a:satOff val="28436"/>
              <a:lumOff val="6163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Овал 24"/>
          <p:cNvSpPr/>
          <p:nvPr/>
        </p:nvSpPr>
        <p:spPr>
          <a:xfrm>
            <a:off x="2663825" y="4560888"/>
            <a:ext cx="776288" cy="776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700"/>
          </a:p>
        </p:txBody>
      </p:sp>
      <p:sp>
        <p:nvSpPr>
          <p:cNvPr id="37" name="Стрелка вправо 36"/>
          <p:cNvSpPr/>
          <p:nvPr/>
        </p:nvSpPr>
        <p:spPr>
          <a:xfrm rot="14850000">
            <a:off x="2593975" y="4011613"/>
            <a:ext cx="290513" cy="369887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095626"/>
              <a:satOff val="28436"/>
              <a:lumOff val="6163"/>
              <a:alphaOff val="0"/>
            </a:schemeClr>
          </a:fillRef>
          <a:effectRef idx="0">
            <a:schemeClr val="accent5">
              <a:hueOff val="-7095626"/>
              <a:satOff val="28436"/>
              <a:lumOff val="6163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трелка вправо 26"/>
          <p:cNvSpPr/>
          <p:nvPr/>
        </p:nvSpPr>
        <p:spPr>
          <a:xfrm rot="4050000">
            <a:off x="2654300" y="4125913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35" name="Овал 34"/>
          <p:cNvSpPr/>
          <p:nvPr/>
        </p:nvSpPr>
        <p:spPr>
          <a:xfrm>
            <a:off x="1873250" y="2881313"/>
            <a:ext cx="1096963" cy="10953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514751"/>
              <a:satOff val="34124"/>
              <a:lumOff val="7395"/>
              <a:alphaOff val="0"/>
            </a:schemeClr>
          </a:fillRef>
          <a:effectRef idx="0">
            <a:schemeClr val="accent5">
              <a:hueOff val="-8514751"/>
              <a:satOff val="34124"/>
              <a:lumOff val="7395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Овал 28"/>
          <p:cNvSpPr/>
          <p:nvPr/>
        </p:nvSpPr>
        <p:spPr>
          <a:xfrm>
            <a:off x="2033588" y="3041650"/>
            <a:ext cx="776287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93</a:t>
            </a:r>
          </a:p>
        </p:txBody>
      </p:sp>
      <p:sp>
        <p:nvSpPr>
          <p:cNvPr id="33" name="Стрелка вправо 32"/>
          <p:cNvSpPr/>
          <p:nvPr/>
        </p:nvSpPr>
        <p:spPr>
          <a:xfrm rot="17550000">
            <a:off x="2587626" y="2490787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514751"/>
              <a:satOff val="34124"/>
              <a:lumOff val="7395"/>
              <a:alphaOff val="0"/>
            </a:schemeClr>
          </a:fillRef>
          <a:effectRef idx="0">
            <a:schemeClr val="accent5">
              <a:hueOff val="-8514751"/>
              <a:satOff val="34124"/>
              <a:lumOff val="7395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трелка вправо 30"/>
          <p:cNvSpPr/>
          <p:nvPr/>
        </p:nvSpPr>
        <p:spPr>
          <a:xfrm rot="17550000">
            <a:off x="2614613" y="2605088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31" name="Овал 30"/>
          <p:cNvSpPr/>
          <p:nvPr/>
        </p:nvSpPr>
        <p:spPr>
          <a:xfrm>
            <a:off x="2503488" y="1360488"/>
            <a:ext cx="1096962" cy="10969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Овал 32"/>
          <p:cNvSpPr/>
          <p:nvPr/>
        </p:nvSpPr>
        <p:spPr>
          <a:xfrm>
            <a:off x="2663825" y="1520825"/>
            <a:ext cx="776288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700"/>
          </a:p>
        </p:txBody>
      </p:sp>
      <p:sp>
        <p:nvSpPr>
          <p:cNvPr id="29" name="Стрелка вправо 28"/>
          <p:cNvSpPr/>
          <p:nvPr/>
        </p:nvSpPr>
        <p:spPr>
          <a:xfrm rot="20250000">
            <a:off x="3659188" y="1411288"/>
            <a:ext cx="290512" cy="369887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Стрелка вправо 34"/>
          <p:cNvSpPr/>
          <p:nvPr/>
        </p:nvSpPr>
        <p:spPr>
          <a:xfrm rot="20250000">
            <a:off x="3662363" y="1501775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61" name="Овал 4"/>
          <p:cNvSpPr/>
          <p:nvPr/>
        </p:nvSpPr>
        <p:spPr>
          <a:xfrm>
            <a:off x="7019925" y="1341438"/>
            <a:ext cx="77628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1</a:t>
            </a:r>
          </a:p>
        </p:txBody>
      </p:sp>
      <p:sp>
        <p:nvSpPr>
          <p:cNvPr id="63" name="Овал 4"/>
          <p:cNvSpPr/>
          <p:nvPr/>
        </p:nvSpPr>
        <p:spPr>
          <a:xfrm>
            <a:off x="2484438" y="1557338"/>
            <a:ext cx="1079500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115</a:t>
            </a:r>
          </a:p>
        </p:txBody>
      </p:sp>
      <p:sp>
        <p:nvSpPr>
          <p:cNvPr id="64" name="Овал 4"/>
          <p:cNvSpPr/>
          <p:nvPr/>
        </p:nvSpPr>
        <p:spPr>
          <a:xfrm>
            <a:off x="2627313" y="4581525"/>
            <a:ext cx="776287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3</a:t>
            </a:r>
          </a:p>
        </p:txBody>
      </p:sp>
      <p:sp>
        <p:nvSpPr>
          <p:cNvPr id="65" name="Овал 4"/>
          <p:cNvSpPr/>
          <p:nvPr/>
        </p:nvSpPr>
        <p:spPr>
          <a:xfrm>
            <a:off x="4211638" y="5229225"/>
            <a:ext cx="776287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8</a:t>
            </a:r>
          </a:p>
        </p:txBody>
      </p:sp>
      <p:sp>
        <p:nvSpPr>
          <p:cNvPr id="66" name="Овал 4"/>
          <p:cNvSpPr/>
          <p:nvPr/>
        </p:nvSpPr>
        <p:spPr>
          <a:xfrm>
            <a:off x="5219700" y="765175"/>
            <a:ext cx="936625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+9</a:t>
            </a:r>
          </a:p>
        </p:txBody>
      </p:sp>
      <p:sp>
        <p:nvSpPr>
          <p:cNvPr id="67" name="Овал 4"/>
          <p:cNvSpPr/>
          <p:nvPr/>
        </p:nvSpPr>
        <p:spPr>
          <a:xfrm>
            <a:off x="6588125" y="2133600"/>
            <a:ext cx="936625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:2</a:t>
            </a:r>
          </a:p>
        </p:txBody>
      </p:sp>
      <p:sp>
        <p:nvSpPr>
          <p:cNvPr id="68" name="Овал 4"/>
          <p:cNvSpPr/>
          <p:nvPr/>
        </p:nvSpPr>
        <p:spPr>
          <a:xfrm>
            <a:off x="6588125" y="3860800"/>
            <a:ext cx="936625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*4</a:t>
            </a:r>
          </a:p>
        </p:txBody>
      </p:sp>
      <p:sp>
        <p:nvSpPr>
          <p:cNvPr id="69" name="Овал 4"/>
          <p:cNvSpPr/>
          <p:nvPr/>
        </p:nvSpPr>
        <p:spPr>
          <a:xfrm>
            <a:off x="5076825" y="5373688"/>
            <a:ext cx="93503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:8</a:t>
            </a:r>
          </a:p>
        </p:txBody>
      </p:sp>
      <p:sp>
        <p:nvSpPr>
          <p:cNvPr id="70" name="Овал 4"/>
          <p:cNvSpPr/>
          <p:nvPr/>
        </p:nvSpPr>
        <p:spPr>
          <a:xfrm>
            <a:off x="3203575" y="5373688"/>
            <a:ext cx="936625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-5</a:t>
            </a:r>
          </a:p>
        </p:txBody>
      </p:sp>
      <p:sp>
        <p:nvSpPr>
          <p:cNvPr id="71" name="Овал 4"/>
          <p:cNvSpPr/>
          <p:nvPr/>
        </p:nvSpPr>
        <p:spPr>
          <a:xfrm>
            <a:off x="1692275" y="3933825"/>
            <a:ext cx="93503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*31</a:t>
            </a:r>
          </a:p>
        </p:txBody>
      </p:sp>
      <p:sp>
        <p:nvSpPr>
          <p:cNvPr id="72" name="Овал 4"/>
          <p:cNvSpPr/>
          <p:nvPr/>
        </p:nvSpPr>
        <p:spPr>
          <a:xfrm>
            <a:off x="1692275" y="2133600"/>
            <a:ext cx="93503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+22</a:t>
            </a:r>
          </a:p>
        </p:txBody>
      </p:sp>
      <p:sp>
        <p:nvSpPr>
          <p:cNvPr id="73" name="Овал 4"/>
          <p:cNvSpPr/>
          <p:nvPr/>
        </p:nvSpPr>
        <p:spPr>
          <a:xfrm>
            <a:off x="3059113" y="692150"/>
            <a:ext cx="936625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:?</a:t>
            </a:r>
          </a:p>
        </p:txBody>
      </p:sp>
      <p:sp>
        <p:nvSpPr>
          <p:cNvPr id="74" name="Овал 4"/>
          <p:cNvSpPr/>
          <p:nvPr/>
        </p:nvSpPr>
        <p:spPr>
          <a:xfrm>
            <a:off x="3059113" y="692150"/>
            <a:ext cx="936625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:5</a:t>
            </a:r>
          </a:p>
        </p:txBody>
      </p:sp>
      <p:pic>
        <p:nvPicPr>
          <p:cNvPr id="18479" name="Рисунок 61" descr="FELIXAN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565400"/>
            <a:ext cx="23669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Управляющая кнопка: далее 74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6" name="Управляющая кнопка: возврат 75">
            <a:hlinkClick r:id="rId3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7" name="Управляющая кнопка: назад 76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6" grpId="0"/>
      <p:bldP spid="52" grpId="0"/>
      <p:bldP spid="48" grpId="0"/>
      <p:bldP spid="36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3" grpId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rgbClr val="C00000"/>
                </a:solidFill>
              </a:rPr>
              <a:t>Выразите в сантиметрах: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1412875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2 м 50 см =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2205038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4 дм 8 см =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1412875"/>
            <a:ext cx="1943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2 м 5 см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00563" y="2205038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460 мм 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213" y="3068638"/>
            <a:ext cx="44640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Выразите в метрах: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3933825"/>
            <a:ext cx="273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1 км 600 м =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650" y="4797425"/>
            <a:ext cx="273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7 км 5 м     =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00563" y="3933825"/>
            <a:ext cx="237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4 км 30 м =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00563" y="4797425"/>
            <a:ext cx="2303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3850 дм  =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00338" y="1412875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250 см</a:t>
            </a:r>
            <a:r>
              <a:rPr lang="en-US" sz="3200">
                <a:latin typeface="Calibri" pitchFamily="34" charset="0"/>
              </a:rPr>
              <a:t>;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00338" y="2205038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48</a:t>
            </a:r>
            <a:r>
              <a:rPr lang="ru-RU" sz="3200">
                <a:latin typeface="Calibri" pitchFamily="34" charset="0"/>
              </a:rPr>
              <a:t> см</a:t>
            </a:r>
            <a:r>
              <a:rPr lang="en-US" sz="3200">
                <a:latin typeface="Calibri" pitchFamily="34" charset="0"/>
              </a:rPr>
              <a:t>;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00788" y="1412875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205</a:t>
            </a:r>
            <a:r>
              <a:rPr lang="ru-RU" sz="3200">
                <a:latin typeface="Calibri" pitchFamily="34" charset="0"/>
              </a:rPr>
              <a:t> см</a:t>
            </a:r>
            <a:r>
              <a:rPr lang="en-US" sz="3200">
                <a:latin typeface="Calibri" pitchFamily="34" charset="0"/>
              </a:rPr>
              <a:t>;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00788" y="2205038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46</a:t>
            </a:r>
            <a:r>
              <a:rPr lang="ru-RU" sz="3200">
                <a:latin typeface="Calibri" pitchFamily="34" charset="0"/>
              </a:rPr>
              <a:t> см</a:t>
            </a:r>
            <a:r>
              <a:rPr lang="en-US" sz="3200">
                <a:latin typeface="Calibri" pitchFamily="34" charset="0"/>
              </a:rPr>
              <a:t>;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87675" y="3933825"/>
            <a:ext cx="1728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1600</a:t>
            </a:r>
            <a:r>
              <a:rPr lang="ru-RU" sz="3200">
                <a:latin typeface="Calibri" pitchFamily="34" charset="0"/>
              </a:rPr>
              <a:t> м</a:t>
            </a:r>
            <a:r>
              <a:rPr lang="en-US" sz="3200">
                <a:latin typeface="Calibri" pitchFamily="34" charset="0"/>
              </a:rPr>
              <a:t>;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87675" y="4797425"/>
            <a:ext cx="1728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7005</a:t>
            </a:r>
            <a:r>
              <a:rPr lang="ru-RU" sz="3200">
                <a:latin typeface="Calibri" pitchFamily="34" charset="0"/>
              </a:rPr>
              <a:t> м</a:t>
            </a:r>
            <a:r>
              <a:rPr lang="en-US" sz="3200">
                <a:latin typeface="Calibri" pitchFamily="34" charset="0"/>
              </a:rPr>
              <a:t>;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16688" y="3933825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4030</a:t>
            </a:r>
            <a:r>
              <a:rPr lang="ru-RU" sz="3200">
                <a:latin typeface="Calibri" pitchFamily="34" charset="0"/>
              </a:rPr>
              <a:t> м</a:t>
            </a:r>
            <a:r>
              <a:rPr lang="en-US" sz="3200">
                <a:latin typeface="Calibri" pitchFamily="34" charset="0"/>
              </a:rPr>
              <a:t>;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72225" y="4797425"/>
            <a:ext cx="1728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385</a:t>
            </a:r>
            <a:r>
              <a:rPr lang="ru-RU" sz="3200">
                <a:latin typeface="Calibri" pitchFamily="34" charset="0"/>
              </a:rPr>
              <a:t> м</a:t>
            </a:r>
            <a:r>
              <a:rPr lang="en-US" sz="3200">
                <a:latin typeface="Calibri" pitchFamily="34" charset="0"/>
              </a:rPr>
              <a:t>;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" name="Управляющая кнопка: возврат 21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750" y="1989138"/>
          <a:ext cx="8064895" cy="19442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34497"/>
                <a:gridCol w="752713"/>
                <a:gridCol w="752713"/>
                <a:gridCol w="827985"/>
                <a:gridCol w="752713"/>
                <a:gridCol w="752713"/>
                <a:gridCol w="711755"/>
                <a:gridCol w="87980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Множитель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12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6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11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23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9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33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6</a:t>
                      </a:r>
                      <a:endParaRPr lang="ru-RU" sz="3600" b="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Множитель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23</a:t>
                      </a:r>
                      <a:endParaRPr lang="ru-RU" sz="36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Произведение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138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143240" y="2000240"/>
            <a:ext cx="720725" cy="6477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29058" y="2643182"/>
            <a:ext cx="719138" cy="6477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716463" y="2636838"/>
            <a:ext cx="719137" cy="6477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500694" y="3286124"/>
            <a:ext cx="719138" cy="64928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286512" y="2000240"/>
            <a:ext cx="719137" cy="6477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786710" y="2643182"/>
            <a:ext cx="720725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000892" y="3286124"/>
            <a:ext cx="720725" cy="649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599" name="TextBox 12"/>
          <p:cNvSpPr txBox="1">
            <a:spLocks noChangeArrowheads="1"/>
          </p:cNvSpPr>
          <p:nvPr/>
        </p:nvSpPr>
        <p:spPr bwMode="auto">
          <a:xfrm>
            <a:off x="1500166" y="714356"/>
            <a:ext cx="66960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dirty="0">
                <a:latin typeface="Calibri" pitchFamily="34" charset="0"/>
              </a:rPr>
              <a:t>Заполните таблицу:</a:t>
            </a:r>
          </a:p>
        </p:txBody>
      </p:sp>
      <p:pic>
        <p:nvPicPr>
          <p:cNvPr id="23600" name="Рисунок 13" descr="32M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714884"/>
            <a:ext cx="56435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6" name="Управляющая кнопка: возврат 15">
            <a:hlinkClick r:id="rId3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Вычислить площадь прямоугольника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87450" y="2060575"/>
            <a:ext cx="1728788" cy="3816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419475" y="4365625"/>
            <a:ext cx="4248150" cy="15113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5580063" y="1557338"/>
            <a:ext cx="2232025" cy="22320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3357563"/>
            <a:ext cx="1079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15 </a:t>
            </a:r>
            <a:r>
              <a:rPr lang="ru-RU" sz="2800">
                <a:latin typeface="Calibri" pitchFamily="34" charset="0"/>
              </a:rPr>
              <a:t>см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6375" y="1484313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4 см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1913" y="3573463"/>
            <a:ext cx="1727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60 </a:t>
            </a:r>
            <a:r>
              <a:rPr lang="ru-RU" sz="2800">
                <a:latin typeface="Calibri" pitchFamily="34" charset="0"/>
              </a:rPr>
              <a:t>см</a:t>
            </a:r>
            <a:r>
              <a:rPr lang="ru-RU" sz="2800" baseline="30000">
                <a:latin typeface="Calibri" pitchFamily="34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1913" y="3573463"/>
            <a:ext cx="1368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?</a:t>
            </a:r>
            <a:endParaRPr lang="ru-RU" sz="2800" baseline="3000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8263" y="3789363"/>
            <a:ext cx="1079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2</a:t>
            </a:r>
            <a:r>
              <a:rPr lang="en-US" sz="2800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дм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67625" y="4868863"/>
            <a:ext cx="108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9</a:t>
            </a:r>
            <a:r>
              <a:rPr lang="en-US" sz="2800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см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4724400"/>
            <a:ext cx="172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?</a:t>
            </a:r>
            <a:endParaRPr lang="ru-RU" sz="2800" baseline="300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4724400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180</a:t>
            </a:r>
            <a:r>
              <a:rPr lang="en-US" sz="2800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см</a:t>
            </a:r>
            <a:r>
              <a:rPr lang="ru-RU" sz="2800" baseline="30000">
                <a:latin typeface="Calibri" pitchFamily="34" charset="0"/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00563" y="2276475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11</a:t>
            </a:r>
            <a:r>
              <a:rPr lang="en-US" sz="2800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см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40425" y="2276475"/>
            <a:ext cx="100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?</a:t>
            </a:r>
            <a:endParaRPr lang="ru-RU" sz="2800" baseline="3000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40425" y="2276475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121 см</a:t>
            </a:r>
            <a:r>
              <a:rPr lang="ru-RU" sz="2800" baseline="30000">
                <a:latin typeface="Calibri" pitchFamily="34" charset="0"/>
              </a:rPr>
              <a:t>2</a:t>
            </a: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1" name="Управляющая кнопка: возврат 20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  <p:bldP spid="11" grpId="0"/>
      <p:bldP spid="12" grpId="0"/>
      <p:bldP spid="14" grpId="0"/>
      <p:bldP spid="14" grpId="1"/>
      <p:bldP spid="15" grpId="0"/>
      <p:bldP spid="16" grpId="0"/>
      <p:bldP spid="18" grpId="0"/>
      <p:bldP spid="18" grpId="1"/>
      <p:bldP spid="19" grpId="0"/>
    </p:bld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>
          <a:solidFill>
            <a:srgbClr val="FF0000"/>
          </a:solidFill>
          <a:round/>
          <a:headEnd/>
          <a:tailEnd/>
        </a:ln>
        <a:effectLst/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764</TotalTime>
  <Words>317</Words>
  <Application>Microsoft Office PowerPoint</Application>
  <PresentationFormat>Экран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TS101908703</vt:lpstr>
      <vt:lpstr>Слайд 1</vt:lpstr>
      <vt:lpstr>Слайд 2</vt:lpstr>
      <vt:lpstr>Слайд 3</vt:lpstr>
      <vt:lpstr>Слайд 4</vt:lpstr>
      <vt:lpstr>Слайд 5</vt:lpstr>
      <vt:lpstr>Решите круговые примеры</vt:lpstr>
      <vt:lpstr>Слайд 7</vt:lpstr>
      <vt:lpstr>Слайд 8</vt:lpstr>
      <vt:lpstr>Вычислить площадь прямоугольника</vt:lpstr>
      <vt:lpstr>Слайд 10</vt:lpstr>
      <vt:lpstr>Решить логическую задачу</vt:lpstr>
      <vt:lpstr>Слайд 12</vt:lpstr>
      <vt:lpstr>МОЛОДЦЫ!!!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Bacek</dc:creator>
  <cp:lastModifiedBy>admin</cp:lastModifiedBy>
  <cp:revision>216</cp:revision>
  <dcterms:created xsi:type="dcterms:W3CDTF">2012-03-29T08:57:41Z</dcterms:created>
  <dcterms:modified xsi:type="dcterms:W3CDTF">2015-02-04T20:42:28Z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