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5"/>
  </p:notesMasterIdLst>
  <p:handoutMasterIdLst>
    <p:handoutMasterId r:id="rId16"/>
  </p:handoutMasterIdLst>
  <p:sldIdLst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Добро пожаловать!" id="{E75E278A-FF0E-49A4-B170-79828D63BBAD}">
          <p14:sldIdLst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  <p14:section name="Design, Impress, Work Together" id="{B9B51309-D148-4332-87C2-07BE32FBCA3B}">
          <p14:sldIdLst/>
        </p14:section>
        <p14:section name="Дополнительные сведения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Автор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80" autoAdjust="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19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8B867-C0E9-4677-A1E6-26A91062B287}" type="datetimeFigureOut">
              <a:rPr lang="ru-RU" smtClean="0"/>
              <a:t>18.11.2014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45933-9244-4FF4-949C-8BEE462098C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760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ru-RU" smtClean="0"/>
              <a:t>18.11.2014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18.11.2014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18.11.2014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18.11.2014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18.11.2014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18.11.2014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Образец текста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Второй уровень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Третий уровень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Четвертый уровень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Образец текста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Второй уровень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Третий уровень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Четвертый уровень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18.11.2014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Образец текста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Второй уровень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Третий уровень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Четвертый уровень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Образец текста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Второй уровень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Третий уровень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Четвертый уровень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18.11.2014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18.11.2014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18.11.2014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Образец текста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Второй уровень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Третий уровень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Четвертый уровень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18.11.2014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18.11.2014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ru-RU" smtClean="0"/>
              <a:t>18.11.2014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517585"/>
            <a:ext cx="10515600" cy="28984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«Рекомендации для родителей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 </a:t>
            </a:r>
            <a:r>
              <a:rPr lang="ru-RU" b="1" dirty="0"/>
              <a:t>работе с детьми,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smtClean="0"/>
              <a:t>для предупреждения нарушений </a:t>
            </a:r>
            <a:r>
              <a:rPr lang="ru-RU" b="1" dirty="0"/>
              <a:t>письменной речи»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Подготовила учитель-логопед</a:t>
            </a:r>
          </a:p>
          <a:p>
            <a:r>
              <a:rPr lang="ru-RU" dirty="0" smtClean="0"/>
              <a:t>Ермакова А.С.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02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45057"/>
            <a:ext cx="10744200" cy="883380"/>
          </a:xfrm>
        </p:spPr>
        <p:txBody>
          <a:bodyPr/>
          <a:lstStyle/>
          <a:p>
            <a:r>
              <a:rPr lang="ru-RU" b="1" dirty="0" smtClean="0"/>
              <a:t>ЧТЕНИЕ.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6700" y="1368111"/>
            <a:ext cx="11430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/>
              <a:t>Ребенок должен ежедневно читать 2-3 раза в день небольшими порциями( по 10-15 мин). </a:t>
            </a: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/>
              <a:t>Детям </a:t>
            </a:r>
            <a:r>
              <a:rPr lang="ru-RU" sz="2400" dirty="0"/>
              <a:t>, которые читают хорошо можно увеличить время чтения. </a:t>
            </a: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/>
              <a:t>Обязательно </a:t>
            </a:r>
            <a:r>
              <a:rPr lang="ru-RU" sz="2400" dirty="0"/>
              <a:t>ребенок должен пересказать прочитанное</a:t>
            </a:r>
            <a:r>
              <a:rPr lang="ru-RU" sz="24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/>
              <a:t>Если ребенок затрудняется пересказывать, то он должен пересказывать по предложениям: прочитал одно предложение- пересказал, прочитал- пересказал. </a:t>
            </a: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/>
              <a:t>Затем </a:t>
            </a:r>
            <a:r>
              <a:rPr lang="ru-RU" sz="2400" dirty="0"/>
              <a:t>постепенно порция прочитанного увеличивается: прочитал абзац- пересказал.</a:t>
            </a:r>
          </a:p>
        </p:txBody>
      </p:sp>
    </p:spTree>
    <p:extLst>
      <p:ext uri="{BB962C8B-B14F-4D97-AF65-F5344CB8AC3E}">
        <p14:creationId xmlns:p14="http://schemas.microsoft.com/office/powerpoint/2010/main" val="1925207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4067" y="751344"/>
            <a:ext cx="11533517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Ребенок должен уметь строить содержательные предложения.</a:t>
            </a:r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dirty="0"/>
          </a:p>
          <a:p>
            <a:r>
              <a:rPr lang="ru-RU" sz="2000" dirty="0" smtClean="0"/>
              <a:t>Т.е</a:t>
            </a:r>
            <a:r>
              <a:rPr lang="ru-RU" sz="2000" dirty="0"/>
              <a:t>. подбирать прилагательные. </a:t>
            </a:r>
            <a:endParaRPr lang="ru-RU" sz="2000" dirty="0" smtClean="0"/>
          </a:p>
          <a:p>
            <a:r>
              <a:rPr lang="ru-RU" sz="2000" dirty="0" smtClean="0"/>
              <a:t>Для </a:t>
            </a:r>
            <a:r>
              <a:rPr lang="ru-RU" sz="2000" dirty="0"/>
              <a:t>этого полезно составлять в день хотя бы по 1 предложению на любую тему и «Одевать» это предложение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b="1" dirty="0"/>
              <a:t>Например: </a:t>
            </a:r>
            <a:endParaRPr lang="ru-RU" sz="2000" b="1" dirty="0" smtClean="0"/>
          </a:p>
          <a:p>
            <a:r>
              <a:rPr lang="ru-RU" sz="2000" dirty="0" smtClean="0"/>
              <a:t>Ребенок </a:t>
            </a:r>
            <a:r>
              <a:rPr lang="ru-RU" sz="2000" dirty="0"/>
              <a:t>составил </a:t>
            </a:r>
            <a:r>
              <a:rPr lang="ru-RU" sz="2000" dirty="0" smtClean="0"/>
              <a:t>предложение: </a:t>
            </a:r>
            <a:r>
              <a:rPr lang="ru-RU" sz="2000" b="1" u="sng" dirty="0"/>
              <a:t>Мама пошла в магазин. </a:t>
            </a:r>
            <a:endParaRPr lang="ru-RU" sz="2000" b="1" u="sng" dirty="0" smtClean="0"/>
          </a:p>
          <a:p>
            <a:r>
              <a:rPr lang="ru-RU" sz="2000" dirty="0" smtClean="0"/>
              <a:t>А </a:t>
            </a:r>
            <a:r>
              <a:rPr lang="ru-RU" sz="2000" dirty="0"/>
              <a:t>теперь наводящими вопросами попробуйте добавить  к каждому слову пояснения «одеваем предложение» : </a:t>
            </a:r>
            <a:endParaRPr lang="ru-RU" sz="2000" dirty="0" smtClean="0"/>
          </a:p>
          <a:p>
            <a:r>
              <a:rPr lang="ru-RU" sz="2000" b="1" dirty="0" smtClean="0"/>
              <a:t>Когда </a:t>
            </a:r>
            <a:r>
              <a:rPr lang="ru-RU" sz="2000" b="1" dirty="0"/>
              <a:t>мама пошла в магазин? </a:t>
            </a:r>
            <a:endParaRPr lang="ru-RU" sz="2000" b="1" dirty="0" smtClean="0"/>
          </a:p>
          <a:p>
            <a:r>
              <a:rPr lang="ru-RU" sz="2000" b="1" dirty="0" smtClean="0"/>
              <a:t>В </a:t>
            </a:r>
            <a:r>
              <a:rPr lang="ru-RU" sz="2000" b="1" dirty="0"/>
              <a:t>какой магазин? </a:t>
            </a:r>
            <a:endParaRPr lang="ru-RU" sz="2000" b="1" dirty="0" smtClean="0"/>
          </a:p>
          <a:p>
            <a:r>
              <a:rPr lang="ru-RU" sz="2000" b="1" dirty="0" smtClean="0"/>
              <a:t>Как </a:t>
            </a:r>
            <a:r>
              <a:rPr lang="ru-RU" sz="2000" b="1" dirty="0"/>
              <a:t>пошла?  </a:t>
            </a:r>
            <a:endParaRPr lang="ru-RU" sz="2000" b="1" dirty="0" smtClean="0"/>
          </a:p>
          <a:p>
            <a:r>
              <a:rPr lang="ru-RU" sz="2000" dirty="0" smtClean="0"/>
              <a:t>Должно </a:t>
            </a:r>
            <a:r>
              <a:rPr lang="ru-RU" sz="2000" dirty="0"/>
              <a:t>получиться предложение типа: </a:t>
            </a:r>
            <a:endParaRPr lang="ru-RU" sz="2000" dirty="0" smtClean="0"/>
          </a:p>
          <a:p>
            <a:r>
              <a:rPr lang="ru-RU" sz="2000" b="1" u="sng" dirty="0" smtClean="0"/>
              <a:t>Вчера </a:t>
            </a:r>
            <a:r>
              <a:rPr lang="ru-RU" sz="2000" b="1" u="sng" dirty="0"/>
              <a:t>вечером мама нехотя пошла в продуктовый магазин</a:t>
            </a:r>
            <a:r>
              <a:rPr lang="ru-RU" sz="2000" b="1" u="sng" dirty="0" smtClean="0"/>
              <a:t>.</a:t>
            </a:r>
          </a:p>
          <a:p>
            <a:endParaRPr lang="ru-RU" sz="2000" dirty="0"/>
          </a:p>
          <a:p>
            <a:r>
              <a:rPr lang="ru-RU" sz="2000" dirty="0"/>
              <a:t>Так « одеть» можно любое простейшее предложение. Ежедневное « одевание» </a:t>
            </a:r>
            <a:r>
              <a:rPr lang="ru-RU" sz="2000" dirty="0" smtClean="0"/>
              <a:t>хотя бы </a:t>
            </a:r>
            <a:r>
              <a:rPr lang="ru-RU" sz="2000" dirty="0"/>
              <a:t>одного предложения поможет быстро развить речь Вашего ребенка.</a:t>
            </a:r>
          </a:p>
          <a:p>
            <a:r>
              <a:rPr lang="ru-RU" sz="2000" dirty="0"/>
              <a:t>Так же полезна игра в прилагательные. Вы придумываете для ребенка существительные, а он должен как можно больше подобрать к ним прилагательные.</a:t>
            </a:r>
          </a:p>
        </p:txBody>
      </p:sp>
    </p:spTree>
    <p:extLst>
      <p:ext uri="{BB962C8B-B14F-4D97-AF65-F5344CB8AC3E}">
        <p14:creationId xmlns:p14="http://schemas.microsoft.com/office/powerpoint/2010/main" val="248523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45057"/>
            <a:ext cx="10744200" cy="883380"/>
          </a:xfrm>
        </p:spPr>
        <p:txBody>
          <a:bodyPr/>
          <a:lstStyle/>
          <a:p>
            <a:r>
              <a:rPr lang="ru-RU" b="1" dirty="0"/>
              <a:t>При овладении письмом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0166" y="1632669"/>
            <a:ext cx="1166291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Ребенок </a:t>
            </a:r>
            <a:r>
              <a:rPr lang="ru-RU" sz="2000" dirty="0"/>
              <a:t>должен  уметь правильно писать буквы, не выходя за строчку. </a:t>
            </a:r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Отличать </a:t>
            </a:r>
            <a:r>
              <a:rPr lang="ru-RU" sz="2000" dirty="0"/>
              <a:t>заглавную букву(большая) от строчной(маленькая</a:t>
            </a:r>
            <a:r>
              <a:rPr lang="ru-RU" sz="2000" dirty="0" smtClean="0"/>
              <a:t>).</a:t>
            </a:r>
          </a:p>
          <a:p>
            <a:endParaRPr lang="ru-RU" sz="2000" dirty="0"/>
          </a:p>
          <a:p>
            <a:r>
              <a:rPr lang="ru-RU" sz="2000" dirty="0" smtClean="0"/>
              <a:t>   Ребенок </a:t>
            </a:r>
            <a:r>
              <a:rPr lang="ru-RU" sz="2000" dirty="0"/>
              <a:t>должен правильно соединять </a:t>
            </a:r>
            <a:r>
              <a:rPr lang="ru-RU" sz="2000" dirty="0" smtClean="0"/>
              <a:t>буквы.</a:t>
            </a:r>
          </a:p>
          <a:p>
            <a:endParaRPr lang="ru-RU" sz="2000" dirty="0"/>
          </a:p>
          <a:p>
            <a:r>
              <a:rPr lang="ru-RU" sz="2000" dirty="0" smtClean="0"/>
              <a:t>   Если </a:t>
            </a:r>
            <a:r>
              <a:rPr lang="ru-RU" sz="2000" dirty="0"/>
              <a:t>последующая буква начинается писаться сверху, значит соединяем верхним соединением. </a:t>
            </a:r>
            <a:endParaRPr lang="ru-RU" sz="2000" dirty="0" smtClean="0"/>
          </a:p>
          <a:p>
            <a:r>
              <a:rPr lang="ru-RU" sz="2000" dirty="0" smtClean="0"/>
              <a:t>     </a:t>
            </a:r>
            <a:endParaRPr lang="ru-RU" sz="2000" dirty="0"/>
          </a:p>
          <a:p>
            <a:r>
              <a:rPr lang="ru-RU" sz="2000" dirty="0" smtClean="0"/>
              <a:t>   Если </a:t>
            </a:r>
            <a:r>
              <a:rPr lang="ru-RU" sz="2000" dirty="0"/>
              <a:t>последующая буква начинается снизу, то соединяем нижним соединением </a:t>
            </a:r>
          </a:p>
          <a:p>
            <a:r>
              <a:rPr lang="ru-RU" sz="2000" dirty="0" smtClean="0"/>
              <a:t>   Строчные </a:t>
            </a:r>
            <a:r>
              <a:rPr lang="ru-RU" sz="2000" dirty="0"/>
              <a:t>буквы о , а начинаем писать </a:t>
            </a:r>
            <a:r>
              <a:rPr lang="ru-RU" sz="2000" dirty="0" smtClean="0"/>
              <a:t>снизу.</a:t>
            </a:r>
          </a:p>
          <a:p>
            <a:endParaRPr lang="ru-RU" sz="2000" dirty="0"/>
          </a:p>
          <a:p>
            <a:r>
              <a:rPr lang="ru-RU" sz="2000" dirty="0" smtClean="0"/>
              <a:t>   Ребенок </a:t>
            </a:r>
            <a:r>
              <a:rPr lang="ru-RU" sz="2000" dirty="0"/>
              <a:t>должен уметь списывать с печатного текста.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/>
              <a:t> </a:t>
            </a:r>
            <a:r>
              <a:rPr lang="ru-RU" sz="2000" smtClean="0"/>
              <a:t>  </a:t>
            </a:r>
            <a:r>
              <a:rPr lang="ru-RU" sz="2000" smtClean="0"/>
              <a:t>Ребенок </a:t>
            </a:r>
            <a:r>
              <a:rPr lang="ru-RU" sz="2000" dirty="0"/>
              <a:t>должен уметь писать письменным шрифтом  под диктовку простые слова и слоги.</a:t>
            </a:r>
          </a:p>
        </p:txBody>
      </p:sp>
    </p:spTree>
    <p:extLst>
      <p:ext uri="{BB962C8B-B14F-4D97-AF65-F5344CB8AC3E}">
        <p14:creationId xmlns:p14="http://schemas.microsoft.com/office/powerpoint/2010/main" val="2765227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0385"/>
            <a:ext cx="10744200" cy="125083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400" dirty="0" smtClean="0">
                <a:solidFill>
                  <a:prstClr val="black"/>
                </a:solidFill>
                <a:latin typeface="Segoe UI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Segoe UI"/>
                <a:ea typeface="+mn-ea"/>
                <a:cs typeface="+mn-cs"/>
              </a:rPr>
            </a:br>
            <a:r>
              <a:rPr lang="ru-RU" sz="2400" dirty="0" smtClean="0">
                <a:solidFill>
                  <a:prstClr val="black"/>
                </a:solidFill>
                <a:latin typeface="Segoe UI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Segoe UI"/>
                <a:ea typeface="+mn-ea"/>
                <a:cs typeface="+mn-cs"/>
              </a:rPr>
            </a:br>
            <a:r>
              <a:rPr lang="ru-RU" sz="2400" b="1" dirty="0">
                <a:latin typeface="Segoe UI"/>
              </a:rPr>
              <a:t>Ребенок должен отвечать на вопросы. </a:t>
            </a:r>
            <a:r>
              <a:rPr lang="ru-RU" sz="2400" b="1" dirty="0" smtClean="0">
                <a:latin typeface="Segoe UI"/>
              </a:rPr>
              <a:t>Ответы </a:t>
            </a:r>
            <a:r>
              <a:rPr lang="ru-RU" sz="2400" b="1" dirty="0">
                <a:latin typeface="Segoe UI"/>
              </a:rPr>
              <a:t>нужно выучить наизусть.</a:t>
            </a:r>
            <a:br>
              <a:rPr lang="ru-RU" sz="2400" b="1" dirty="0">
                <a:latin typeface="Segoe UI"/>
              </a:rPr>
            </a:b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1443841"/>
            <a:ext cx="1074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  <a:p>
            <a:r>
              <a:rPr lang="ru-RU" sz="2400" dirty="0" smtClean="0">
                <a:solidFill>
                  <a:srgbClr val="0070C0"/>
                </a:solidFill>
              </a:rPr>
              <a:t>Вопрос:   Чем </a:t>
            </a:r>
            <a:r>
              <a:rPr lang="ru-RU" sz="2400" dirty="0">
                <a:solidFill>
                  <a:srgbClr val="0070C0"/>
                </a:solidFill>
              </a:rPr>
              <a:t>отличаются гласные звуки от согласных? </a:t>
            </a:r>
          </a:p>
          <a:p>
            <a:r>
              <a:rPr lang="ru-RU" sz="2400" dirty="0"/>
              <a:t>Ответ: </a:t>
            </a:r>
            <a:r>
              <a:rPr lang="ru-RU" sz="2400" dirty="0" smtClean="0"/>
              <a:t>     Когда </a:t>
            </a:r>
            <a:r>
              <a:rPr lang="ru-RU" sz="2400" dirty="0"/>
              <a:t>мы произносим гласные звуки, воздух на пути не встречает преграду. А когда мы произносим согласные , то воздух на пути встречает преграды( губы, зубы, язык</a:t>
            </a:r>
            <a:r>
              <a:rPr lang="ru-RU" sz="2400" dirty="0" smtClean="0"/>
              <a:t>).</a:t>
            </a:r>
          </a:p>
          <a:p>
            <a:endParaRPr lang="ru-RU" sz="2400" dirty="0"/>
          </a:p>
          <a:p>
            <a:r>
              <a:rPr lang="ru-RU" sz="2400" dirty="0" smtClean="0">
                <a:solidFill>
                  <a:srgbClr val="0070C0"/>
                </a:solidFill>
              </a:rPr>
              <a:t>Вопрос</a:t>
            </a:r>
            <a:r>
              <a:rPr lang="ru-RU" sz="2400" dirty="0">
                <a:solidFill>
                  <a:srgbClr val="0070C0"/>
                </a:solidFill>
              </a:rPr>
              <a:t>: </a:t>
            </a:r>
            <a:r>
              <a:rPr lang="ru-RU" sz="2400" dirty="0" smtClean="0">
                <a:solidFill>
                  <a:srgbClr val="0070C0"/>
                </a:solidFill>
              </a:rPr>
              <a:t> Чем </a:t>
            </a:r>
            <a:r>
              <a:rPr lang="ru-RU" sz="2400" dirty="0">
                <a:solidFill>
                  <a:srgbClr val="0070C0"/>
                </a:solidFill>
              </a:rPr>
              <a:t>отличаются глухие согласные от звонких?</a:t>
            </a:r>
          </a:p>
          <a:p>
            <a:r>
              <a:rPr lang="ru-RU" sz="2400" dirty="0"/>
              <a:t>Ответ: </a:t>
            </a:r>
            <a:r>
              <a:rPr lang="ru-RU" sz="2400" dirty="0" smtClean="0"/>
              <a:t>    При </a:t>
            </a:r>
            <a:r>
              <a:rPr lang="ru-RU" sz="2400" dirty="0"/>
              <a:t>произношении звонких согласных мы слышим голос, а при произношении глухих, голоса не слышно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>
                <a:solidFill>
                  <a:srgbClr val="0070C0"/>
                </a:solidFill>
              </a:rPr>
              <a:t>Вопрос:  Какие звуки называются сонорными?</a:t>
            </a:r>
          </a:p>
          <a:p>
            <a:r>
              <a:rPr lang="ru-RU" sz="2400" dirty="0"/>
              <a:t>Ответ: </a:t>
            </a:r>
            <a:r>
              <a:rPr lang="ru-RU" sz="2400" dirty="0" smtClean="0"/>
              <a:t>    Это </a:t>
            </a:r>
            <a:r>
              <a:rPr lang="ru-RU" sz="2400" dirty="0"/>
              <a:t>звонкие звуки, которые не имеют глухой пары.</a:t>
            </a:r>
          </a:p>
        </p:txBody>
      </p:sp>
    </p:spTree>
    <p:extLst>
      <p:ext uri="{BB962C8B-B14F-4D97-AF65-F5344CB8AC3E}">
        <p14:creationId xmlns:p14="http://schemas.microsoft.com/office/powerpoint/2010/main" val="3948104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319177"/>
            <a:ext cx="10744200" cy="90926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Segoe UI"/>
                <a:ea typeface="+mn-ea"/>
                <a:cs typeface="+mn-cs"/>
              </a:rPr>
              <a:t>Ребенок должен УМЕТЬ давать характеристику каждому звуку русского языка. Для этого родителям необходимо по мере изучения какого-то звука заучивать с ребенком наизусть его </a:t>
            </a:r>
            <a:r>
              <a:rPr lang="ru-RU" sz="2400" b="1" dirty="0" smtClean="0">
                <a:latin typeface="Segoe UI"/>
                <a:ea typeface="+mn-ea"/>
                <a:cs typeface="+mn-cs"/>
              </a:rPr>
              <a:t>характеристику.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5274" y="1389222"/>
            <a:ext cx="1181818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НАПРИМЕР</a:t>
            </a:r>
            <a:r>
              <a:rPr lang="ru-RU" sz="2400" dirty="0"/>
              <a:t>: если сегодня мы изучили букву Н, то заучиваем характеристику звуков н, </a:t>
            </a:r>
            <a:r>
              <a:rPr lang="ru-RU" sz="2400" dirty="0" err="1"/>
              <a:t>нь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Ниже </a:t>
            </a:r>
            <a:r>
              <a:rPr lang="ru-RU" sz="2400" dirty="0"/>
              <a:t>приводится характеристика каждого звука, т.е. то что должен говорить ребенок.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А</a:t>
            </a:r>
            <a:r>
              <a:rPr lang="ru-RU" sz="2400" dirty="0"/>
              <a:t>- этот звук гласный. Буква А служит для обозначения </a:t>
            </a:r>
            <a:r>
              <a:rPr lang="ru-RU" sz="2400" dirty="0">
                <a:solidFill>
                  <a:srgbClr val="0070C0"/>
                </a:solidFill>
              </a:rPr>
              <a:t>твердости</a:t>
            </a:r>
            <a:r>
              <a:rPr lang="ru-RU" sz="2400" dirty="0"/>
              <a:t> согласного звука.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О</a:t>
            </a:r>
            <a:r>
              <a:rPr lang="ru-RU" sz="2400" dirty="0"/>
              <a:t>- этот звук гласный. Буква О служит для обозначения  </a:t>
            </a:r>
            <a:r>
              <a:rPr lang="ru-RU" sz="2400" dirty="0">
                <a:solidFill>
                  <a:srgbClr val="0070C0"/>
                </a:solidFill>
              </a:rPr>
              <a:t>твердости</a:t>
            </a:r>
            <a:r>
              <a:rPr lang="ru-RU" sz="2400" dirty="0"/>
              <a:t> согласного звука.</a:t>
            </a:r>
          </a:p>
          <a:p>
            <a:r>
              <a:rPr lang="ru-RU" sz="2400" dirty="0">
                <a:solidFill>
                  <a:srgbClr val="FF0000"/>
                </a:solidFill>
              </a:rPr>
              <a:t>У</a:t>
            </a:r>
            <a:r>
              <a:rPr lang="ru-RU" sz="2400" dirty="0"/>
              <a:t>- этот звук гласный. Буква У служит для обозначения  </a:t>
            </a:r>
            <a:r>
              <a:rPr lang="ru-RU" sz="2400" dirty="0">
                <a:solidFill>
                  <a:srgbClr val="0070C0"/>
                </a:solidFill>
              </a:rPr>
              <a:t>твердости</a:t>
            </a:r>
            <a:r>
              <a:rPr lang="ru-RU" sz="2400" dirty="0"/>
              <a:t> согласного звука.</a:t>
            </a:r>
          </a:p>
          <a:p>
            <a:r>
              <a:rPr lang="ru-RU" sz="2400" dirty="0">
                <a:solidFill>
                  <a:srgbClr val="FF0000"/>
                </a:solidFill>
              </a:rPr>
              <a:t>Ы</a:t>
            </a:r>
            <a:r>
              <a:rPr lang="ru-RU" sz="2400" dirty="0"/>
              <a:t>- этот звук гласный. Буква Ы служит для обозначения  </a:t>
            </a:r>
            <a:r>
              <a:rPr lang="ru-RU" sz="2400" dirty="0">
                <a:solidFill>
                  <a:srgbClr val="0070C0"/>
                </a:solidFill>
              </a:rPr>
              <a:t>твердости</a:t>
            </a:r>
            <a:r>
              <a:rPr lang="ru-RU" sz="2400" dirty="0"/>
              <a:t> согласного звука.</a:t>
            </a:r>
          </a:p>
          <a:p>
            <a:r>
              <a:rPr lang="ru-RU" sz="2400" dirty="0">
                <a:solidFill>
                  <a:srgbClr val="FF0000"/>
                </a:solidFill>
              </a:rPr>
              <a:t>Э</a:t>
            </a:r>
            <a:r>
              <a:rPr lang="ru-RU" sz="2400" dirty="0"/>
              <a:t>- этот звук гласный. Буква Э служит для обозначения </a:t>
            </a:r>
            <a:r>
              <a:rPr lang="ru-RU" sz="2400" dirty="0">
                <a:solidFill>
                  <a:srgbClr val="0070C0"/>
                </a:solidFill>
              </a:rPr>
              <a:t>твердости</a:t>
            </a:r>
            <a:r>
              <a:rPr lang="ru-RU" sz="2400" dirty="0"/>
              <a:t> согласного звука</a:t>
            </a:r>
            <a:r>
              <a:rPr lang="ru-RU" sz="2400" dirty="0" smtClean="0"/>
              <a:t>.</a:t>
            </a:r>
            <a:endParaRPr lang="ru-RU" sz="2400" dirty="0"/>
          </a:p>
          <a:p>
            <a:r>
              <a:rPr lang="ru-RU" sz="2400" dirty="0">
                <a:solidFill>
                  <a:srgbClr val="FF0000"/>
                </a:solidFill>
              </a:rPr>
              <a:t>И</a:t>
            </a:r>
            <a:r>
              <a:rPr lang="ru-RU" sz="2400" dirty="0"/>
              <a:t>- этот звук гласный. Буква И служит для обозначения </a:t>
            </a:r>
            <a:r>
              <a:rPr lang="ru-RU" sz="2400" dirty="0">
                <a:solidFill>
                  <a:srgbClr val="00B050"/>
                </a:solidFill>
              </a:rPr>
              <a:t>мягкости</a:t>
            </a:r>
            <a:r>
              <a:rPr lang="ru-RU" sz="2400" dirty="0"/>
              <a:t> согласного звука</a:t>
            </a:r>
          </a:p>
        </p:txBody>
      </p:sp>
    </p:spTree>
    <p:extLst>
      <p:ext uri="{BB962C8B-B14F-4D97-AF65-F5344CB8AC3E}">
        <p14:creationId xmlns:p14="http://schemas.microsoft.com/office/powerpoint/2010/main" val="197952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7420" y="1522433"/>
            <a:ext cx="115593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М</a:t>
            </a:r>
            <a:r>
              <a:rPr lang="ru-RU" sz="2400" dirty="0"/>
              <a:t>- этот звук согласный. Бывает и  твердым, и мягким. Этот звук звонкий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sz="2400" dirty="0">
                <a:solidFill>
                  <a:srgbClr val="0070C0"/>
                </a:solidFill>
              </a:rPr>
              <a:t>Т</a:t>
            </a:r>
            <a:r>
              <a:rPr lang="ru-RU" sz="2400" dirty="0"/>
              <a:t>- этот звук согласный. Бывает и  твердым, и мягким. Этот звук глухой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>
                <a:solidFill>
                  <a:srgbClr val="0070C0"/>
                </a:solidFill>
              </a:rPr>
              <a:t>Н</a:t>
            </a:r>
            <a:r>
              <a:rPr lang="ru-RU" sz="2400" dirty="0"/>
              <a:t>- этот звук согласный. Бывает и  твердым, и мягким. Этот звук звонкий.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>
                <a:solidFill>
                  <a:srgbClr val="0070C0"/>
                </a:solidFill>
              </a:rPr>
              <a:t>Л</a:t>
            </a:r>
            <a:r>
              <a:rPr lang="ru-RU" sz="2400" dirty="0"/>
              <a:t>- этот звук согласный. Бывает и  твердым, и мягким. Этот звук звонкий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sz="2400" dirty="0">
                <a:solidFill>
                  <a:srgbClr val="0070C0"/>
                </a:solidFill>
              </a:rPr>
              <a:t>С</a:t>
            </a:r>
            <a:r>
              <a:rPr lang="ru-RU" sz="2400" dirty="0"/>
              <a:t>- этот звук согласный. Бывает и  твердым, и мягким. Этот звук глухой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>
                <a:solidFill>
                  <a:srgbClr val="0070C0"/>
                </a:solidFill>
              </a:rPr>
              <a:t>Р</a:t>
            </a:r>
            <a:r>
              <a:rPr lang="ru-RU" sz="2400" dirty="0"/>
              <a:t>- этот звук согласный. Бывает и  твердым, и мягким. Этот звук звонкий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>
                <a:solidFill>
                  <a:srgbClr val="0070C0"/>
                </a:solidFill>
              </a:rPr>
              <a:t>Ш</a:t>
            </a:r>
            <a:r>
              <a:rPr lang="ru-RU" sz="2400" dirty="0"/>
              <a:t>- этот звук согласный. Бывает только твердым. Этот звук глухой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74556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5660" y="1443841"/>
            <a:ext cx="1174917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К</a:t>
            </a:r>
            <a:r>
              <a:rPr lang="ru-RU" sz="2400" dirty="0"/>
              <a:t>- этот звук согласный. Бывает и  твердым, и мягким. Этот звук </a:t>
            </a:r>
            <a:r>
              <a:rPr lang="ru-RU" sz="2400" dirty="0" smtClean="0"/>
              <a:t>глухой.</a:t>
            </a:r>
          </a:p>
          <a:p>
            <a:endParaRPr lang="ru-RU" sz="2400" dirty="0"/>
          </a:p>
          <a:p>
            <a:r>
              <a:rPr lang="ru-RU" sz="2400" dirty="0">
                <a:solidFill>
                  <a:srgbClr val="0070C0"/>
                </a:solidFill>
              </a:rPr>
              <a:t>П</a:t>
            </a:r>
            <a:r>
              <a:rPr lang="ru-RU" sz="2400" dirty="0"/>
              <a:t>- этот звук согласный. Бывает и  твердым, и мягким. Этот звук </a:t>
            </a:r>
            <a:r>
              <a:rPr lang="ru-RU" sz="2400" dirty="0" smtClean="0"/>
              <a:t>глухой.</a:t>
            </a:r>
          </a:p>
          <a:p>
            <a:endParaRPr lang="ru-RU" sz="2400" dirty="0"/>
          </a:p>
          <a:p>
            <a:r>
              <a:rPr lang="ru-RU" sz="2400" dirty="0">
                <a:solidFill>
                  <a:srgbClr val="0070C0"/>
                </a:solidFill>
              </a:rPr>
              <a:t>Б</a:t>
            </a:r>
            <a:r>
              <a:rPr lang="ru-RU" sz="2400" dirty="0"/>
              <a:t>- этот звук согласный. Бывает и  твердым, и мягким. Этот звук звонкий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>
                <a:solidFill>
                  <a:srgbClr val="0070C0"/>
                </a:solidFill>
              </a:rPr>
              <a:t>Г</a:t>
            </a:r>
            <a:r>
              <a:rPr lang="ru-RU" sz="2400" dirty="0"/>
              <a:t>- этот звук согласный. Бывает и  твердым, и мягким. Этот звук звонкий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>
                <a:solidFill>
                  <a:srgbClr val="0070C0"/>
                </a:solidFill>
              </a:rPr>
              <a:t>Д</a:t>
            </a:r>
            <a:r>
              <a:rPr lang="ru-RU" sz="2400" dirty="0"/>
              <a:t>- этот звук согласный. Бывает и  твердым, и мягким. Этот звук звонкий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>
                <a:solidFill>
                  <a:srgbClr val="0070C0"/>
                </a:solidFill>
              </a:rPr>
              <a:t>З</a:t>
            </a:r>
            <a:r>
              <a:rPr lang="ru-RU" sz="2400" dirty="0"/>
              <a:t>- этот звук согласный. Бывает и  твердым, и мягким. Этот звук звонкий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>
                <a:solidFill>
                  <a:srgbClr val="0070C0"/>
                </a:solidFill>
              </a:rPr>
              <a:t>Ж</a:t>
            </a:r>
            <a:r>
              <a:rPr lang="ru-RU" sz="2400" dirty="0"/>
              <a:t>- этот звук согласный. </a:t>
            </a:r>
            <a:r>
              <a:rPr lang="ru-RU" sz="2400" dirty="0">
                <a:solidFill>
                  <a:srgbClr val="0070C0"/>
                </a:solidFill>
              </a:rPr>
              <a:t>Бывает только  твердым</a:t>
            </a:r>
            <a:r>
              <a:rPr lang="ru-RU" sz="2400" dirty="0" smtClean="0"/>
              <a:t>. </a:t>
            </a:r>
            <a:r>
              <a:rPr lang="ru-RU" sz="2400" dirty="0"/>
              <a:t>Этот звук звонкий.</a:t>
            </a:r>
          </a:p>
        </p:txBody>
      </p:sp>
    </p:spTree>
    <p:extLst>
      <p:ext uri="{BB962C8B-B14F-4D97-AF65-F5344CB8AC3E}">
        <p14:creationId xmlns:p14="http://schemas.microsoft.com/office/powerpoint/2010/main" val="3731164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1155" y="1443841"/>
            <a:ext cx="116887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В</a:t>
            </a:r>
            <a:r>
              <a:rPr lang="ru-RU" sz="2400" dirty="0"/>
              <a:t>- этот звук согласный. Бывает и  твердым, и мягким. Этот звук звонкий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>
                <a:solidFill>
                  <a:srgbClr val="00B050"/>
                </a:solidFill>
              </a:rPr>
              <a:t>Й</a:t>
            </a:r>
            <a:r>
              <a:rPr lang="ru-RU" sz="2400" dirty="0"/>
              <a:t>- этот звук согласный. </a:t>
            </a:r>
            <a:r>
              <a:rPr lang="ru-RU" sz="2400" dirty="0">
                <a:solidFill>
                  <a:srgbClr val="00B050"/>
                </a:solidFill>
              </a:rPr>
              <a:t>Бывает только мягким. </a:t>
            </a:r>
            <a:r>
              <a:rPr lang="ru-RU" sz="2400" dirty="0"/>
              <a:t>Этот звук звонкий.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0070C0"/>
                </a:solidFill>
              </a:rPr>
              <a:t>Х</a:t>
            </a:r>
            <a:r>
              <a:rPr lang="ru-RU" sz="2400" dirty="0" smtClean="0"/>
              <a:t>- </a:t>
            </a:r>
            <a:r>
              <a:rPr lang="ru-RU" sz="2400" dirty="0"/>
              <a:t>этот звук согласный. Бывает и  твердым, и мягким. Этот звук глухой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>
                <a:solidFill>
                  <a:srgbClr val="0070C0"/>
                </a:solidFill>
              </a:rPr>
              <a:t>Ц</a:t>
            </a:r>
            <a:r>
              <a:rPr lang="ru-RU" sz="2400" dirty="0"/>
              <a:t>- этот звук согласный. </a:t>
            </a:r>
            <a:r>
              <a:rPr lang="ru-RU" sz="2400" dirty="0">
                <a:solidFill>
                  <a:srgbClr val="0070C0"/>
                </a:solidFill>
              </a:rPr>
              <a:t>Бывает только  твердым. </a:t>
            </a:r>
            <a:r>
              <a:rPr lang="ru-RU" sz="2400" dirty="0"/>
              <a:t>Этот звук глухой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>
                <a:solidFill>
                  <a:srgbClr val="0070C0"/>
                </a:solidFill>
              </a:rPr>
              <a:t>Ч</a:t>
            </a:r>
            <a:r>
              <a:rPr lang="ru-RU" sz="2400" dirty="0"/>
              <a:t>- этот звук согласный. </a:t>
            </a:r>
            <a:r>
              <a:rPr lang="ru-RU" sz="2400" dirty="0">
                <a:solidFill>
                  <a:srgbClr val="00B050"/>
                </a:solidFill>
              </a:rPr>
              <a:t>Бывает только мягким. </a:t>
            </a:r>
            <a:r>
              <a:rPr lang="ru-RU" sz="2400" dirty="0"/>
              <a:t>Этот звук глухой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 smtClean="0">
                <a:solidFill>
                  <a:srgbClr val="0070C0"/>
                </a:solidFill>
              </a:rPr>
              <a:t>Щ</a:t>
            </a:r>
            <a:r>
              <a:rPr lang="ru-RU" sz="2400" dirty="0" smtClean="0"/>
              <a:t>- </a:t>
            </a:r>
            <a:r>
              <a:rPr lang="ru-RU" sz="2400" dirty="0"/>
              <a:t>этот звук согласный. </a:t>
            </a:r>
            <a:r>
              <a:rPr lang="ru-RU" sz="2400" dirty="0">
                <a:solidFill>
                  <a:srgbClr val="00B050"/>
                </a:solidFill>
              </a:rPr>
              <a:t>Бывает только мягким. </a:t>
            </a:r>
            <a:r>
              <a:rPr lang="ru-RU" sz="2400" dirty="0"/>
              <a:t>Этот звук </a:t>
            </a:r>
            <a:r>
              <a:rPr lang="ru-RU" sz="2400" dirty="0" smtClean="0"/>
              <a:t>глухой.</a:t>
            </a:r>
          </a:p>
          <a:p>
            <a:endParaRPr lang="ru-RU" sz="2400" dirty="0"/>
          </a:p>
          <a:p>
            <a:r>
              <a:rPr lang="ru-RU" sz="2400" dirty="0">
                <a:solidFill>
                  <a:srgbClr val="0070C0"/>
                </a:solidFill>
              </a:rPr>
              <a:t>Ф</a:t>
            </a:r>
            <a:r>
              <a:rPr lang="ru-RU" sz="2400" dirty="0"/>
              <a:t>- этот звук согласный. Бывает и  твердым, и мягким. Этот звук глухой.</a:t>
            </a:r>
          </a:p>
        </p:txBody>
      </p:sp>
    </p:spTree>
    <p:extLst>
      <p:ext uri="{BB962C8B-B14F-4D97-AF65-F5344CB8AC3E}">
        <p14:creationId xmlns:p14="http://schemas.microsoft.com/office/powerpoint/2010/main" val="1319172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1155" y="751344"/>
            <a:ext cx="1189582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endParaRPr lang="ru-RU" sz="2400" dirty="0"/>
          </a:p>
          <a:p>
            <a:r>
              <a:rPr lang="ru-RU" sz="2000" dirty="0" smtClean="0">
                <a:solidFill>
                  <a:srgbClr val="FF0000"/>
                </a:solidFill>
              </a:rPr>
              <a:t>Я</a:t>
            </a:r>
            <a:r>
              <a:rPr lang="ru-RU" sz="2000" dirty="0" smtClean="0"/>
              <a:t>-  </a:t>
            </a:r>
            <a:r>
              <a:rPr lang="ru-RU" sz="2000" dirty="0"/>
              <a:t>эта буква обозначает два звука </a:t>
            </a:r>
            <a:r>
              <a:rPr lang="ru-RU" sz="2000" u="sng" dirty="0">
                <a:solidFill>
                  <a:srgbClr val="00B050"/>
                </a:solidFill>
              </a:rPr>
              <a:t>Й</a:t>
            </a:r>
            <a:r>
              <a:rPr lang="ru-RU" sz="2000" u="sng" dirty="0"/>
              <a:t> и </a:t>
            </a:r>
            <a:r>
              <a:rPr lang="ru-RU" sz="2000" u="sng" dirty="0">
                <a:solidFill>
                  <a:srgbClr val="FF0000"/>
                </a:solidFill>
              </a:rPr>
              <a:t>А</a:t>
            </a:r>
            <a:r>
              <a:rPr lang="ru-RU" sz="2000" dirty="0"/>
              <a:t>, если она стоит </a:t>
            </a:r>
            <a:r>
              <a:rPr lang="ru-RU" sz="2000" u="sng" dirty="0"/>
              <a:t>в начале слова</a:t>
            </a:r>
            <a:r>
              <a:rPr lang="ru-RU" sz="2000" dirty="0"/>
              <a:t>, после гласной или после ь и ъ. </a:t>
            </a:r>
            <a:r>
              <a:rPr lang="ru-RU" sz="2000" dirty="0" smtClean="0"/>
              <a:t>Если </a:t>
            </a:r>
            <a:r>
              <a:rPr lang="ru-RU" sz="2000" dirty="0"/>
              <a:t>же эта буква стоит </a:t>
            </a:r>
            <a:r>
              <a:rPr lang="ru-RU" sz="2000" u="sng" dirty="0"/>
              <a:t>после согласного </a:t>
            </a:r>
            <a:r>
              <a:rPr lang="ru-RU" sz="2000" dirty="0"/>
              <a:t>она обозначает звук А и обозначает </a:t>
            </a:r>
            <a:r>
              <a:rPr lang="ru-RU" sz="2000" dirty="0">
                <a:solidFill>
                  <a:srgbClr val="00B050"/>
                </a:solidFill>
              </a:rPr>
              <a:t>мягкость</a:t>
            </a:r>
            <a:r>
              <a:rPr lang="ru-RU" sz="2000" dirty="0"/>
              <a:t> согласного </a:t>
            </a:r>
            <a:r>
              <a:rPr lang="ru-RU" sz="2000" dirty="0" smtClean="0"/>
              <a:t>звука.</a:t>
            </a:r>
          </a:p>
          <a:p>
            <a:endParaRPr lang="ru-RU" sz="2000" dirty="0"/>
          </a:p>
          <a:p>
            <a:r>
              <a:rPr lang="ru-RU" sz="2000" dirty="0">
                <a:solidFill>
                  <a:srgbClr val="FF0000"/>
                </a:solidFill>
              </a:rPr>
              <a:t>Е</a:t>
            </a:r>
            <a:r>
              <a:rPr lang="ru-RU" sz="2000" dirty="0"/>
              <a:t>- эта буква обозначает два звука </a:t>
            </a:r>
            <a:r>
              <a:rPr lang="ru-RU" sz="2000" u="sng" dirty="0">
                <a:solidFill>
                  <a:srgbClr val="00B050"/>
                </a:solidFill>
              </a:rPr>
              <a:t>Й</a:t>
            </a:r>
            <a:r>
              <a:rPr lang="ru-RU" sz="2000" u="sng" dirty="0"/>
              <a:t> и </a:t>
            </a:r>
            <a:r>
              <a:rPr lang="ru-RU" sz="2000" u="sng" dirty="0">
                <a:solidFill>
                  <a:srgbClr val="FF0000"/>
                </a:solidFill>
              </a:rPr>
              <a:t>Э</a:t>
            </a:r>
            <a:r>
              <a:rPr lang="ru-RU" sz="2000" dirty="0"/>
              <a:t>, если она стоит </a:t>
            </a:r>
            <a:r>
              <a:rPr lang="ru-RU" sz="2000" u="sng" dirty="0"/>
              <a:t>в начале слова</a:t>
            </a:r>
            <a:r>
              <a:rPr lang="ru-RU" sz="2000" dirty="0"/>
              <a:t>, после гласной или после ь и ъ. </a:t>
            </a:r>
            <a:r>
              <a:rPr lang="ru-RU" sz="2000" dirty="0" smtClean="0"/>
              <a:t>Если </a:t>
            </a:r>
            <a:r>
              <a:rPr lang="ru-RU" sz="2000" dirty="0"/>
              <a:t>же эта буква стоит </a:t>
            </a:r>
            <a:r>
              <a:rPr lang="ru-RU" sz="2000" u="sng" dirty="0"/>
              <a:t>после согласного </a:t>
            </a:r>
            <a:r>
              <a:rPr lang="ru-RU" sz="2000" dirty="0"/>
              <a:t>она обозначает звук Э и обозначает </a:t>
            </a:r>
            <a:r>
              <a:rPr lang="ru-RU" sz="2000" dirty="0">
                <a:solidFill>
                  <a:srgbClr val="00B050"/>
                </a:solidFill>
              </a:rPr>
              <a:t>мягкость</a:t>
            </a:r>
            <a:r>
              <a:rPr lang="ru-RU" sz="2000" dirty="0"/>
              <a:t> согласного </a:t>
            </a:r>
            <a:r>
              <a:rPr lang="ru-RU" sz="2000" dirty="0" smtClean="0"/>
              <a:t>звука.</a:t>
            </a:r>
          </a:p>
          <a:p>
            <a:endParaRPr lang="ru-RU" sz="2000" dirty="0"/>
          </a:p>
          <a:p>
            <a:r>
              <a:rPr lang="ru-RU" sz="2000" dirty="0">
                <a:solidFill>
                  <a:srgbClr val="FF0000"/>
                </a:solidFill>
              </a:rPr>
              <a:t>Ё</a:t>
            </a:r>
            <a:r>
              <a:rPr lang="ru-RU" sz="2000" dirty="0"/>
              <a:t>- эта буква обозначает два звука </a:t>
            </a:r>
            <a:r>
              <a:rPr lang="ru-RU" sz="2000" u="sng" dirty="0">
                <a:solidFill>
                  <a:srgbClr val="00B050"/>
                </a:solidFill>
              </a:rPr>
              <a:t>Й </a:t>
            </a:r>
            <a:r>
              <a:rPr lang="ru-RU" sz="2000" u="sng" dirty="0"/>
              <a:t>и </a:t>
            </a:r>
            <a:r>
              <a:rPr lang="ru-RU" sz="2000" u="sng" dirty="0">
                <a:solidFill>
                  <a:srgbClr val="FF0000"/>
                </a:solidFill>
              </a:rPr>
              <a:t>О</a:t>
            </a:r>
            <a:r>
              <a:rPr lang="ru-RU" sz="2000" dirty="0"/>
              <a:t>, если она стоит </a:t>
            </a:r>
            <a:r>
              <a:rPr lang="ru-RU" sz="2000" u="sng" dirty="0"/>
              <a:t>в начале слова</a:t>
            </a:r>
            <a:r>
              <a:rPr lang="ru-RU" sz="2000" dirty="0"/>
              <a:t>, после гласной или после ь и ъ. </a:t>
            </a:r>
            <a:r>
              <a:rPr lang="ru-RU" sz="2000" dirty="0" smtClean="0"/>
              <a:t>Если </a:t>
            </a:r>
            <a:r>
              <a:rPr lang="ru-RU" sz="2000" dirty="0"/>
              <a:t>же эта буква стоит </a:t>
            </a:r>
            <a:r>
              <a:rPr lang="ru-RU" sz="2000" u="sng" dirty="0"/>
              <a:t>после согласного </a:t>
            </a:r>
            <a:r>
              <a:rPr lang="ru-RU" sz="2000" dirty="0"/>
              <a:t>она обозначает звук О и обозначает </a:t>
            </a:r>
            <a:r>
              <a:rPr lang="ru-RU" sz="2000" dirty="0">
                <a:solidFill>
                  <a:srgbClr val="00B050"/>
                </a:solidFill>
              </a:rPr>
              <a:t>мягкость</a:t>
            </a:r>
            <a:r>
              <a:rPr lang="ru-RU" sz="2000" dirty="0"/>
              <a:t> согласного </a:t>
            </a:r>
            <a:r>
              <a:rPr lang="ru-RU" sz="2000" dirty="0" smtClean="0"/>
              <a:t>звука.</a:t>
            </a:r>
          </a:p>
          <a:p>
            <a:endParaRPr lang="ru-RU" sz="2000" dirty="0"/>
          </a:p>
          <a:p>
            <a:r>
              <a:rPr lang="ru-RU" sz="2000" dirty="0">
                <a:solidFill>
                  <a:srgbClr val="FF0000"/>
                </a:solidFill>
              </a:rPr>
              <a:t>Ю</a:t>
            </a:r>
            <a:r>
              <a:rPr lang="ru-RU" sz="2000" dirty="0"/>
              <a:t>- эта буква обозначает два звука </a:t>
            </a:r>
            <a:r>
              <a:rPr lang="ru-RU" sz="2000" u="sng" dirty="0">
                <a:solidFill>
                  <a:srgbClr val="00B050"/>
                </a:solidFill>
              </a:rPr>
              <a:t>Й </a:t>
            </a:r>
            <a:r>
              <a:rPr lang="ru-RU" sz="2000" u="sng" dirty="0"/>
              <a:t>и </a:t>
            </a:r>
            <a:r>
              <a:rPr lang="ru-RU" sz="2000" u="sng" dirty="0">
                <a:solidFill>
                  <a:srgbClr val="FF0000"/>
                </a:solidFill>
              </a:rPr>
              <a:t>У</a:t>
            </a:r>
            <a:r>
              <a:rPr lang="ru-RU" sz="2000" dirty="0"/>
              <a:t>, если она стоит </a:t>
            </a:r>
            <a:r>
              <a:rPr lang="ru-RU" sz="2000" u="sng" dirty="0"/>
              <a:t>в начале слова</a:t>
            </a:r>
            <a:r>
              <a:rPr lang="ru-RU" sz="2000" dirty="0"/>
              <a:t>, после гласной или после ь и ъ. </a:t>
            </a:r>
            <a:r>
              <a:rPr lang="ru-RU" sz="2000" dirty="0" smtClean="0"/>
              <a:t>Если </a:t>
            </a:r>
            <a:r>
              <a:rPr lang="ru-RU" sz="2000" dirty="0"/>
              <a:t>же эта буква стоит после согласного она обозначает звук У и обозначает </a:t>
            </a:r>
            <a:r>
              <a:rPr lang="ru-RU" sz="2000" dirty="0">
                <a:solidFill>
                  <a:srgbClr val="00B050"/>
                </a:solidFill>
              </a:rPr>
              <a:t>мягкость</a:t>
            </a:r>
            <a:r>
              <a:rPr lang="ru-RU" sz="2000" dirty="0"/>
              <a:t> согласного </a:t>
            </a:r>
            <a:r>
              <a:rPr lang="ru-RU" sz="2000" dirty="0" smtClean="0"/>
              <a:t>звука.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4295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5660" y="1541593"/>
            <a:ext cx="118354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Таким образом в русском языке </a:t>
            </a:r>
            <a:r>
              <a:rPr lang="ru-RU" sz="3200" u="sng" dirty="0"/>
              <a:t>10 гласных букв, но 6 звуков</a:t>
            </a:r>
            <a:r>
              <a:rPr lang="ru-RU" sz="3200" u="sng" dirty="0" smtClean="0"/>
              <a:t>.</a:t>
            </a:r>
          </a:p>
          <a:p>
            <a:endParaRPr lang="ru-RU" sz="3200" u="sng" dirty="0"/>
          </a:p>
          <a:p>
            <a:r>
              <a:rPr lang="ru-RU" sz="3200" dirty="0"/>
              <a:t>Ь и Ъ -  это только буквы, звуков они не обозначают. </a:t>
            </a:r>
            <a:endParaRPr lang="ru-RU" sz="3200" dirty="0" smtClean="0"/>
          </a:p>
          <a:p>
            <a:endParaRPr lang="ru-RU" sz="3200" dirty="0"/>
          </a:p>
          <a:p>
            <a:r>
              <a:rPr lang="ru-RU" sz="3200" dirty="0"/>
              <a:t>Ь- буква, которая служит для обозначения мягкости согласного звука или для разделения согласного и гласного </a:t>
            </a:r>
            <a:r>
              <a:rPr lang="ru-RU" sz="3200" dirty="0" smtClean="0"/>
              <a:t>звуков.</a:t>
            </a:r>
          </a:p>
          <a:p>
            <a:endParaRPr lang="ru-RU" sz="3200" dirty="0"/>
          </a:p>
          <a:p>
            <a:r>
              <a:rPr lang="ru-RU" sz="3200" dirty="0"/>
              <a:t>Ъ- служит только для разделения согласного и гласного звуков.</a:t>
            </a:r>
          </a:p>
        </p:txBody>
      </p:sp>
    </p:spTree>
    <p:extLst>
      <p:ext uri="{BB962C8B-B14F-4D97-AF65-F5344CB8AC3E}">
        <p14:creationId xmlns:p14="http://schemas.microsoft.com/office/powerpoint/2010/main" val="3866733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3901" y="1640342"/>
            <a:ext cx="1174917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Уметь </a:t>
            </a:r>
            <a:r>
              <a:rPr lang="ru-RU" dirty="0"/>
              <a:t>выделять каждый звук в слове,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/>
              <a:t>Н</a:t>
            </a:r>
            <a:r>
              <a:rPr lang="ru-RU" dirty="0" smtClean="0"/>
              <a:t>аходить </a:t>
            </a:r>
            <a:r>
              <a:rPr lang="ru-RU" dirty="0"/>
              <a:t>ударный и безударный гласный звук ( ударный- гласный на который падает ударение, безударный- это остальные гласные  в слове ,на которые не падает ударение. Обычно безударные гласные в слове слышатся не четко – СН(Е-И)ГА , Д( А-О)МА 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pPr algn="ctr"/>
            <a:r>
              <a:rPr lang="ru-RU" b="1" dirty="0"/>
              <a:t>ПРИМЕР </a:t>
            </a:r>
            <a:r>
              <a:rPr lang="ru-RU" b="1" dirty="0" err="1"/>
              <a:t>звуко</a:t>
            </a:r>
            <a:r>
              <a:rPr lang="ru-RU" b="1" dirty="0"/>
              <a:t>-буквенного анализа </a:t>
            </a:r>
            <a:r>
              <a:rPr lang="ru-RU" b="1" dirty="0" smtClean="0"/>
              <a:t>слова</a:t>
            </a:r>
            <a:r>
              <a:rPr lang="ru-RU" b="1" dirty="0"/>
              <a:t>.</a:t>
            </a:r>
            <a:endParaRPr lang="ru-RU" b="1" dirty="0" smtClean="0"/>
          </a:p>
          <a:p>
            <a:endParaRPr lang="ru-RU" dirty="0"/>
          </a:p>
          <a:p>
            <a:r>
              <a:rPr lang="ru-RU" dirty="0"/>
              <a:t>ФИЛИН  - ребенок должен говорить </a:t>
            </a:r>
            <a:r>
              <a:rPr lang="ru-RU" dirty="0" smtClean="0"/>
              <a:t>так:</a:t>
            </a:r>
          </a:p>
          <a:p>
            <a:endParaRPr lang="ru-RU" dirty="0"/>
          </a:p>
          <a:p>
            <a:r>
              <a:rPr lang="ru-RU" dirty="0"/>
              <a:t>В слове ФИЛИН 2 слога, ФИ-ЛИН. </a:t>
            </a:r>
            <a:endParaRPr lang="ru-RU" dirty="0" smtClean="0"/>
          </a:p>
          <a:p>
            <a:r>
              <a:rPr lang="ru-RU" dirty="0" smtClean="0"/>
              <a:t>Первый </a:t>
            </a:r>
            <a:r>
              <a:rPr lang="ru-RU" dirty="0"/>
              <a:t>слог ударный. </a:t>
            </a:r>
            <a:endParaRPr lang="ru-RU" dirty="0" smtClean="0"/>
          </a:p>
          <a:p>
            <a:r>
              <a:rPr lang="ru-RU" dirty="0" smtClean="0"/>
              <a:t>Первый </a:t>
            </a:r>
            <a:r>
              <a:rPr lang="ru-RU" dirty="0"/>
              <a:t>звук ФЬ- мягкий согласный, глухой, </a:t>
            </a:r>
            <a:r>
              <a:rPr lang="ru-RU" dirty="0" smtClean="0"/>
              <a:t>(пишем </a:t>
            </a:r>
            <a:r>
              <a:rPr lang="ru-RU" dirty="0"/>
              <a:t>зеленым </a:t>
            </a:r>
            <a:r>
              <a:rPr lang="ru-RU" dirty="0" smtClean="0"/>
              <a:t>цветом). </a:t>
            </a:r>
          </a:p>
          <a:p>
            <a:r>
              <a:rPr lang="ru-RU" dirty="0" smtClean="0"/>
              <a:t>Второй </a:t>
            </a:r>
            <a:r>
              <a:rPr lang="ru-RU" dirty="0"/>
              <a:t>звук И- он гласный, </a:t>
            </a:r>
            <a:r>
              <a:rPr lang="ru-RU" dirty="0" smtClean="0"/>
              <a:t>ударный(красным цветом).</a:t>
            </a:r>
          </a:p>
          <a:p>
            <a:r>
              <a:rPr lang="ru-RU" dirty="0" smtClean="0"/>
              <a:t>Третий звук </a:t>
            </a:r>
            <a:r>
              <a:rPr lang="ru-RU" dirty="0"/>
              <a:t>Ль- мягкий согласный, звонкий( зеленый). </a:t>
            </a:r>
          </a:p>
          <a:p>
            <a:r>
              <a:rPr lang="ru-RU" dirty="0" smtClean="0"/>
              <a:t>Четвертый </a:t>
            </a:r>
            <a:r>
              <a:rPr lang="ru-RU" dirty="0"/>
              <a:t>звук И- гласный безударный( красным цветом). </a:t>
            </a:r>
            <a:endParaRPr lang="ru-RU" dirty="0" smtClean="0"/>
          </a:p>
          <a:p>
            <a:r>
              <a:rPr lang="ru-RU" dirty="0" smtClean="0"/>
              <a:t>Последний </a:t>
            </a:r>
            <a:r>
              <a:rPr lang="ru-RU" dirty="0"/>
              <a:t>звук Н- твердый согласный , звонкий( синим цветом) </a:t>
            </a:r>
            <a:endParaRPr lang="ru-RU" dirty="0" smtClean="0"/>
          </a:p>
          <a:p>
            <a:r>
              <a:rPr lang="ru-RU" dirty="0" smtClean="0"/>
              <a:t>Итог- </a:t>
            </a:r>
            <a:r>
              <a:rPr lang="ru-RU" dirty="0"/>
              <a:t>в слове ФИЛИН 3 согласных, 2 гласных звука.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3900" y="336756"/>
            <a:ext cx="117491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Ребенок, зная характеристику каждого звука должен уметь делать </a:t>
            </a:r>
            <a:r>
              <a:rPr lang="ru-RU" sz="2800" b="1" dirty="0" err="1" smtClean="0">
                <a:solidFill>
                  <a:schemeClr val="bg1"/>
                </a:solidFill>
              </a:rPr>
              <a:t>звуко</a:t>
            </a:r>
            <a:r>
              <a:rPr lang="ru-RU" sz="2800" b="1" dirty="0" smtClean="0">
                <a:solidFill>
                  <a:schemeClr val="bg1"/>
                </a:solidFill>
              </a:rPr>
              <a:t>-буквенный </a:t>
            </a:r>
            <a:r>
              <a:rPr lang="ru-RU" sz="2800" b="1" dirty="0">
                <a:solidFill>
                  <a:schemeClr val="bg1"/>
                </a:solidFill>
              </a:rPr>
              <a:t>анализ слова. </a:t>
            </a:r>
          </a:p>
        </p:txBody>
      </p:sp>
    </p:spTree>
    <p:extLst>
      <p:ext uri="{BB962C8B-B14F-4D97-AF65-F5344CB8AC3E}">
        <p14:creationId xmlns:p14="http://schemas.microsoft.com/office/powerpoint/2010/main" val="1109779154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Добро пожаловать в PowerPoint!</Template>
  <TotalTime>0</TotalTime>
  <Words>1218</Words>
  <Application>Microsoft Office PowerPoint</Application>
  <PresentationFormat>Широкоэкранный</PresentationFormat>
  <Paragraphs>132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Segoe UI</vt:lpstr>
      <vt:lpstr>Segoe UI Light</vt:lpstr>
      <vt:lpstr>Wingdings</vt:lpstr>
      <vt:lpstr>WelcomeDoc</vt:lpstr>
      <vt:lpstr>«Рекомендации для родителей  по работе с детьми,  для предупреждения нарушений письменной речи» </vt:lpstr>
      <vt:lpstr>  Ребенок должен отвечать на вопросы. Ответы нужно выучить наизусть. </vt:lpstr>
      <vt:lpstr>Ребенок должен УМЕТЬ давать характеристику каждому звуку русского языка. Для этого родителям необходимо по мере изучения какого-то звука заучивать с ребенком наизусть его характеристику.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ЧТЕНИЕ.</vt:lpstr>
      <vt:lpstr>Презентация PowerPoint</vt:lpstr>
      <vt:lpstr>При овладении письмом.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2014-10-31T13:14:54Z</dcterms:created>
  <dcterms:modified xsi:type="dcterms:W3CDTF">2014-11-18T06:38:31Z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