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99FFCC"/>
    <a:srgbClr val="FC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662" y="508958"/>
            <a:ext cx="6360196" cy="3140016"/>
          </a:xfrm>
        </p:spPr>
        <p:txBody>
          <a:bodyPr>
            <a:normAutofit/>
          </a:bodyPr>
          <a:lstStyle/>
          <a:p>
            <a:r>
              <a:rPr lang="ru-RU" sz="5400" b="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«Организация работы </a:t>
            </a:r>
            <a:r>
              <a:rPr lang="ru-RU" sz="5400" b="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дома </a:t>
            </a:r>
            <a:br>
              <a:rPr lang="ru-RU" sz="5400" b="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ru-RU" sz="5400" b="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по </a:t>
            </a:r>
            <a:r>
              <a:rPr lang="ru-RU" sz="5400" b="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заданию логопеда» </a:t>
            </a:r>
            <a:endParaRPr lang="ru-RU" sz="5400" b="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666891"/>
            <a:ext cx="8767860" cy="590908"/>
          </a:xfrm>
        </p:spPr>
        <p:txBody>
          <a:bodyPr/>
          <a:lstStyle/>
          <a:p>
            <a:r>
              <a:rPr lang="ru-RU" dirty="0" smtClean="0"/>
              <a:t>Подготовила: учитель-логопед Ермакова Анна Станиславовна.</a:t>
            </a:r>
            <a:endParaRPr lang="ru-RU" dirty="0"/>
          </a:p>
        </p:txBody>
      </p:sp>
      <p:pic>
        <p:nvPicPr>
          <p:cNvPr id="2050" name="Picture 2" descr="&amp;Icy;&amp;scy;&amp;kcy;&amp;acy;&amp;lcy;&amp;icy; &amp;gcy;&amp;dcy;&amp;iecy; &amp;Kcy;&amp;ocy;&amp;mcy;&amp;pcy;&amp;lcy;&amp;iecy;&amp;kcy;&amp;scy;&amp;ycy; &amp;acy;&amp;rcy;&amp;tcy;&amp;icy;&amp;kcy;&amp;ucy;&amp;lcy;&amp;yacy;&amp;tscy;&amp;icy;&amp;ocy;&amp;ncy;&amp;ncy;&amp;ocy;&amp;jcy; &amp;gcy;&amp;icy;&amp;mcy;&amp;ncy;&amp;acy;&amp;scy;&amp;tcy;&amp;icy;&amp;kcy;&amp;icy; &amp;dcy;&amp;lcy;&amp;yacy; &amp;dcy;&amp;ocy;&amp;shcy;&amp;kcy;&amp;ocy;&amp;lcy;&amp;softcy;&amp;ncy;&amp;icy;&amp;kcy;&amp;ocy;&amp;vcy; : &amp;dcy;&amp;ocy;&amp;scy;&amp;tcy;&amp;ucy;&amp;pcy;&amp;iecy;&amp;ncy; &amp;scy; &amp;ncy;&amp;acy;&amp;shcy;&amp;iecy;&amp;gcy;&amp;ocy; &amp;scy;&amp;acy;&amp;jcy;&amp;tcy;&amp;acy;, &amp;ncy;&amp;acy; &amp;mcy;&amp;acy;&amp;kcy;&amp;scy;&amp;icy;&amp;mcy;&amp;acy;&amp;lcy;&amp;softcy;&amp;ncy;&amp;ocy;&amp;jcy; &amp;scy;&amp;kcy;&amp;ocy;&amp;rcy;&amp;ocy;&amp;scy;&amp;tcy;&amp;i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92" y="386930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3554"/>
            <a:ext cx="9875520" cy="416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14 основных правил красивой речи.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102" y="966158"/>
            <a:ext cx="10972800" cy="5443268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8.Длинные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предложения делите на смысловые отрезки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. Все слова внутри отрезка и короткие предложения произносите слитно, как одно длинное слово.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9.Четко </a:t>
            </a:r>
            <a:r>
              <a:rPr lang="ru-RU" sz="24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выдерживайте паузу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конце предложения и между его смысловыми отрезками.</a:t>
            </a:r>
          </a:p>
          <a:p>
            <a:pPr marL="45720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10.Избегайте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монотонности. Говорите выразительно.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11.Выдерживайте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ровный умеренный темп и ритм речи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. Говорите уверенно и спокойно.</a:t>
            </a:r>
          </a:p>
          <a:p>
            <a:pPr marL="45720" indent="0">
              <a:buNone/>
            </a:pPr>
            <a:r>
              <a:rPr lang="ru-RU" sz="2400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12.Не </a:t>
            </a:r>
            <a:r>
              <a:rPr lang="ru-RU" sz="2400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спешите с ответом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. Сначала обдумайте высказывание.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13.При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неудачах остановитесь, успокойтесь и продолжайте говорить более медленно, пока не почувствуете уверенность в речи.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14.Постоянно </a:t>
            </a:r>
            <a:r>
              <a:rPr lang="ru-RU" sz="2400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контролируйте себя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: не делайте лишних движений руками, ногами, головой, туловищем. </a:t>
            </a:r>
          </a:p>
        </p:txBody>
      </p:sp>
    </p:spTree>
    <p:extLst>
      <p:ext uri="{BB962C8B-B14F-4D97-AF65-F5344CB8AC3E}">
        <p14:creationId xmlns:p14="http://schemas.microsoft.com/office/powerpoint/2010/main" val="2522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430" y="609601"/>
            <a:ext cx="11473132" cy="42557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Памятка родителям для организации занятий по заданию </a:t>
            </a:r>
            <a:r>
              <a:rPr lang="ru-RU" sz="2800" b="1" i="1" dirty="0" smtClean="0">
                <a:solidFill>
                  <a:srgbClr val="FF0000"/>
                </a:solidFill>
              </a:rPr>
              <a:t>логопеда.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38090" y="1147312"/>
            <a:ext cx="8850701" cy="52189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Для закрепления результатов логопедической работы ваши </a:t>
            </a:r>
            <a:r>
              <a:rPr lang="ru-RU" sz="2800" b="1" u="sng" dirty="0">
                <a:solidFill>
                  <a:srgbClr val="002060"/>
                </a:solidFill>
              </a:rPr>
              <a:t>дети нуждаются в постоянных домашних занятиях</a:t>
            </a:r>
            <a:r>
              <a:rPr lang="ru-RU" sz="2800" b="1" u="sng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Время </a:t>
            </a:r>
            <a:r>
              <a:rPr lang="ru-RU" sz="2800" dirty="0">
                <a:solidFill>
                  <a:srgbClr val="002060"/>
                </a:solidFill>
              </a:rPr>
              <a:t>занятий (15—20 мин) должно быть закреплено в режиме дня. Постоянное время занятий дисциплинирует ребенка, помогает усвоению учебного материала.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Необходимо </a:t>
            </a:r>
            <a:r>
              <a:rPr lang="ru-RU" sz="2800" b="1" u="sng" dirty="0">
                <a:solidFill>
                  <a:srgbClr val="002060"/>
                </a:solidFill>
              </a:rPr>
              <a:t>определить, кто именно из взрослого окружения ребенка будет с ним заниматься по заданиям логопеда</a:t>
            </a:r>
            <a:r>
              <a:rPr lang="ru-RU" sz="2800" dirty="0">
                <a:solidFill>
                  <a:srgbClr val="002060"/>
                </a:solidFill>
              </a:rPr>
              <a:t>; необходимо выработать единые требования, которые будут предъявляться к ребенку.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&amp;Scy;&amp;tcy;&amp;rcy;&amp;acy;&amp;ncy;&amp;icy;&amp;chcy;&amp;kcy;&amp;acy; &amp;lcy;&amp;ocy;&amp;gcy;&amp;ocy;&amp;pcy;&amp;iecy;&amp;dcy;&amp;acy; - &amp;Mcy;&amp;Bcy;&amp;Dcy;&amp;Ocy;&amp;Ucy; &amp;Dcy;&amp;iecy;&amp;tcy;&amp;scy;&amp;kcy;&amp;icy;&amp;jcy; &amp;scy;&amp;acy;&amp;dcy; &amp;Lcy;&amp;acy;&amp;scy;&amp;tcy;&amp;ocy;&amp;ch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3" y="1147312"/>
            <a:ext cx="2286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70" y="385313"/>
            <a:ext cx="10774392" cy="51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Памятка родителям для организации занятий по заданию логопеда.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189" y="897147"/>
            <a:ext cx="9100868" cy="56589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 </a:t>
            </a:r>
            <a:r>
              <a:rPr lang="ru-RU" sz="2800" dirty="0">
                <a:solidFill>
                  <a:srgbClr val="002060"/>
                </a:solidFill>
              </a:rPr>
              <a:t>получении задания </a:t>
            </a:r>
            <a:r>
              <a:rPr lang="ru-RU" sz="2800" b="1" u="sng" dirty="0">
                <a:solidFill>
                  <a:srgbClr val="002060"/>
                </a:solidFill>
              </a:rPr>
              <a:t>внимательно ознакомьтесь с его содержанием</a:t>
            </a:r>
            <a:r>
              <a:rPr lang="ru-RU" sz="2800" dirty="0">
                <a:solidFill>
                  <a:srgbClr val="002060"/>
                </a:solidFill>
              </a:rPr>
              <a:t>, убедитесь в том, что </a:t>
            </a:r>
            <a:r>
              <a:rPr lang="ru-RU" sz="2800" u="sng" dirty="0">
                <a:solidFill>
                  <a:srgbClr val="002060"/>
                </a:solidFill>
              </a:rPr>
              <a:t>оно вами понято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случаях затруднений </a:t>
            </a:r>
            <a:r>
              <a:rPr lang="ru-RU" sz="2800" b="1" u="sng" dirty="0">
                <a:solidFill>
                  <a:srgbClr val="002060"/>
                </a:solidFill>
              </a:rPr>
              <a:t>проконсультируйтесь</a:t>
            </a:r>
            <a:r>
              <a:rPr lang="ru-RU" sz="2800" dirty="0">
                <a:solidFill>
                  <a:srgbClr val="002060"/>
                </a:solidFill>
              </a:rPr>
              <a:t> с </a:t>
            </a:r>
            <a:r>
              <a:rPr lang="ru-RU" sz="2800" dirty="0" smtClean="0">
                <a:solidFill>
                  <a:srgbClr val="002060"/>
                </a:solidFill>
              </a:rPr>
              <a:t>логопедом.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Занятия </a:t>
            </a:r>
            <a:r>
              <a:rPr lang="ru-RU" sz="2800" dirty="0">
                <a:solidFill>
                  <a:srgbClr val="002060"/>
                </a:solidFill>
              </a:rPr>
              <a:t>могут проводиться во время прогулок, поездок. Но некоторые виды занятий требуют обязательной спокойной деловой обстановки, а также отсутствия отвлекающих факторов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Занятия </a:t>
            </a:r>
            <a:r>
              <a:rPr lang="ru-RU" sz="2800" b="1" u="sng" dirty="0">
                <a:solidFill>
                  <a:srgbClr val="002060"/>
                </a:solidFill>
              </a:rPr>
              <a:t>должны быть непродолжительными</a:t>
            </a:r>
            <a:r>
              <a:rPr lang="ru-RU" sz="2800" dirty="0">
                <a:solidFill>
                  <a:srgbClr val="002060"/>
                </a:solidFill>
              </a:rPr>
              <a:t>, не вызывать утомления, пресыщения. Желательно сообщать ребенку о том, какие задания он будет выполнять завтра.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57" y="3422529"/>
            <a:ext cx="2467145" cy="31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40" y="609600"/>
            <a:ext cx="10817524" cy="416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Памятка родителям для организации занятий по заданию логопеда.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740" y="1155940"/>
            <a:ext cx="10817524" cy="49400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Необходимо </a:t>
            </a:r>
            <a:r>
              <a:rPr lang="ru-RU" sz="2800" b="1" u="sng" dirty="0">
                <a:solidFill>
                  <a:srgbClr val="002060"/>
                </a:solidFill>
              </a:rPr>
              <a:t>разнообразить формы и методы </a:t>
            </a:r>
            <a:r>
              <a:rPr lang="ru-RU" sz="2800" dirty="0">
                <a:solidFill>
                  <a:srgbClr val="002060"/>
                </a:solidFill>
              </a:rPr>
              <a:t>проведения занятий, чередовать задания по обогащению словаря с заданиями по развитию памяти, внимания, звукопроизношения, развитию речи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Необходимо </a:t>
            </a:r>
            <a:r>
              <a:rPr lang="ru-RU" sz="2800" b="1" u="sng" dirty="0">
                <a:solidFill>
                  <a:srgbClr val="002060"/>
                </a:solidFill>
              </a:rPr>
              <a:t>поддерживать у ребенка желание заниматься</a:t>
            </a:r>
            <a:r>
              <a:rPr lang="ru-RU" sz="2800" dirty="0">
                <a:solidFill>
                  <a:srgbClr val="002060"/>
                </a:solidFill>
              </a:rPr>
              <a:t>, стимулировать его к дальнейшей работе, поощрять успехи, учить преодолевать трудности.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Подберите </a:t>
            </a:r>
            <a:r>
              <a:rPr lang="ru-RU" sz="2800" b="1" u="sng" dirty="0">
                <a:solidFill>
                  <a:srgbClr val="002060"/>
                </a:solidFill>
              </a:rPr>
              <a:t>наглядный или игровой материал</a:t>
            </a:r>
            <a:r>
              <a:rPr lang="ru-RU" sz="2800" dirty="0">
                <a:solidFill>
                  <a:srgbClr val="002060"/>
                </a:solidFill>
              </a:rPr>
              <a:t>, который вам потребуется для занятий.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Продумайте</a:t>
            </a:r>
            <a:r>
              <a:rPr lang="ru-RU" sz="2800" dirty="0">
                <a:solidFill>
                  <a:srgbClr val="002060"/>
                </a:solidFill>
              </a:rPr>
              <a:t>, какой материал вы можете изготовить совместно с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33678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75" y="517585"/>
            <a:ext cx="11274724" cy="5848709"/>
          </a:xfrm>
          <a:solidFill>
            <a:srgbClr val="FCF4CC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НЕ БЕРИТЕ </a:t>
            </a:r>
            <a:r>
              <a:rPr lang="ru-RU" dirty="0">
                <a:solidFill>
                  <a:srgbClr val="002060"/>
                </a:solidFill>
              </a:rPr>
              <a:t>на себя то, что ребенок может и должен сделать самостоятельно.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ДАЙТЕ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ему возможность самому выбирать домашние обязанности, за которые он будет отвечать лично.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СТАРАЙТЕСЬ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как можно чаще намеренно ставить малыша в ситуацию выбора, когда ему необходимо самому принять решение.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ОБСУЖДАЙТЕ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 ребенком различные варианты поведения той или иной ситуации, учите его анализировать обстоятельства, в которые он попадает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ПООЩРЯЙТЕ</a:t>
            </a:r>
            <a:r>
              <a:rPr lang="ru-RU" dirty="0">
                <a:solidFill>
                  <a:srgbClr val="002060"/>
                </a:solidFill>
              </a:rPr>
              <a:t> инициативу и самостоятельность ребенка, с юмором относитесь к его неудачам, спокойно реагируйте на ошибки и учитесь извлекать из них полезные уроки.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ПОВЫШАЙТЕ </a:t>
            </a:r>
            <a:r>
              <a:rPr lang="ru-RU" dirty="0">
                <a:solidFill>
                  <a:srgbClr val="002060"/>
                </a:solidFill>
              </a:rPr>
              <a:t>интеллектуальный потенциал ребенка, учите его самостоятельно думать, спрашивать, понимать различия между мыслями и действиями. Он должен усвоить, что на сложные вопросы нет простых ответов.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СОВЕТУЙТЕ </a:t>
            </a:r>
            <a:r>
              <a:rPr lang="ru-RU" dirty="0">
                <a:solidFill>
                  <a:srgbClr val="002060"/>
                </a:solidFill>
              </a:rPr>
              <a:t>всегда доводить начатое дело до конца, чтобы почувствовать уверенность в своих силах </a:t>
            </a:r>
          </a:p>
        </p:txBody>
      </p:sp>
    </p:spTree>
    <p:extLst>
      <p:ext uri="{BB962C8B-B14F-4D97-AF65-F5344CB8AC3E}">
        <p14:creationId xmlns:p14="http://schemas.microsoft.com/office/powerpoint/2010/main" val="40669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044" y="333554"/>
            <a:ext cx="9875520" cy="563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Правила общения с </a:t>
            </a:r>
            <a:r>
              <a:rPr lang="ru-RU" b="1" i="1" dirty="0" smtClean="0">
                <a:solidFill>
                  <a:srgbClr val="0000FF"/>
                </a:solidFill>
              </a:rPr>
              <a:t>ребёнком.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68" y="897146"/>
            <a:ext cx="8945592" cy="5624424"/>
          </a:xfrm>
          <a:solidFill>
            <a:srgbClr val="99FFCC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Прежде чем поручить </a:t>
            </a:r>
            <a:r>
              <a:rPr lang="ru-RU" dirty="0" smtClean="0">
                <a:solidFill>
                  <a:srgbClr val="002060"/>
                </a:solidFill>
              </a:rPr>
              <a:t>ребенку </a:t>
            </a:r>
            <a:r>
              <a:rPr lang="ru-RU" dirty="0">
                <a:solidFill>
                  <a:srgbClr val="002060"/>
                </a:solidFill>
              </a:rPr>
              <a:t>что-либо сделать, тщательно взвесьте, сможет ли он справиться с этим.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ожидайте, что поручение или свою обязанность ребенок сразу выполнит очень хорошо.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Установите </a:t>
            </a:r>
            <a:r>
              <a:rPr lang="ru-RU" dirty="0">
                <a:solidFill>
                  <a:srgbClr val="002060"/>
                </a:solidFill>
              </a:rPr>
              <a:t>твердый распорядок дня, обязательный не только для ребенка, но и для всех членов семьи. Напоминайте об этом распорядке почаще.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Придумайте </a:t>
            </a:r>
            <a:r>
              <a:rPr lang="ru-RU" dirty="0">
                <a:solidFill>
                  <a:srgbClr val="002060"/>
                </a:solidFill>
              </a:rPr>
              <a:t>гибкую систему вознаграждения за хорошо (без отвлечений) выполненное задание.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Почаще </a:t>
            </a:r>
            <a:r>
              <a:rPr lang="ru-RU" dirty="0">
                <a:solidFill>
                  <a:srgbClr val="002060"/>
                </a:solidFill>
              </a:rPr>
              <a:t>показывайте ребенку, как лучше выполнить то или иное задание, не отвлекаясь.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Убедитесь</a:t>
            </a:r>
            <a:r>
              <a:rPr lang="ru-RU" dirty="0">
                <a:solidFill>
                  <a:srgbClr val="002060"/>
                </a:solidFill>
              </a:rPr>
              <a:t>, что ребенок видит связь между поступком и его последствием.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Подписывайте </a:t>
            </a:r>
            <a:r>
              <a:rPr lang="ru-RU" dirty="0">
                <a:solidFill>
                  <a:srgbClr val="002060"/>
                </a:solidFill>
              </a:rPr>
              <a:t>соглашения со своим ребенком типа: « Я, Алексей, обязуюсь три дня подряд не опаздывать в школу. Если я это выполню, то смогу смотреть телевизор на 30 минут дольше».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660" y="4188395"/>
            <a:ext cx="2552533" cy="23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42" y="393940"/>
            <a:ext cx="9875520" cy="3565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Правила общения с ребёнком.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68" y="750498"/>
            <a:ext cx="11386868" cy="5753819"/>
          </a:xfrm>
          <a:solidFill>
            <a:srgbClr val="99FFCC"/>
          </a:solidFill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Не старайтесь предотвратить последствия забывчивости ребенка.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подбирайте за ним вещи и игрушки.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следует давать ребенку только директивные указания. Лучше говорить с ним в более мягкой форме.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Напоминайте </a:t>
            </a:r>
            <a:r>
              <a:rPr lang="ru-RU" dirty="0">
                <a:solidFill>
                  <a:srgbClr val="002060"/>
                </a:solidFill>
              </a:rPr>
              <a:t>ребенку о его обязанностях не только устно. Пусть он видит их: повесьте на стену их перечень.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Постарайтесь </a:t>
            </a:r>
            <a:r>
              <a:rPr lang="ru-RU" dirty="0">
                <a:solidFill>
                  <a:srgbClr val="002060"/>
                </a:solidFill>
              </a:rPr>
              <a:t>снизить влияние отвлекающих факторов во время выполнения ребенком задания. Выключите телевизор, когда пришло время накрывать на стол.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приглашайте друзей в дом, когда ребенок делает уроки.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разрешайте откладывать выполнение дел на другое время. Объясните, что потом их можно забыть сделать.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Предусмотрите </a:t>
            </a:r>
            <a:r>
              <a:rPr lang="ru-RU" dirty="0">
                <a:solidFill>
                  <a:srgbClr val="002060"/>
                </a:solidFill>
              </a:rPr>
              <a:t>еженедельную уборку ребенком своей комнаты, стирку одежды и мытьё игрушек. Обеспечьте такую атмосферу в доме, когда работают все вместе, поддерживая порядок в доме.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давайте ребенку поручений, не соответствующих его уровню развития и способностям.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7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9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 КРАСИВОЙ РЕЧИ.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012" y="1268083"/>
            <a:ext cx="7937507" cy="52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01" y="376686"/>
            <a:ext cx="9875520" cy="5290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14 основных правил красивой </a:t>
            </a:r>
            <a:r>
              <a:rPr lang="ru-RU" b="1" i="1" dirty="0" smtClean="0">
                <a:solidFill>
                  <a:srgbClr val="FF0000"/>
                </a:solidFill>
              </a:rPr>
              <a:t>речи.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79" y="992038"/>
            <a:ext cx="11222965" cy="548640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1. При разговоре необходимо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придать телу удобную позу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(мышцы шеи и плеч не напряжены, плечи отведены назад и располагаются на одном уровне).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2. Во время речи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следует держаться естественно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, желательно </a:t>
            </a:r>
            <a:r>
              <a:rPr lang="ru-RU" sz="2400" i="1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смотреть на собеседника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3. Перед началом речи </a:t>
            </a:r>
            <a:r>
              <a:rPr lang="ru-RU" sz="2400" i="1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сделайте вдох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(при вдохе не поднимайте плечи) и </a:t>
            </a: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сразу же начинайте говорить на плавном выдохе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, не торопясь, слитно.</a:t>
            </a:r>
          </a:p>
          <a:p>
            <a:pPr marL="45720" indent="0">
              <a:buNone/>
            </a:pP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4.Четко артикулируйте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, произносите гласные протяжно.</a:t>
            </a:r>
          </a:p>
          <a:p>
            <a:pPr marL="45720" indent="0">
              <a:buNone/>
            </a:pPr>
            <a:r>
              <a:rPr lang="ru-RU" sz="2400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5.Согласные произносите легко, свободно, без напряжения.</a:t>
            </a:r>
          </a:p>
          <a:p>
            <a:pPr marL="45720" indent="0">
              <a:buNone/>
            </a:pPr>
            <a:r>
              <a:rPr lang="ru-RU" sz="2400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6.В каждом слове выделяйте ударный гласный звук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, произносите его громче и длительнее остальных гласных в этом же слове.</a:t>
            </a:r>
          </a:p>
          <a:p>
            <a:pPr marL="45720" indent="0">
              <a:buNone/>
            </a:pPr>
            <a:r>
              <a:rPr lang="ru-RU" sz="2400" b="1" i="1" u="sng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7.Первое слово во фразе говорите тихо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Dotum" panose="020B0600000101010101" pitchFamily="34" charset="-127"/>
              </a:rPr>
              <a:t>, низким голосом, немного медленнее обычного. </a:t>
            </a:r>
          </a:p>
        </p:txBody>
      </p:sp>
    </p:spTree>
    <p:extLst>
      <p:ext uri="{BB962C8B-B14F-4D97-AF65-F5344CB8AC3E}">
        <p14:creationId xmlns:p14="http://schemas.microsoft.com/office/powerpoint/2010/main" val="25499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42</TotalTime>
  <Words>747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Dotum</vt:lpstr>
      <vt:lpstr>Arial</vt:lpstr>
      <vt:lpstr>Bookman Old Style</vt:lpstr>
      <vt:lpstr>Corbel</vt:lpstr>
      <vt:lpstr>Times New Roman</vt:lpstr>
      <vt:lpstr>Базис</vt:lpstr>
      <vt:lpstr>«Организация работы дома  по заданию логопеда» </vt:lpstr>
      <vt:lpstr>Памятка родителям для организации занятий по заданию логопеда.</vt:lpstr>
      <vt:lpstr>Памятка родителям для организации занятий по заданию логопеда.</vt:lpstr>
      <vt:lpstr>Памятка родителям для организации занятий по заданию логопеда.</vt:lpstr>
      <vt:lpstr>Презентация PowerPoint</vt:lpstr>
      <vt:lpstr>Правила общения с ребёнком.</vt:lpstr>
      <vt:lpstr>Правила общения с ребёнком.</vt:lpstr>
      <vt:lpstr>ПРАВИЛА КРАСИВОЙ РЕЧИ.</vt:lpstr>
      <vt:lpstr>14 основных правил красивой речи.</vt:lpstr>
      <vt:lpstr>14 основных правил красивой речи.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по заданию логопеда» </dc:title>
  <dc:creator>999</dc:creator>
  <cp:lastModifiedBy>999</cp:lastModifiedBy>
  <cp:revision>7</cp:revision>
  <dcterms:created xsi:type="dcterms:W3CDTF">2014-11-21T06:04:07Z</dcterms:created>
  <dcterms:modified xsi:type="dcterms:W3CDTF">2014-11-21T06:59:44Z</dcterms:modified>
</cp:coreProperties>
</file>