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3" r:id="rId1"/>
  </p:sldMasterIdLst>
  <p:notesMasterIdLst>
    <p:notesMasterId r:id="rId39"/>
  </p:notesMasterIdLst>
  <p:sldIdLst>
    <p:sldId id="328" r:id="rId2"/>
    <p:sldId id="327" r:id="rId3"/>
    <p:sldId id="259" r:id="rId4"/>
    <p:sldId id="260" r:id="rId5"/>
    <p:sldId id="331" r:id="rId6"/>
    <p:sldId id="332" r:id="rId7"/>
    <p:sldId id="330" r:id="rId8"/>
    <p:sldId id="333" r:id="rId9"/>
    <p:sldId id="270" r:id="rId10"/>
    <p:sldId id="281" r:id="rId11"/>
    <p:sldId id="277" r:id="rId12"/>
    <p:sldId id="273" r:id="rId13"/>
    <p:sldId id="276" r:id="rId14"/>
    <p:sldId id="311" r:id="rId15"/>
    <p:sldId id="272" r:id="rId16"/>
    <p:sldId id="267" r:id="rId17"/>
    <p:sldId id="268" r:id="rId18"/>
    <p:sldId id="280" r:id="rId19"/>
    <p:sldId id="299" r:id="rId20"/>
    <p:sldId id="300" r:id="rId21"/>
    <p:sldId id="278" r:id="rId22"/>
    <p:sldId id="279" r:id="rId23"/>
    <p:sldId id="264" r:id="rId24"/>
    <p:sldId id="284" r:id="rId25"/>
    <p:sldId id="282" r:id="rId26"/>
    <p:sldId id="283" r:id="rId27"/>
    <p:sldId id="301" r:id="rId28"/>
    <p:sldId id="291" r:id="rId29"/>
    <p:sldId id="292" r:id="rId30"/>
    <p:sldId id="286" r:id="rId31"/>
    <p:sldId id="287" r:id="rId32"/>
    <p:sldId id="288" r:id="rId33"/>
    <p:sldId id="289" r:id="rId34"/>
    <p:sldId id="323" r:id="rId35"/>
    <p:sldId id="296" r:id="rId36"/>
    <p:sldId id="325" r:id="rId37"/>
    <p:sldId id="329" r:id="rId38"/>
  </p:sldIdLst>
  <p:sldSz cx="10080625" cy="7559675"/>
  <p:notesSz cx="6797675" cy="9928225"/>
  <p:defaultTextStyle>
    <a:defPPr>
      <a:defRPr lang="en-GB"/>
    </a:defPPr>
    <a:lvl1pPr algn="l" defTabSz="447675"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741363" indent="-284163" algn="l" defTabSz="447675"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1141413" indent="-227013" algn="l" defTabSz="447675"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598613" indent="-227013" algn="l" defTabSz="447675"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2055813" indent="-227013" algn="l" defTabSz="447675"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FFFF99"/>
    <a:srgbClr val="1B7F20"/>
    <a:srgbClr val="FFCC66"/>
    <a:srgbClr val="FCF7F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54" autoAdjust="0"/>
    <p:restoredTop sz="94660"/>
  </p:normalViewPr>
  <p:slideViewPr>
    <p:cSldViewPr>
      <p:cViewPr varScale="1">
        <p:scale>
          <a:sx n="59" d="100"/>
          <a:sy n="59" d="100"/>
        </p:scale>
        <p:origin x="-576" y="-78"/>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74"/>
        <p:guide pos="19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915988" y="754063"/>
            <a:ext cx="4962525" cy="3721100"/>
          </a:xfrm>
          <a:prstGeom prst="rect">
            <a:avLst/>
          </a:prstGeom>
          <a:noFill/>
          <a:ln w="9525">
            <a:noFill/>
            <a:round/>
            <a:headEnd/>
            <a:tailEnd/>
          </a:ln>
        </p:spPr>
      </p:sp>
      <p:sp>
        <p:nvSpPr>
          <p:cNvPr id="2050" name="Rectangle 2"/>
          <p:cNvSpPr>
            <a:spLocks noGrp="1" noChangeArrowheads="1"/>
          </p:cNvSpPr>
          <p:nvPr>
            <p:ph type="body"/>
          </p:nvPr>
        </p:nvSpPr>
        <p:spPr bwMode="auto">
          <a:xfrm>
            <a:off x="679450" y="4716463"/>
            <a:ext cx="5437188" cy="44656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2051" name="Rectangle 3"/>
          <p:cNvSpPr>
            <a:spLocks noGrp="1" noChangeArrowheads="1"/>
          </p:cNvSpPr>
          <p:nvPr>
            <p:ph type="hdr"/>
          </p:nvPr>
        </p:nvSpPr>
        <p:spPr bwMode="auto">
          <a:xfrm>
            <a:off x="0" y="0"/>
            <a:ext cx="2949575"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11163" hangingPunct="0">
              <a:lnSpc>
                <a:spcPct val="95000"/>
              </a:lnSpc>
              <a:buClr>
                <a:srgbClr val="000000"/>
              </a:buClr>
              <a:buSzPct val="100000"/>
              <a:buFont typeface="Times New Roman" pitchFamily="18" charset="0"/>
              <a:buNone/>
              <a:tabLst>
                <a:tab pos="663575" algn="l"/>
                <a:tab pos="1327150" algn="l"/>
                <a:tab pos="1990725" algn="l"/>
                <a:tab pos="2654300" algn="l"/>
              </a:tabLst>
              <a:defRPr sz="1300">
                <a:solidFill>
                  <a:srgbClr val="000000"/>
                </a:solidFill>
                <a:latin typeface="Times New Roman" pitchFamily="18" charset="0"/>
              </a:defRPr>
            </a:lvl1pPr>
          </a:lstStyle>
          <a:p>
            <a:pPr>
              <a:defRPr/>
            </a:pPr>
            <a:endParaRPr lang="ru-RU"/>
          </a:p>
        </p:txBody>
      </p:sp>
      <p:sp>
        <p:nvSpPr>
          <p:cNvPr id="2052" name="Rectangle 4"/>
          <p:cNvSpPr>
            <a:spLocks noGrp="1" noChangeArrowheads="1"/>
          </p:cNvSpPr>
          <p:nvPr>
            <p:ph type="dt"/>
          </p:nvPr>
        </p:nvSpPr>
        <p:spPr bwMode="auto">
          <a:xfrm>
            <a:off x="3846513" y="0"/>
            <a:ext cx="2949575"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11163" hangingPunct="0">
              <a:lnSpc>
                <a:spcPct val="95000"/>
              </a:lnSpc>
              <a:buClr>
                <a:srgbClr val="000000"/>
              </a:buClr>
              <a:buSzPct val="100000"/>
              <a:buFont typeface="Times New Roman" pitchFamily="18" charset="0"/>
              <a:buNone/>
              <a:tabLst>
                <a:tab pos="663575" algn="l"/>
                <a:tab pos="1327150" algn="l"/>
                <a:tab pos="1990725" algn="l"/>
                <a:tab pos="2654300" algn="l"/>
              </a:tabLst>
              <a:defRPr sz="1300">
                <a:solidFill>
                  <a:srgbClr val="000000"/>
                </a:solidFill>
                <a:latin typeface="Times New Roman" pitchFamily="18" charset="0"/>
              </a:defRPr>
            </a:lvl1pPr>
          </a:lstStyle>
          <a:p>
            <a:pPr>
              <a:defRPr/>
            </a:pPr>
            <a:endParaRPr lang="ru-RU"/>
          </a:p>
        </p:txBody>
      </p:sp>
      <p:sp>
        <p:nvSpPr>
          <p:cNvPr id="2053" name="Rectangle 5"/>
          <p:cNvSpPr>
            <a:spLocks noGrp="1" noChangeArrowheads="1"/>
          </p:cNvSpPr>
          <p:nvPr>
            <p:ph type="ftr"/>
          </p:nvPr>
        </p:nvSpPr>
        <p:spPr bwMode="auto">
          <a:xfrm>
            <a:off x="0" y="9431338"/>
            <a:ext cx="2949575"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11163" hangingPunct="0">
              <a:lnSpc>
                <a:spcPct val="95000"/>
              </a:lnSpc>
              <a:buClr>
                <a:srgbClr val="000000"/>
              </a:buClr>
              <a:buSzPct val="100000"/>
              <a:buFont typeface="Times New Roman" pitchFamily="18" charset="0"/>
              <a:buNone/>
              <a:tabLst>
                <a:tab pos="663575" algn="l"/>
                <a:tab pos="1327150" algn="l"/>
                <a:tab pos="1990725" algn="l"/>
                <a:tab pos="2654300" algn="l"/>
              </a:tabLst>
              <a:defRPr sz="1300">
                <a:solidFill>
                  <a:srgbClr val="000000"/>
                </a:solidFill>
                <a:latin typeface="Times New Roman" pitchFamily="18" charset="0"/>
              </a:defRPr>
            </a:lvl1pPr>
          </a:lstStyle>
          <a:p>
            <a:pPr>
              <a:defRPr/>
            </a:pPr>
            <a:endParaRPr lang="ru-RU"/>
          </a:p>
        </p:txBody>
      </p:sp>
      <p:sp>
        <p:nvSpPr>
          <p:cNvPr id="2054" name="Rectangle 6"/>
          <p:cNvSpPr>
            <a:spLocks noGrp="1" noChangeArrowheads="1"/>
          </p:cNvSpPr>
          <p:nvPr>
            <p:ph type="sldNum"/>
          </p:nvPr>
        </p:nvSpPr>
        <p:spPr bwMode="auto">
          <a:xfrm>
            <a:off x="3846513" y="9431338"/>
            <a:ext cx="2949575"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11163" hangingPunct="0">
              <a:lnSpc>
                <a:spcPct val="95000"/>
              </a:lnSpc>
              <a:buClr>
                <a:srgbClr val="000000"/>
              </a:buClr>
              <a:buSzPct val="100000"/>
              <a:buFont typeface="Times New Roman" pitchFamily="18" charset="0"/>
              <a:buNone/>
              <a:tabLst>
                <a:tab pos="663575" algn="l"/>
                <a:tab pos="1327150" algn="l"/>
                <a:tab pos="1990725" algn="l"/>
                <a:tab pos="2654300" algn="l"/>
              </a:tabLst>
              <a:defRPr sz="1300">
                <a:solidFill>
                  <a:srgbClr val="000000"/>
                </a:solidFill>
                <a:latin typeface="Times New Roman" pitchFamily="18" charset="0"/>
              </a:defRPr>
            </a:lvl1pPr>
          </a:lstStyle>
          <a:p>
            <a:pPr>
              <a:defRPr/>
            </a:pPr>
            <a:fld id="{EFD267B9-56D5-4A88-AD01-4B5277A8ED2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6"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1"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a:defRPr/>
            </a:pPr>
            <a:fld id="{EFD267B9-56D5-4A88-AD01-4B5277A8ED2F}" type="slidenum">
              <a:rPr lang="ru-RU" smtClean="0"/>
              <a:pPr>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5141358"/>
            <a:ext cx="1008844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9" name="Заголовок 8"/>
          <p:cNvSpPr>
            <a:spLocks noGrp="1"/>
          </p:cNvSpPr>
          <p:nvPr>
            <p:ph type="ctrTitle"/>
          </p:nvPr>
        </p:nvSpPr>
        <p:spPr>
          <a:xfrm>
            <a:off x="756047" y="1931918"/>
            <a:ext cx="8568531" cy="2016973"/>
          </a:xfrm>
        </p:spPr>
        <p:txBody>
          <a:bodyPr vert="horz" anchor="b">
            <a:normAutofit/>
            <a:scene3d>
              <a:camera prst="orthographicFront"/>
              <a:lightRig rig="soft" dir="t"/>
            </a:scene3d>
            <a:sp3d prstMaterial="softEdge">
              <a:bevelT w="25400" h="25400"/>
            </a:sp3d>
          </a:bodyPr>
          <a:lstStyle>
            <a:lvl1pPr algn="r">
              <a:defRPr sz="53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56047" y="3981128"/>
            <a:ext cx="8568531" cy="1322451"/>
          </a:xfrm>
        </p:spPr>
        <p:txBody>
          <a:bodyPr lIns="50397" rIns="50397"/>
          <a:lstStyle>
            <a:lvl1pPr marL="0" marR="70556" indent="0" algn="r">
              <a:buNone/>
              <a:defRPr>
                <a:solidFill>
                  <a:schemeClr val="tx2"/>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4150" y="5459765"/>
            <a:ext cx="10084776" cy="2107723"/>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8575DE6D-A459-4D2E-902E-4867CBB46E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4031" y="1632891"/>
            <a:ext cx="9072563" cy="483483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95B35DBC-EE35-4FFC-9849-E7E6D77234A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45049" y="302740"/>
            <a:ext cx="1959537" cy="6164983"/>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4031" y="302741"/>
            <a:ext cx="6972432" cy="616498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318E8CA-DE25-405F-844D-BEDA0759388F}"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538163"/>
            <a:ext cx="9069388" cy="1260475"/>
          </a:xfrm>
        </p:spPr>
        <p:txBody>
          <a:bodyPr/>
          <a:lstStyle/>
          <a:p>
            <a:r>
              <a:rPr lang="ru-RU" smtClean="0"/>
              <a:t>Образец заголовка</a:t>
            </a:r>
            <a:endParaRPr lang="ru-RU"/>
          </a:p>
        </p:txBody>
      </p:sp>
      <p:sp>
        <p:nvSpPr>
          <p:cNvPr id="3" name="Rectangle 3"/>
          <p:cNvSpPr>
            <a:spLocks noGrp="1" noChangeArrowheads="1"/>
          </p:cNvSpPr>
          <p:nvPr>
            <p:ph type="ftr" idx="10"/>
          </p:nvPr>
        </p:nvSpPr>
        <p:spPr>
          <a:ln/>
        </p:spPr>
        <p:txBody>
          <a:bodyPr/>
          <a:lstStyle>
            <a:lvl1pPr>
              <a:defRPr/>
            </a:lvl1pPr>
          </a:lstStyle>
          <a:p>
            <a:pPr>
              <a:defRPr/>
            </a:pPr>
            <a:endParaRPr lang="ru-RU"/>
          </a:p>
        </p:txBody>
      </p:sp>
      <p:sp>
        <p:nvSpPr>
          <p:cNvPr id="4" name="Rectangle 4"/>
          <p:cNvSpPr>
            <a:spLocks noGrp="1" noChangeArrowheads="1"/>
          </p:cNvSpPr>
          <p:nvPr>
            <p:ph type="sldNum" idx="11"/>
          </p:nvPr>
        </p:nvSpPr>
        <p:spPr>
          <a:ln/>
        </p:spPr>
        <p:txBody>
          <a:bodyPr/>
          <a:lstStyle>
            <a:lvl1pPr>
              <a:defRPr/>
            </a:lvl1pPr>
          </a:lstStyle>
          <a:p>
            <a:pPr>
              <a:defRPr/>
            </a:pPr>
            <a:fld id="{C1EFA5E4-23D4-4146-A02F-B8D374108C78}" type="slidenum">
              <a:rPr lang="ru-RU"/>
              <a:pPr>
                <a:defRPr/>
              </a:pPr>
              <a:t>‹#›</a:t>
            </a:fld>
            <a:endParaRPr lang="ru-RU"/>
          </a:p>
        </p:txBody>
      </p:sp>
      <p:sp>
        <p:nvSpPr>
          <p:cNvPr id="5" name="Rectangle 5"/>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7320692-B197-4BA8-BF17-520FCE0B8600}"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370" y="1168136"/>
            <a:ext cx="8568531" cy="2015913"/>
          </a:xfrm>
        </p:spPr>
        <p:txBody>
          <a:bodyPr vert="horz" anchor="b">
            <a:normAutofit/>
            <a:scene3d>
              <a:camera prst="orthographicFront"/>
              <a:lightRig rig="soft" dir="t"/>
            </a:scene3d>
            <a:sp3d prstMaterial="softEdge">
              <a:bevelT w="25400" h="25400"/>
            </a:sp3d>
          </a:bodyPr>
          <a:lstStyle>
            <a:lvl1pPr algn="r">
              <a:buNone/>
              <a:defRPr sz="53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324518" y="3231669"/>
            <a:ext cx="5040313" cy="1603745"/>
          </a:xfrm>
        </p:spPr>
        <p:txBody>
          <a:bodyPr lIns="100794" rIns="100794" anchor="t"/>
          <a:lstStyle>
            <a:lvl1pPr marL="0" indent="0" algn="l">
              <a:buNone/>
              <a:defRPr sz="25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3A1DE0A-697D-401E-9B82-F3D1E6A43759}" type="slidenum">
              <a:rPr lang="ru-RU" smtClean="0"/>
              <a:pPr>
                <a:defRPr/>
              </a:pPr>
              <a:t>‹#›</a:t>
            </a:fld>
            <a:endParaRPr lang="ru-RU"/>
          </a:p>
        </p:txBody>
      </p:sp>
      <p:sp>
        <p:nvSpPr>
          <p:cNvPr id="7" name="Нашивка 6"/>
          <p:cNvSpPr/>
          <p:nvPr/>
        </p:nvSpPr>
        <p:spPr>
          <a:xfrm>
            <a:off x="4009187" y="3312976"/>
            <a:ext cx="201613"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0794" tIns="50397" rIns="100794" bIns="50397" anchor="ctr"/>
          <a:lstStyle>
            <a:extLst/>
          </a:lstStyle>
          <a:p>
            <a:pPr algn="l" eaLnBrk="1" latinLnBrk="0" hangingPunct="1"/>
            <a:endParaRPr kumimoji="0" lang="en-US"/>
          </a:p>
        </p:txBody>
      </p:sp>
      <p:sp>
        <p:nvSpPr>
          <p:cNvPr id="8" name="Нашивка 7"/>
          <p:cNvSpPr/>
          <p:nvPr/>
        </p:nvSpPr>
        <p:spPr>
          <a:xfrm>
            <a:off x="3803676" y="3312976"/>
            <a:ext cx="201613"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0794" tIns="50397" rIns="100794" bIns="50397"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4031" y="1632890"/>
            <a:ext cx="4452276" cy="4989036"/>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124318" y="1632890"/>
            <a:ext cx="4452276" cy="4989036"/>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312F950-C32F-4B05-B64C-D07D9F0914C4}"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0987"/>
            <a:ext cx="9072563" cy="1259946"/>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04031" y="5963744"/>
            <a:ext cx="4454027" cy="839964"/>
          </a:xfrm>
          <a:solidFill>
            <a:schemeClr val="accent1"/>
          </a:solidFill>
          <a:ln w="9652">
            <a:solidFill>
              <a:schemeClr val="accent1"/>
            </a:solidFill>
            <a:miter lim="800000"/>
          </a:ln>
        </p:spPr>
        <p:txBody>
          <a:bodyPr lIns="201589" anchor="ctr"/>
          <a:lstStyle>
            <a:lvl1pPr marL="0" indent="0">
              <a:buNone/>
              <a:defRPr sz="2600" b="0">
                <a:solidFill>
                  <a:schemeClr val="bg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20819" y="5963744"/>
            <a:ext cx="4455776" cy="839964"/>
          </a:xfrm>
          <a:solidFill>
            <a:schemeClr val="accent1"/>
          </a:solidFill>
          <a:ln w="9652">
            <a:solidFill>
              <a:schemeClr val="accent1"/>
            </a:solidFill>
            <a:miter lim="800000"/>
          </a:ln>
        </p:spPr>
        <p:txBody>
          <a:bodyPr lIns="201589" anchor="ctr"/>
          <a:lstStyle>
            <a:lvl1pPr marL="0" indent="0">
              <a:buNone/>
              <a:defRPr sz="2600" b="0">
                <a:solidFill>
                  <a:schemeClr val="bg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04031" y="1592067"/>
            <a:ext cx="4454027" cy="4345064"/>
          </a:xfrm>
          <a:ln>
            <a:noFill/>
            <a:prstDash val="sysDash"/>
            <a:miter lim="800000"/>
          </a:ln>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120818" y="1592067"/>
            <a:ext cx="4455776" cy="4345064"/>
          </a:xfrm>
          <a:ln>
            <a:noFill/>
            <a:prstDash val="sysDash"/>
            <a:miter lim="800000"/>
          </a:ln>
        </p:spPr>
        <p:txBody>
          <a:bodyPr/>
          <a:lstStyle>
            <a:lvl1pPr>
              <a:spcBef>
                <a:spcPts val="0"/>
              </a:spcBef>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4D0E7BDE-1B00-4EEF-8461-F16E7091AEB9}"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50F98853-490D-4CB5-B9EC-3C600886F1E9}"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240A313D-8AEF-4961-8267-6DBEF1D4978E}"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8063" y="5375769"/>
            <a:ext cx="8248138" cy="503978"/>
          </a:xfrm>
        </p:spPr>
        <p:txBody>
          <a:bodyPr vert="horz" anchor="t">
            <a:noAutofit/>
            <a:sp3d prstMaterial="softEdge">
              <a:bevelT w="0" h="0"/>
            </a:sp3d>
          </a:bodyPr>
          <a:lstStyle>
            <a:lvl1pPr algn="r">
              <a:buNone/>
              <a:defRPr sz="28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872302" y="5903008"/>
            <a:ext cx="4381712" cy="1007957"/>
          </a:xfrm>
        </p:spPr>
        <p:txBody>
          <a:bodyPr/>
          <a:lstStyle>
            <a:lvl1pPr marL="0" indent="0" algn="r">
              <a:buNone/>
              <a:defRPr sz="1800"/>
            </a:lvl1pPr>
            <a:lvl2pPr>
              <a:buNone/>
              <a:defRPr sz="1300"/>
            </a:lvl2pPr>
            <a:lvl3pPr>
              <a:buNone/>
              <a:defRPr sz="1100"/>
            </a:lvl3pPr>
            <a:lvl4pPr>
              <a:buNone/>
              <a:defRPr sz="1000"/>
            </a:lvl4pPr>
            <a:lvl5pPr>
              <a:buNone/>
              <a:defRPr sz="10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008063" y="302387"/>
            <a:ext cx="8245951" cy="5039783"/>
          </a:xfrm>
        </p:spPr>
        <p:txBody>
          <a:bodyPr/>
          <a:lstStyle>
            <a:lvl1pPr>
              <a:defRPr sz="3500"/>
            </a:lvl1pPr>
            <a:lvl2pPr>
              <a:defRPr sz="3100"/>
            </a:lvl2pPr>
            <a:lvl3pPr>
              <a:defRPr sz="2600"/>
            </a:lvl3pPr>
            <a:lvl4pPr>
              <a:defRPr sz="2200"/>
            </a:lvl4pPr>
            <a:lvl5pPr>
              <a:defRPr sz="22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7416086" y="7063571"/>
            <a:ext cx="2116931" cy="403183"/>
          </a:xfrm>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8D7D1EC-F9CA-4E19-8924-CFA0166FC0D0}"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58129" y="6000343"/>
            <a:ext cx="7896490" cy="714556"/>
          </a:xfrm>
          <a:noFill/>
        </p:spPr>
        <p:txBody>
          <a:bodyPr lIns="100794" tIns="0" rIns="100794" anchor="t"/>
          <a:lstStyle>
            <a:lvl1pPr marL="0" marR="20159" indent="0" algn="r">
              <a:buNone/>
              <a:defRPr sz="1500"/>
            </a:lvl1pPr>
            <a:lvl2pPr>
              <a:defRPr sz="1300"/>
            </a:lvl2pPr>
            <a:lvl3pPr>
              <a:defRPr sz="1100"/>
            </a:lvl3pPr>
            <a:lvl4pPr>
              <a:defRPr sz="1000"/>
            </a:lvl4pPr>
            <a:lvl5pPr>
              <a:defRPr sz="10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52016" y="209405"/>
            <a:ext cx="9576594" cy="4838192"/>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5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endParaRPr lang="ru-RU"/>
          </a:p>
        </p:txBody>
      </p:sp>
      <p:sp>
        <p:nvSpPr>
          <p:cNvPr id="6" name="Нижний колонтитул 5"/>
          <p:cNvSpPr>
            <a:spLocks noGrp="1"/>
          </p:cNvSpPr>
          <p:nvPr>
            <p:ph type="ftr" sz="quarter" idx="11"/>
          </p:nvPr>
        </p:nvSpPr>
        <p:spPr>
          <a:xfrm>
            <a:off x="4828726" y="7063572"/>
            <a:ext cx="2591463" cy="402483"/>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04FAC669-6EF7-4F77-B531-356B2BAAEACF}" type="slidenum">
              <a:rPr lang="ru-RU" smtClean="0"/>
              <a:pPr>
                <a:defRPr/>
              </a:pPr>
              <a:t>‹#›</a:t>
            </a:fld>
            <a:endParaRPr lang="ru-RU"/>
          </a:p>
        </p:txBody>
      </p:sp>
      <p:sp>
        <p:nvSpPr>
          <p:cNvPr id="2" name="Заголовок 1"/>
          <p:cNvSpPr>
            <a:spLocks noGrp="1"/>
          </p:cNvSpPr>
          <p:nvPr>
            <p:ph type="title"/>
          </p:nvPr>
        </p:nvSpPr>
        <p:spPr>
          <a:xfrm>
            <a:off x="252016" y="5362896"/>
            <a:ext cx="8902603" cy="620242"/>
          </a:xfrm>
          <a:noFill/>
        </p:spPr>
        <p:txBody>
          <a:bodyPr anchor="t">
            <a:sp3d prstMaterial="softEdge"/>
          </a:bodyPr>
          <a:lstStyle>
            <a:lvl1pPr marR="0" algn="r">
              <a:buNone/>
              <a:defRPr sz="33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89822" y="5513771"/>
            <a:ext cx="4191444" cy="15907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0794" tIns="50397" rIns="100794" bIns="50397" anchor="t" compatLnSpc="1"/>
          <a:lstStyle>
            <a:extLst/>
          </a:lstStyle>
          <a:p>
            <a:endParaRPr kumimoji="0" lang="en-US"/>
          </a:p>
        </p:txBody>
      </p:sp>
      <p:sp>
        <p:nvSpPr>
          <p:cNvPr id="9" name="Полилиния 8"/>
          <p:cNvSpPr>
            <a:spLocks/>
          </p:cNvSpPr>
          <p:nvPr/>
        </p:nvSpPr>
        <p:spPr bwMode="auto">
          <a:xfrm>
            <a:off x="-59047" y="6376917"/>
            <a:ext cx="4191444" cy="9239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0794" tIns="50397" rIns="100794" bIns="50397" anchor="t" compatLnSpc="1"/>
          <a:lstStyle>
            <a:extLst/>
          </a:lstStyle>
          <a:p>
            <a:endParaRPr kumimoji="0" lang="en-US"/>
          </a:p>
        </p:txBody>
      </p:sp>
      <p:sp>
        <p:nvSpPr>
          <p:cNvPr id="10" name="Прямоугольный треугольник 9"/>
          <p:cNvSpPr>
            <a:spLocks/>
          </p:cNvSpPr>
          <p:nvPr/>
        </p:nvSpPr>
        <p:spPr bwMode="auto">
          <a:xfrm>
            <a:off x="-6661" y="6383784"/>
            <a:ext cx="3750815" cy="11914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0794" tIns="50397" rIns="100794" bIns="50397"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0183" y="6379910"/>
            <a:ext cx="3754337" cy="119533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9551582" y="5498831"/>
            <a:ext cx="201613"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0794" tIns="50397" rIns="100794" bIns="50397" anchor="ctr"/>
          <a:lstStyle>
            <a:extLst/>
          </a:lstStyle>
          <a:p>
            <a:pPr algn="l" eaLnBrk="1" latinLnBrk="0" hangingPunct="1"/>
            <a:endParaRPr kumimoji="0" lang="en-US"/>
          </a:p>
        </p:txBody>
      </p:sp>
      <p:sp>
        <p:nvSpPr>
          <p:cNvPr id="13" name="Нашивка 12"/>
          <p:cNvSpPr/>
          <p:nvPr/>
        </p:nvSpPr>
        <p:spPr>
          <a:xfrm>
            <a:off x="9346071" y="5498831"/>
            <a:ext cx="201613"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0794" tIns="50397" rIns="100794" bIns="50397"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89822" y="5513771"/>
            <a:ext cx="4191444" cy="15907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0794" tIns="50397" rIns="100794" bIns="50397" anchor="t" compatLnSpc="1"/>
          <a:lstStyle>
            <a:extLst/>
          </a:lstStyle>
          <a:p>
            <a:endParaRPr kumimoji="0" lang="en-US"/>
          </a:p>
        </p:txBody>
      </p:sp>
      <p:sp>
        <p:nvSpPr>
          <p:cNvPr id="12" name="Полилиния 11"/>
          <p:cNvSpPr>
            <a:spLocks/>
          </p:cNvSpPr>
          <p:nvPr/>
        </p:nvSpPr>
        <p:spPr bwMode="auto">
          <a:xfrm>
            <a:off x="-59047" y="6376917"/>
            <a:ext cx="4191444" cy="9239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0794" tIns="50397" rIns="100794" bIns="50397" anchor="t" compatLnSpc="1"/>
          <a:lstStyle>
            <a:extLst/>
          </a:lstStyle>
          <a:p>
            <a:endParaRPr kumimoji="0" lang="en-US"/>
          </a:p>
        </p:txBody>
      </p:sp>
      <p:sp>
        <p:nvSpPr>
          <p:cNvPr id="14" name="Прямоугольный треугольник 13"/>
          <p:cNvSpPr>
            <a:spLocks/>
          </p:cNvSpPr>
          <p:nvPr/>
        </p:nvSpPr>
        <p:spPr bwMode="auto">
          <a:xfrm>
            <a:off x="-6661" y="6383784"/>
            <a:ext cx="3750815" cy="1191457"/>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0794" tIns="50397" rIns="100794" bIns="50397"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0183" y="6379910"/>
            <a:ext cx="3754337" cy="119533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504031" y="302737"/>
            <a:ext cx="9072563" cy="1259946"/>
          </a:xfrm>
          <a:prstGeom prst="rect">
            <a:avLst/>
          </a:prstGeom>
        </p:spPr>
        <p:txBody>
          <a:bodyPr vert="horz" lIns="100794" tIns="50397" rIns="100794" bIns="50397"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504031" y="1632890"/>
            <a:ext cx="9072563" cy="4989036"/>
          </a:xfrm>
          <a:prstGeom prst="rect">
            <a:avLst/>
          </a:prstGeom>
        </p:spPr>
        <p:txBody>
          <a:bodyPr vert="horz" lIns="100794" tIns="50397" rIns="100794" bIns="50397">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7416086" y="7063571"/>
            <a:ext cx="2116931" cy="403183"/>
          </a:xfrm>
          <a:prstGeom prst="rect">
            <a:avLst/>
          </a:prstGeom>
        </p:spPr>
        <p:txBody>
          <a:bodyPr vert="horz" lIns="100794" tIns="50397" rIns="100794" bIns="50397" anchor="b"/>
          <a:lstStyle>
            <a:lvl1pPr algn="l" eaLnBrk="1" latinLnBrk="0" hangingPunct="1">
              <a:defRPr kumimoji="0" sz="1100">
                <a:solidFill>
                  <a:schemeClr val="tx1"/>
                </a:solidFill>
              </a:defRPr>
            </a:lvl1pPr>
            <a:extLst/>
          </a:lstStyle>
          <a:p>
            <a:pPr>
              <a:defRPr/>
            </a:pPr>
            <a:fld id="{8444727E-D9E7-43B3-A7C9-7F9892A4FDFC}" type="datetimeFigureOut">
              <a:rPr lang="ru-RU" smtClean="0"/>
              <a:pPr>
                <a:defRPr/>
              </a:pPr>
              <a:t>14.12.2014</a:t>
            </a:fld>
            <a:endParaRPr lang="ru-RU"/>
          </a:p>
        </p:txBody>
      </p:sp>
      <p:sp>
        <p:nvSpPr>
          <p:cNvPr id="22" name="Нижний колонтитул 21"/>
          <p:cNvSpPr>
            <a:spLocks noGrp="1"/>
          </p:cNvSpPr>
          <p:nvPr>
            <p:ph type="ftr" sz="quarter" idx="3"/>
          </p:nvPr>
        </p:nvSpPr>
        <p:spPr>
          <a:xfrm>
            <a:off x="4828726" y="7063572"/>
            <a:ext cx="2591463" cy="402483"/>
          </a:xfrm>
          <a:prstGeom prst="rect">
            <a:avLst/>
          </a:prstGeom>
        </p:spPr>
        <p:txBody>
          <a:bodyPr vert="horz" lIns="100794" tIns="50397" rIns="100794" bIns="50397" anchor="b"/>
          <a:lstStyle>
            <a:lvl1pPr algn="r" eaLnBrk="1" latinLnBrk="0" hangingPunct="1">
              <a:defRPr kumimoji="0" sz="11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9533017" y="7063572"/>
            <a:ext cx="403225" cy="402483"/>
          </a:xfrm>
          <a:prstGeom prst="rect">
            <a:avLst/>
          </a:prstGeom>
        </p:spPr>
        <p:txBody>
          <a:bodyPr vert="horz" lIns="100794" tIns="50397" rIns="100794" bIns="50397" anchor="b"/>
          <a:lstStyle>
            <a:lvl1pPr algn="r" eaLnBrk="1" latinLnBrk="0" hangingPunct="1">
              <a:defRPr kumimoji="0" sz="1100" b="0">
                <a:solidFill>
                  <a:schemeClr val="tx1"/>
                </a:solidFill>
              </a:defRPr>
            </a:lvl1pPr>
            <a:extLst/>
          </a:lstStyle>
          <a:p>
            <a:pPr>
              <a:defRPr/>
            </a:pPr>
            <a:fld id="{3858D557-7AAC-4E51-9E3B-37D8E8E9A9DB}"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l" rtl="0" eaLnBrk="1" latinLnBrk="0" hangingPunct="1">
        <a:spcBef>
          <a:spcPct val="0"/>
        </a:spcBef>
        <a:buNone/>
        <a:defRPr kumimoji="0" sz="45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03177" indent="-282224" algn="l" rtl="0" eaLnBrk="1" latinLnBrk="0" hangingPunct="1">
        <a:spcBef>
          <a:spcPts val="441"/>
        </a:spcBef>
        <a:spcAft>
          <a:spcPts val="0"/>
        </a:spcAft>
        <a:buClr>
          <a:schemeClr val="accent1"/>
        </a:buClr>
        <a:buSzPct val="68000"/>
        <a:buFont typeface="Wingdings 3"/>
        <a:buChar char=""/>
        <a:defRPr kumimoji="0" sz="3000" kern="1200">
          <a:solidFill>
            <a:schemeClr val="tx1"/>
          </a:solidFill>
          <a:latin typeface="+mn-lt"/>
          <a:ea typeface="+mn-ea"/>
          <a:cs typeface="+mn-cs"/>
        </a:defRPr>
      </a:lvl1pPr>
      <a:lvl2pPr marL="685401" indent="-251986" algn="l" rtl="0" eaLnBrk="1" latinLnBrk="0" hangingPunct="1">
        <a:spcBef>
          <a:spcPts val="357"/>
        </a:spcBef>
        <a:buClr>
          <a:schemeClr val="accent1"/>
        </a:buClr>
        <a:buFont typeface="Verdana"/>
        <a:buChar char="◦"/>
        <a:defRPr kumimoji="0" sz="2500" kern="1200">
          <a:solidFill>
            <a:schemeClr val="tx1"/>
          </a:solidFill>
          <a:latin typeface="+mn-lt"/>
          <a:ea typeface="+mn-ea"/>
          <a:cs typeface="+mn-cs"/>
        </a:defRPr>
      </a:lvl2pPr>
      <a:lvl3pPr marL="947467" indent="-251986" algn="l" rtl="0" eaLnBrk="1" latinLnBrk="0" hangingPunct="1">
        <a:spcBef>
          <a:spcPts val="386"/>
        </a:spcBef>
        <a:buClr>
          <a:schemeClr val="accent2"/>
        </a:buClr>
        <a:buSzPct val="100000"/>
        <a:buFont typeface="Wingdings 2"/>
        <a:buChar char=""/>
        <a:defRPr kumimoji="0" sz="2300" kern="1200">
          <a:solidFill>
            <a:schemeClr val="tx1"/>
          </a:solidFill>
          <a:latin typeface="+mn-lt"/>
          <a:ea typeface="+mn-ea"/>
          <a:cs typeface="+mn-cs"/>
        </a:defRPr>
      </a:lvl3pPr>
      <a:lvl4pPr marL="1259929" indent="-251986" algn="l" rtl="0" eaLnBrk="1" latinLnBrk="0" hangingPunct="1">
        <a:spcBef>
          <a:spcPts val="386"/>
        </a:spcBef>
        <a:buClr>
          <a:schemeClr val="accent2"/>
        </a:buClr>
        <a:buFont typeface="Wingdings 2"/>
        <a:buChar char=""/>
        <a:defRPr kumimoji="0" sz="2100" kern="1200">
          <a:solidFill>
            <a:schemeClr val="tx1"/>
          </a:solidFill>
          <a:latin typeface="+mn-lt"/>
          <a:ea typeface="+mn-ea"/>
          <a:cs typeface="+mn-cs"/>
        </a:defRPr>
      </a:lvl4pPr>
      <a:lvl5pPr marL="1511915" indent="-251986" algn="l" rtl="0" eaLnBrk="1" latinLnBrk="0" hangingPunct="1">
        <a:spcBef>
          <a:spcPts val="386"/>
        </a:spcBef>
        <a:buClr>
          <a:schemeClr val="accent2"/>
        </a:buClr>
        <a:buFont typeface="Wingdings 2"/>
        <a:buChar char=""/>
        <a:defRPr kumimoji="0" sz="2000" kern="1200">
          <a:solidFill>
            <a:schemeClr val="tx1"/>
          </a:solidFill>
          <a:latin typeface="+mn-lt"/>
          <a:ea typeface="+mn-ea"/>
          <a:cs typeface="+mn-cs"/>
        </a:defRPr>
      </a:lvl5pPr>
      <a:lvl6pPr marL="1763900" indent="-251986" algn="l" rtl="0" eaLnBrk="1" latinLnBrk="0" hangingPunct="1">
        <a:spcBef>
          <a:spcPts val="386"/>
        </a:spcBef>
        <a:buClr>
          <a:schemeClr val="accent3"/>
        </a:buClr>
        <a:buFont typeface="Wingdings 2"/>
        <a:buChar char=""/>
        <a:defRPr kumimoji="0" sz="2000" kern="1200">
          <a:solidFill>
            <a:schemeClr val="tx1"/>
          </a:solidFill>
          <a:latin typeface="+mn-lt"/>
          <a:ea typeface="+mn-ea"/>
          <a:cs typeface="+mn-cs"/>
        </a:defRPr>
      </a:lvl6pPr>
      <a:lvl7pPr marL="2015886" indent="-251986" algn="l" rtl="0" eaLnBrk="1" latinLnBrk="0" hangingPunct="1">
        <a:spcBef>
          <a:spcPts val="386"/>
        </a:spcBef>
        <a:buClr>
          <a:schemeClr val="accent3"/>
        </a:buClr>
        <a:buFont typeface="Wingdings 2"/>
        <a:buChar char=""/>
        <a:defRPr kumimoji="0" sz="1800" kern="1200">
          <a:solidFill>
            <a:schemeClr val="tx1"/>
          </a:solidFill>
          <a:latin typeface="+mn-lt"/>
          <a:ea typeface="+mn-ea"/>
          <a:cs typeface="+mn-cs"/>
        </a:defRPr>
      </a:lvl7pPr>
      <a:lvl8pPr marL="2267872" indent="-251986" algn="l" rtl="0" eaLnBrk="1" latinLnBrk="0" hangingPunct="1">
        <a:spcBef>
          <a:spcPts val="386"/>
        </a:spcBef>
        <a:buClr>
          <a:schemeClr val="accent3"/>
        </a:buClr>
        <a:buFont typeface="Wingdings 2"/>
        <a:buChar char=""/>
        <a:defRPr kumimoji="0" sz="1800" kern="1200">
          <a:solidFill>
            <a:schemeClr val="tx1"/>
          </a:solidFill>
          <a:latin typeface="+mn-lt"/>
          <a:ea typeface="+mn-ea"/>
          <a:cs typeface="+mn-cs"/>
        </a:defRPr>
      </a:lvl8pPr>
      <a:lvl9pPr marL="2519858" indent="-251986" algn="l" rtl="0" eaLnBrk="1" latinLnBrk="0" hangingPunct="1">
        <a:spcBef>
          <a:spcPts val="386"/>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18" y="493689"/>
            <a:ext cx="9144064" cy="5509200"/>
          </a:xfrm>
          <a:prstGeom prst="rect">
            <a:avLst/>
          </a:prstGeom>
        </p:spPr>
        <p:txBody>
          <a:bodyPr wrap="square">
            <a:spAutoFit/>
          </a:bodyPr>
          <a:lstStyle/>
          <a:p>
            <a:pPr marL="0" indent="0" algn="ctr" eaLnBrk="1">
              <a:buFont typeface="Arial" charset="0"/>
              <a:buNone/>
              <a:tabLst>
                <a:tab pos="722313" algn="l"/>
                <a:tab pos="1446213" algn="l"/>
                <a:tab pos="2170113" algn="l"/>
                <a:tab pos="2894013" algn="l"/>
                <a:tab pos="3617913" algn="l"/>
                <a:tab pos="4341813" algn="l"/>
                <a:tab pos="5065713" algn="l"/>
                <a:tab pos="5789613" algn="l"/>
                <a:tab pos="6513513" algn="l"/>
                <a:tab pos="7237413" algn="l"/>
                <a:tab pos="7961313" algn="l"/>
                <a:tab pos="8685213" algn="l"/>
                <a:tab pos="9409113" algn="l"/>
              </a:tabLst>
            </a:pPr>
            <a:r>
              <a:rPr lang="ru-RU" sz="8800" b="1" dirty="0" smtClean="0">
                <a:solidFill>
                  <a:srgbClr val="000080"/>
                </a:solidFill>
                <a:effectLst>
                  <a:glow rad="101600">
                    <a:schemeClr val="accent4">
                      <a:satMod val="175000"/>
                      <a:alpha val="40000"/>
                    </a:schemeClr>
                  </a:glow>
                </a:effectLst>
              </a:rPr>
              <a:t>Новая экономическая задача на ЕГЭ</a:t>
            </a:r>
          </a:p>
          <a:p>
            <a:pPr marL="0" indent="0" algn="ctr" eaLnBrk="1">
              <a:buFont typeface="Arial" charset="0"/>
              <a:buNone/>
              <a:tabLst>
                <a:tab pos="722313" algn="l"/>
                <a:tab pos="1446213" algn="l"/>
                <a:tab pos="2170113" algn="l"/>
                <a:tab pos="2894013" algn="l"/>
                <a:tab pos="3617913" algn="l"/>
                <a:tab pos="4341813" algn="l"/>
                <a:tab pos="5065713" algn="l"/>
                <a:tab pos="5789613" algn="l"/>
                <a:tab pos="6513513" algn="l"/>
                <a:tab pos="7237413" algn="l"/>
                <a:tab pos="7961313" algn="l"/>
                <a:tab pos="8685213" algn="l"/>
                <a:tab pos="9409113" algn="l"/>
              </a:tabLst>
            </a:pPr>
            <a:r>
              <a:rPr lang="ru-RU" sz="8800" b="1" dirty="0" smtClean="0">
                <a:solidFill>
                  <a:srgbClr val="000080"/>
                </a:solidFill>
                <a:effectLst>
                  <a:glow rad="101600">
                    <a:schemeClr val="accent4">
                      <a:satMod val="175000"/>
                      <a:alpha val="40000"/>
                    </a:schemeClr>
                  </a:glow>
                </a:effectLst>
              </a:rPr>
              <a:t>по математике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944688" y="1258888"/>
            <a:ext cx="5648325"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60363" y="649288"/>
            <a:ext cx="9240837" cy="3130550"/>
          </a:xfrm>
          <a:prstGeom prst="rect">
            <a:avLst/>
          </a:prstGeom>
          <a:noFill/>
          <a:ln w="9525">
            <a:noFill/>
            <a:miter lim="800000"/>
            <a:headEnd/>
            <a:tailEnd/>
          </a:ln>
        </p:spPr>
      </p:pic>
      <p:sp>
        <p:nvSpPr>
          <p:cNvPr id="37891" name="TextBox 4"/>
          <p:cNvSpPr txBox="1">
            <a:spLocks noChangeArrowheads="1"/>
          </p:cNvSpPr>
          <p:nvPr/>
        </p:nvSpPr>
        <p:spPr bwMode="auto">
          <a:xfrm>
            <a:off x="360363" y="3924300"/>
            <a:ext cx="1349375" cy="400050"/>
          </a:xfrm>
          <a:prstGeom prst="rect">
            <a:avLst/>
          </a:prstGeom>
          <a:noFill/>
          <a:ln w="9525">
            <a:noFill/>
            <a:miter lim="800000"/>
            <a:headEnd/>
            <a:tailEnd/>
          </a:ln>
        </p:spPr>
        <p:txBody>
          <a:bodyPr wrap="none" lIns="91430" tIns="45716" rIns="91430" bIns="45716">
            <a:spAutoFit/>
          </a:bodyPr>
          <a:lstStyle/>
          <a:p>
            <a:r>
              <a:rPr lang="ru-RU" sz="2000" i="1"/>
              <a:t>Решение.</a:t>
            </a:r>
          </a:p>
        </p:txBody>
      </p:sp>
      <p:sp>
        <p:nvSpPr>
          <p:cNvPr id="37892" name="TextBox 4"/>
          <p:cNvSpPr txBox="1">
            <a:spLocks noChangeArrowheads="1"/>
          </p:cNvSpPr>
          <p:nvPr/>
        </p:nvSpPr>
        <p:spPr bwMode="auto">
          <a:xfrm>
            <a:off x="4111618" y="207937"/>
            <a:ext cx="1293813" cy="400050"/>
          </a:xfrm>
          <a:prstGeom prst="rect">
            <a:avLst/>
          </a:prstGeom>
          <a:noFill/>
          <a:ln w="9525">
            <a:noFill/>
            <a:miter lim="800000"/>
            <a:headEnd/>
            <a:tailEnd/>
          </a:ln>
        </p:spPr>
        <p:txBody>
          <a:bodyPr wrap="none" lIns="91430" tIns="45716" rIns="91430" bIns="45716">
            <a:spAutoFit/>
          </a:bodyPr>
          <a:lstStyle/>
          <a:p>
            <a:r>
              <a:rPr lang="ru-RU" sz="2000" b="1" u="sng" dirty="0"/>
              <a:t>Задача 2</a:t>
            </a:r>
          </a:p>
        </p:txBody>
      </p:sp>
      <p:sp>
        <p:nvSpPr>
          <p:cNvPr id="37893" name="TextBox 1"/>
          <p:cNvSpPr txBox="1">
            <a:spLocks noChangeArrowheads="1"/>
          </p:cNvSpPr>
          <p:nvPr/>
        </p:nvSpPr>
        <p:spPr bwMode="auto">
          <a:xfrm>
            <a:off x="8523288" y="657225"/>
            <a:ext cx="261937" cy="369888"/>
          </a:xfrm>
          <a:prstGeom prst="rect">
            <a:avLst/>
          </a:prstGeom>
          <a:noFill/>
          <a:ln w="9525">
            <a:noFill/>
            <a:miter lim="800000"/>
            <a:headEnd/>
            <a:tailEnd/>
          </a:ln>
        </p:spPr>
        <p:txBody>
          <a:bodyPr wrap="none" lIns="91430" tIns="45716" rIns="91430" bIns="45716">
            <a:spAutoFit/>
          </a:bodyPr>
          <a:lstStyle/>
          <a:p>
            <a:r>
              <a:rPr lang="ru-RU"/>
              <a:t>-</a:t>
            </a:r>
          </a:p>
        </p:txBody>
      </p:sp>
      <p:pic>
        <p:nvPicPr>
          <p:cNvPr id="37894" name="Picture 7"/>
          <p:cNvPicPr>
            <a:picLocks noChangeAspect="1" noChangeArrowheads="1"/>
          </p:cNvPicPr>
          <p:nvPr/>
        </p:nvPicPr>
        <p:blipFill>
          <a:blip r:embed="rId3"/>
          <a:srcRect/>
          <a:stretch>
            <a:fillRect/>
          </a:stretch>
        </p:blipFill>
        <p:spPr bwMode="auto">
          <a:xfrm>
            <a:off x="7112014" y="5422911"/>
            <a:ext cx="1746250" cy="925513"/>
          </a:xfrm>
          <a:prstGeom prst="rect">
            <a:avLst/>
          </a:prstGeom>
          <a:noFill/>
          <a:ln w="57150">
            <a:solidFill>
              <a:srgbClr val="FF0000"/>
            </a:solidFill>
            <a:miter lim="800000"/>
            <a:headEnd/>
            <a:tailEnd/>
          </a:ln>
          <a:effectLst/>
        </p:spPr>
      </p:pic>
      <p:pic>
        <p:nvPicPr>
          <p:cNvPr id="37895" name="Picture 2"/>
          <p:cNvPicPr>
            <a:picLocks noChangeAspect="1" noChangeArrowheads="1"/>
          </p:cNvPicPr>
          <p:nvPr/>
        </p:nvPicPr>
        <p:blipFill>
          <a:blip r:embed="rId4"/>
          <a:srcRect/>
          <a:stretch>
            <a:fillRect/>
          </a:stretch>
        </p:blipFill>
        <p:spPr bwMode="auto">
          <a:xfrm>
            <a:off x="396875" y="4851400"/>
            <a:ext cx="6249988"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325536" y="3994151"/>
            <a:ext cx="5843587" cy="2544762"/>
          </a:xfrm>
          <a:prstGeom prst="rect">
            <a:avLst/>
          </a:prstGeom>
          <a:noFill/>
          <a:ln w="57150">
            <a:noFill/>
            <a:miter lim="800000"/>
            <a:headEnd/>
            <a:tailEnd/>
          </a:ln>
        </p:spPr>
      </p:pic>
      <p:pic>
        <p:nvPicPr>
          <p:cNvPr id="38915" name="Picture 5"/>
          <p:cNvPicPr>
            <a:picLocks noChangeAspect="1" noChangeArrowheads="1"/>
          </p:cNvPicPr>
          <p:nvPr/>
        </p:nvPicPr>
        <p:blipFill>
          <a:blip r:embed="rId3"/>
          <a:srcRect/>
          <a:stretch>
            <a:fillRect/>
          </a:stretch>
        </p:blipFill>
        <p:spPr bwMode="auto">
          <a:xfrm>
            <a:off x="1295400" y="3275013"/>
            <a:ext cx="6892925" cy="739775"/>
          </a:xfrm>
          <a:prstGeom prst="rect">
            <a:avLst/>
          </a:prstGeom>
          <a:noFill/>
          <a:ln w="57150">
            <a:noFill/>
            <a:miter lim="800000"/>
            <a:headEnd/>
            <a:tailEnd/>
          </a:ln>
        </p:spPr>
      </p:pic>
      <p:pic>
        <p:nvPicPr>
          <p:cNvPr id="38916" name="Picture 2"/>
          <p:cNvPicPr>
            <a:picLocks noChangeAspect="1" noChangeArrowheads="1"/>
          </p:cNvPicPr>
          <p:nvPr/>
        </p:nvPicPr>
        <p:blipFill>
          <a:blip r:embed="rId4"/>
          <a:srcRect/>
          <a:stretch>
            <a:fillRect/>
          </a:stretch>
        </p:blipFill>
        <p:spPr bwMode="auto">
          <a:xfrm>
            <a:off x="1325563" y="708025"/>
            <a:ext cx="7551737"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srcRect/>
          <a:stretch>
            <a:fillRect/>
          </a:stretch>
        </p:blipFill>
        <p:spPr bwMode="auto">
          <a:xfrm>
            <a:off x="1511300" y="755650"/>
            <a:ext cx="6400800" cy="2228850"/>
          </a:xfrm>
          <a:prstGeom prst="rect">
            <a:avLst/>
          </a:prstGeom>
          <a:noFill/>
          <a:ln w="9525">
            <a:noFill/>
            <a:miter lim="800000"/>
            <a:headEnd/>
            <a:tailEnd/>
          </a:ln>
        </p:spPr>
      </p:pic>
      <p:pic>
        <p:nvPicPr>
          <p:cNvPr id="39939" name="Picture 4"/>
          <p:cNvPicPr>
            <a:picLocks noChangeAspect="1" noChangeArrowheads="1"/>
          </p:cNvPicPr>
          <p:nvPr/>
        </p:nvPicPr>
        <p:blipFill>
          <a:blip r:embed="rId3"/>
          <a:srcRect/>
          <a:stretch>
            <a:fillRect/>
          </a:stretch>
        </p:blipFill>
        <p:spPr bwMode="auto">
          <a:xfrm>
            <a:off x="1477963" y="3132138"/>
            <a:ext cx="3962400" cy="3390900"/>
          </a:xfrm>
          <a:prstGeom prst="rect">
            <a:avLst/>
          </a:prstGeom>
          <a:noFill/>
          <a:ln w="9525">
            <a:noFill/>
            <a:miter lim="800000"/>
            <a:headEnd/>
            <a:tailEnd/>
          </a:ln>
        </p:spPr>
      </p:pic>
      <p:sp>
        <p:nvSpPr>
          <p:cNvPr id="39940" name="TextBox 2"/>
          <p:cNvSpPr txBox="1">
            <a:spLocks noChangeArrowheads="1"/>
          </p:cNvSpPr>
          <p:nvPr/>
        </p:nvSpPr>
        <p:spPr bwMode="auto">
          <a:xfrm>
            <a:off x="2719388" y="6659563"/>
            <a:ext cx="4667250" cy="585787"/>
          </a:xfrm>
          <a:prstGeom prst="rect">
            <a:avLst/>
          </a:prstGeom>
          <a:noFill/>
          <a:ln w="9525">
            <a:noFill/>
            <a:miter lim="800000"/>
            <a:headEnd/>
            <a:tailEnd/>
          </a:ln>
        </p:spPr>
        <p:txBody>
          <a:bodyPr wrap="none" lIns="91430" tIns="45716" rIns="91430" bIns="45716">
            <a:spAutoFit/>
          </a:bodyPr>
          <a:lstStyle/>
          <a:p>
            <a:r>
              <a:rPr lang="ru-RU" sz="3200" b="1" dirty="0"/>
              <a:t>Ответ: 200 000 рублей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11156" y="2708267"/>
            <a:ext cx="9043987" cy="3881443"/>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468280" y="1636697"/>
            <a:ext cx="5267325" cy="838200"/>
          </a:xfrm>
          <a:prstGeom prst="rect">
            <a:avLst/>
          </a:prstGeom>
          <a:noFill/>
          <a:ln w="9525">
            <a:noFill/>
            <a:miter lim="800000"/>
            <a:headEnd/>
            <a:tailEnd/>
          </a:ln>
          <a:effectLst/>
        </p:spPr>
      </p:pic>
      <p:sp>
        <p:nvSpPr>
          <p:cNvPr id="40964" name="TextBox 2"/>
          <p:cNvSpPr txBox="1">
            <a:spLocks noChangeArrowheads="1"/>
          </p:cNvSpPr>
          <p:nvPr/>
        </p:nvSpPr>
        <p:spPr bwMode="auto">
          <a:xfrm>
            <a:off x="3725863" y="669925"/>
            <a:ext cx="2520950" cy="646113"/>
          </a:xfrm>
          <a:prstGeom prst="rect">
            <a:avLst/>
          </a:prstGeom>
          <a:noFill/>
          <a:ln w="9525">
            <a:noFill/>
            <a:miter lim="800000"/>
            <a:headEnd/>
            <a:tailEnd/>
          </a:ln>
        </p:spPr>
        <p:txBody>
          <a:bodyPr wrap="none" lIns="91430" tIns="45716" rIns="91430" bIns="45716">
            <a:spAutoFit/>
          </a:bodyPr>
          <a:lstStyle/>
          <a:p>
            <a:r>
              <a:rPr lang="ru-RU" sz="3600" b="1"/>
              <a:t>Проценты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4325932" y="565127"/>
            <a:ext cx="1292225" cy="400050"/>
          </a:xfrm>
          <a:prstGeom prst="rect">
            <a:avLst/>
          </a:prstGeom>
          <a:noFill/>
          <a:ln w="9525">
            <a:noFill/>
            <a:miter lim="800000"/>
            <a:headEnd/>
            <a:tailEnd/>
          </a:ln>
        </p:spPr>
        <p:txBody>
          <a:bodyPr wrap="none" lIns="91430" tIns="45716" rIns="91430" bIns="45716">
            <a:spAutoFit/>
          </a:bodyPr>
          <a:lstStyle/>
          <a:p>
            <a:r>
              <a:rPr lang="ru-RU" sz="2000" b="1" u="sng" dirty="0"/>
              <a:t>Задача 3</a:t>
            </a:r>
          </a:p>
        </p:txBody>
      </p:sp>
      <p:pic>
        <p:nvPicPr>
          <p:cNvPr id="41987" name="Picture 2"/>
          <p:cNvPicPr>
            <a:picLocks noChangeAspect="1" noChangeArrowheads="1"/>
          </p:cNvPicPr>
          <p:nvPr/>
        </p:nvPicPr>
        <p:blipFill>
          <a:blip r:embed="rId2"/>
          <a:srcRect/>
          <a:stretch>
            <a:fillRect/>
          </a:stretch>
        </p:blipFill>
        <p:spPr bwMode="auto">
          <a:xfrm>
            <a:off x="325404" y="1136631"/>
            <a:ext cx="9429816"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15900" y="582613"/>
            <a:ext cx="9571038" cy="2476500"/>
          </a:xfrm>
          <a:prstGeom prst="rect">
            <a:avLst/>
          </a:prstGeom>
          <a:noFill/>
          <a:ln w="9525">
            <a:noFill/>
            <a:miter lim="800000"/>
            <a:headEnd/>
            <a:tailEnd/>
          </a:ln>
        </p:spPr>
      </p:pic>
      <p:pic>
        <p:nvPicPr>
          <p:cNvPr id="43011" name="Picture 3"/>
          <p:cNvPicPr>
            <a:picLocks noChangeAspect="1" noChangeArrowheads="1"/>
          </p:cNvPicPr>
          <p:nvPr/>
        </p:nvPicPr>
        <p:blipFill>
          <a:blip r:embed="rId3"/>
          <a:srcRect/>
          <a:stretch>
            <a:fillRect/>
          </a:stretch>
        </p:blipFill>
        <p:spPr bwMode="auto">
          <a:xfrm>
            <a:off x="215900" y="3433763"/>
            <a:ext cx="9496425" cy="706437"/>
          </a:xfrm>
          <a:prstGeom prst="rect">
            <a:avLst/>
          </a:prstGeom>
          <a:noFill/>
          <a:ln w="9525">
            <a:noFill/>
            <a:miter lim="800000"/>
            <a:headEnd/>
            <a:tailEnd/>
          </a:ln>
        </p:spPr>
      </p:pic>
      <p:pic>
        <p:nvPicPr>
          <p:cNvPr id="43012" name="Picture 4"/>
          <p:cNvPicPr>
            <a:picLocks noChangeAspect="1" noChangeArrowheads="1"/>
          </p:cNvPicPr>
          <p:nvPr/>
        </p:nvPicPr>
        <p:blipFill>
          <a:blip r:embed="rId4"/>
          <a:srcRect/>
          <a:stretch>
            <a:fillRect/>
          </a:stretch>
        </p:blipFill>
        <p:spPr bwMode="auto">
          <a:xfrm>
            <a:off x="228600" y="4083050"/>
            <a:ext cx="9483725" cy="3225800"/>
          </a:xfrm>
          <a:prstGeom prst="rect">
            <a:avLst/>
          </a:prstGeom>
          <a:noFill/>
          <a:ln w="9525">
            <a:noFill/>
            <a:miter lim="800000"/>
            <a:headEnd/>
            <a:tailEnd/>
          </a:ln>
        </p:spPr>
      </p:pic>
      <p:sp>
        <p:nvSpPr>
          <p:cNvPr id="43013" name="TextBox 2"/>
          <p:cNvSpPr txBox="1">
            <a:spLocks noChangeArrowheads="1"/>
          </p:cNvSpPr>
          <p:nvPr/>
        </p:nvSpPr>
        <p:spPr bwMode="auto">
          <a:xfrm>
            <a:off x="4362450" y="3033713"/>
            <a:ext cx="1349375" cy="400050"/>
          </a:xfrm>
          <a:prstGeom prst="rect">
            <a:avLst/>
          </a:prstGeom>
          <a:noFill/>
          <a:ln w="9525">
            <a:noFill/>
            <a:miter lim="800000"/>
            <a:headEnd/>
            <a:tailEnd/>
          </a:ln>
        </p:spPr>
        <p:txBody>
          <a:bodyPr wrap="none" lIns="91430" tIns="45716" rIns="91430" bIns="45716">
            <a:spAutoFit/>
          </a:bodyPr>
          <a:lstStyle/>
          <a:p>
            <a:r>
              <a:rPr lang="ru-RU" sz="2000" i="1"/>
              <a:t>Решение.</a:t>
            </a:r>
          </a:p>
        </p:txBody>
      </p:sp>
      <p:sp>
        <p:nvSpPr>
          <p:cNvPr id="43014" name="TextBox 6"/>
          <p:cNvSpPr txBox="1">
            <a:spLocks noChangeArrowheads="1"/>
          </p:cNvSpPr>
          <p:nvPr/>
        </p:nvSpPr>
        <p:spPr bwMode="auto">
          <a:xfrm>
            <a:off x="4318000" y="207963"/>
            <a:ext cx="1292225" cy="400050"/>
          </a:xfrm>
          <a:prstGeom prst="rect">
            <a:avLst/>
          </a:prstGeom>
          <a:noFill/>
          <a:ln w="9525">
            <a:noFill/>
            <a:miter lim="800000"/>
            <a:headEnd/>
            <a:tailEnd/>
          </a:ln>
        </p:spPr>
        <p:txBody>
          <a:bodyPr wrap="none" lIns="91430" tIns="45716" rIns="91430" bIns="45716">
            <a:spAutoFit/>
          </a:bodyPr>
          <a:lstStyle/>
          <a:p>
            <a:r>
              <a:rPr lang="ru-RU" sz="2000" b="1" u="sng"/>
              <a:t>Задача 4</a:t>
            </a:r>
          </a:p>
        </p:txBody>
      </p:sp>
      <p:sp>
        <p:nvSpPr>
          <p:cNvPr id="43015" name="Прямоугольник 2"/>
          <p:cNvSpPr>
            <a:spLocks noChangeArrowheads="1"/>
          </p:cNvSpPr>
          <p:nvPr/>
        </p:nvSpPr>
        <p:spPr bwMode="auto">
          <a:xfrm>
            <a:off x="3452813" y="546100"/>
            <a:ext cx="1030287" cy="393700"/>
          </a:xfrm>
          <a:prstGeom prst="rect">
            <a:avLst/>
          </a:prstGeom>
          <a:solidFill>
            <a:schemeClr val="bg1"/>
          </a:solidFill>
          <a:ln w="9525" algn="ctr">
            <a:no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r>
              <a:rPr lang="ru-RU" sz="2000">
                <a:latin typeface="Times New Roman" pitchFamily="18" charset="0"/>
                <a:cs typeface="Times New Roman" pitchFamily="18" charset="0"/>
              </a:rPr>
              <a:t>и Мир</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360363" y="868363"/>
            <a:ext cx="9607550" cy="3240087"/>
          </a:xfrm>
          <a:prstGeom prst="rect">
            <a:avLst/>
          </a:prstGeom>
          <a:noFill/>
          <a:ln w="9525">
            <a:noFill/>
            <a:miter lim="800000"/>
            <a:headEnd/>
            <a:tailEnd/>
          </a:ln>
        </p:spPr>
      </p:pic>
      <p:sp>
        <p:nvSpPr>
          <p:cNvPr id="44035" name="TextBox 1"/>
          <p:cNvSpPr txBox="1">
            <a:spLocks noChangeArrowheads="1"/>
          </p:cNvSpPr>
          <p:nvPr/>
        </p:nvSpPr>
        <p:spPr bwMode="auto">
          <a:xfrm>
            <a:off x="1182688" y="4202113"/>
            <a:ext cx="1349375" cy="400050"/>
          </a:xfrm>
          <a:prstGeom prst="rect">
            <a:avLst/>
          </a:prstGeom>
          <a:noFill/>
          <a:ln w="9525">
            <a:noFill/>
            <a:miter lim="800000"/>
            <a:headEnd/>
            <a:tailEnd/>
          </a:ln>
        </p:spPr>
        <p:txBody>
          <a:bodyPr wrap="none" lIns="91430" tIns="45716" rIns="91430" bIns="45716">
            <a:spAutoFit/>
          </a:bodyPr>
          <a:lstStyle/>
          <a:p>
            <a:r>
              <a:rPr lang="ru-RU" sz="2000" i="1"/>
              <a:t>Решение.</a:t>
            </a:r>
          </a:p>
        </p:txBody>
      </p:sp>
      <p:sp>
        <p:nvSpPr>
          <p:cNvPr id="44036" name="TextBox 5"/>
          <p:cNvSpPr txBox="1">
            <a:spLocks noChangeArrowheads="1"/>
          </p:cNvSpPr>
          <p:nvPr/>
        </p:nvSpPr>
        <p:spPr bwMode="auto">
          <a:xfrm>
            <a:off x="4518025" y="422275"/>
            <a:ext cx="1292225" cy="400050"/>
          </a:xfrm>
          <a:prstGeom prst="rect">
            <a:avLst/>
          </a:prstGeom>
          <a:noFill/>
          <a:ln w="9525">
            <a:noFill/>
            <a:miter lim="800000"/>
            <a:headEnd/>
            <a:tailEnd/>
          </a:ln>
        </p:spPr>
        <p:txBody>
          <a:bodyPr wrap="none" lIns="91430" tIns="45716" rIns="91430" bIns="45716">
            <a:spAutoFit/>
          </a:bodyPr>
          <a:lstStyle/>
          <a:p>
            <a:r>
              <a:rPr lang="ru-RU" sz="2000" b="1" u="sng"/>
              <a:t>Задача 5</a:t>
            </a:r>
          </a:p>
        </p:txBody>
      </p:sp>
      <p:pic>
        <p:nvPicPr>
          <p:cNvPr id="44037" name="Picture 6"/>
          <p:cNvPicPr>
            <a:picLocks noChangeAspect="1" noChangeArrowheads="1"/>
          </p:cNvPicPr>
          <p:nvPr/>
        </p:nvPicPr>
        <p:blipFill>
          <a:blip r:embed="rId3"/>
          <a:srcRect/>
          <a:stretch>
            <a:fillRect/>
          </a:stretch>
        </p:blipFill>
        <p:spPr bwMode="auto">
          <a:xfrm>
            <a:off x="2879725" y="4210050"/>
            <a:ext cx="6734175" cy="285593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2"/>
          <a:srcRect/>
          <a:stretch>
            <a:fillRect/>
          </a:stretch>
        </p:blipFill>
        <p:spPr bwMode="auto">
          <a:xfrm>
            <a:off x="1038225" y="1114425"/>
            <a:ext cx="4684713" cy="1741488"/>
          </a:xfrm>
          <a:prstGeom prst="rect">
            <a:avLst/>
          </a:prstGeom>
          <a:noFill/>
          <a:ln w="9525">
            <a:noFill/>
            <a:miter lim="800000"/>
            <a:headEnd/>
            <a:tailEnd/>
          </a:ln>
          <a:effectLst/>
        </p:spPr>
      </p:pic>
      <p:pic>
        <p:nvPicPr>
          <p:cNvPr id="45059" name="Picture 5"/>
          <p:cNvPicPr>
            <a:picLocks noChangeAspect="1" noChangeArrowheads="1"/>
          </p:cNvPicPr>
          <p:nvPr/>
        </p:nvPicPr>
        <p:blipFill>
          <a:blip r:embed="rId3"/>
          <a:srcRect/>
          <a:stretch>
            <a:fillRect/>
          </a:stretch>
        </p:blipFill>
        <p:spPr bwMode="auto">
          <a:xfrm>
            <a:off x="1033463" y="3195638"/>
            <a:ext cx="7791450" cy="3489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a:srcRect/>
          <a:stretch>
            <a:fillRect/>
          </a:stretch>
        </p:blipFill>
        <p:spPr bwMode="auto">
          <a:xfrm>
            <a:off x="539750" y="779463"/>
            <a:ext cx="8791575" cy="4791075"/>
          </a:xfrm>
          <a:prstGeom prst="rect">
            <a:avLst/>
          </a:prstGeom>
          <a:noFill/>
          <a:ln w="9525">
            <a:noFill/>
            <a:miter lim="800000"/>
            <a:headEnd/>
            <a:tailEnd/>
          </a:ln>
        </p:spPr>
      </p:pic>
      <p:sp>
        <p:nvSpPr>
          <p:cNvPr id="46083" name="TextBox 4"/>
          <p:cNvSpPr txBox="1">
            <a:spLocks noChangeArrowheads="1"/>
          </p:cNvSpPr>
          <p:nvPr/>
        </p:nvSpPr>
        <p:spPr bwMode="auto">
          <a:xfrm>
            <a:off x="4289425" y="206375"/>
            <a:ext cx="1292225" cy="400050"/>
          </a:xfrm>
          <a:prstGeom prst="rect">
            <a:avLst/>
          </a:prstGeom>
          <a:noFill/>
          <a:ln w="9525">
            <a:noFill/>
            <a:miter lim="800000"/>
            <a:headEnd/>
            <a:tailEnd/>
          </a:ln>
        </p:spPr>
        <p:txBody>
          <a:bodyPr wrap="none" lIns="91430" tIns="45716" rIns="91430" bIns="45716">
            <a:spAutoFit/>
          </a:bodyPr>
          <a:lstStyle/>
          <a:p>
            <a:r>
              <a:rPr lang="ru-RU" sz="2000" b="1" u="sng"/>
              <a:t>Задача 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18" y="1208069"/>
            <a:ext cx="8929750" cy="2677656"/>
          </a:xfrm>
          <a:prstGeom prst="rect">
            <a:avLst/>
          </a:prstGeom>
        </p:spPr>
        <p:txBody>
          <a:bodyPr wrap="square">
            <a:spAutoFit/>
          </a:bodyPr>
          <a:lstStyle/>
          <a:p>
            <a:r>
              <a:rPr lang="ru-RU" sz="2800" dirty="0" smtClean="0"/>
              <a:t> </a:t>
            </a:r>
            <a:r>
              <a:rPr lang="en-US" sz="2800" dirty="0" smtClean="0"/>
              <a:t>“</a:t>
            </a:r>
            <a:r>
              <a:rPr lang="ru-RU" sz="2800" b="1" i="1" dirty="0" smtClean="0"/>
              <a:t>С целью оптимизации структуры варианта в условиях перехода к двухуровневому  экзамену  из  первой  части  исключено  одно  задание практической  направленности,  а  во  вторую  часть  добавлено  задание профильного уровня (19) с экономическим содержанием.</a:t>
            </a:r>
            <a:r>
              <a:rPr lang="en-US" sz="2800" b="1" i="1" dirty="0" smtClean="0"/>
              <a:t>”</a:t>
            </a:r>
            <a:r>
              <a:rPr lang="ru-RU" sz="2800" b="1" i="1" dirty="0" smtClean="0"/>
              <a:t> </a:t>
            </a:r>
            <a:endParaRPr lang="ru-RU" sz="2800" dirty="0"/>
          </a:p>
        </p:txBody>
      </p:sp>
      <p:sp>
        <p:nvSpPr>
          <p:cNvPr id="3" name="Прямоугольник 2"/>
          <p:cNvSpPr/>
          <p:nvPr/>
        </p:nvSpPr>
        <p:spPr>
          <a:xfrm>
            <a:off x="4468808" y="4637093"/>
            <a:ext cx="5038725" cy="1200329"/>
          </a:xfrm>
          <a:prstGeom prst="rect">
            <a:avLst/>
          </a:prstGeom>
        </p:spPr>
        <p:txBody>
          <a:bodyPr>
            <a:spAutoFit/>
          </a:bodyPr>
          <a:lstStyle/>
          <a:p>
            <a:r>
              <a:rPr lang="ru-RU" dirty="0" smtClean="0"/>
              <a:t>Спецификация контрольных измерительных материалов  для проведения в 2015 году единого государственного экзамена по МАТЕМАТИКЕ (профильный уровень)</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srcRect/>
          <a:stretch>
            <a:fillRect/>
          </a:stretch>
        </p:blipFill>
        <p:spPr bwMode="auto">
          <a:xfrm>
            <a:off x="1611313" y="3568700"/>
            <a:ext cx="5715000" cy="3990975"/>
          </a:xfrm>
          <a:prstGeom prst="rect">
            <a:avLst/>
          </a:prstGeom>
          <a:noFill/>
          <a:ln w="9525">
            <a:noFill/>
            <a:miter lim="800000"/>
            <a:headEnd/>
            <a:tailEnd/>
          </a:ln>
        </p:spPr>
      </p:pic>
      <p:pic>
        <p:nvPicPr>
          <p:cNvPr id="47107" name="Picture 4"/>
          <p:cNvPicPr>
            <a:picLocks noChangeAspect="1" noChangeArrowheads="1"/>
          </p:cNvPicPr>
          <p:nvPr/>
        </p:nvPicPr>
        <p:blipFill>
          <a:blip r:embed="rId3"/>
          <a:srcRect/>
          <a:stretch>
            <a:fillRect/>
          </a:stretch>
        </p:blipFill>
        <p:spPr bwMode="auto">
          <a:xfrm>
            <a:off x="215900" y="163513"/>
            <a:ext cx="7110413" cy="3360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338138" y="1763713"/>
            <a:ext cx="9521825" cy="3038475"/>
          </a:xfrm>
          <a:prstGeom prst="rect">
            <a:avLst/>
          </a:prstGeom>
          <a:noFill/>
          <a:ln w="9525">
            <a:noFill/>
            <a:miter lim="800000"/>
            <a:headEnd/>
            <a:tailEnd/>
          </a:ln>
        </p:spPr>
      </p:pic>
      <p:sp>
        <p:nvSpPr>
          <p:cNvPr id="48131" name="TextBox 2"/>
          <p:cNvSpPr txBox="1">
            <a:spLocks noChangeArrowheads="1"/>
          </p:cNvSpPr>
          <p:nvPr/>
        </p:nvSpPr>
        <p:spPr bwMode="auto">
          <a:xfrm>
            <a:off x="4452938" y="636588"/>
            <a:ext cx="1292225" cy="400050"/>
          </a:xfrm>
          <a:prstGeom prst="rect">
            <a:avLst/>
          </a:prstGeom>
          <a:noFill/>
          <a:ln w="9525">
            <a:noFill/>
            <a:miter lim="800000"/>
            <a:headEnd/>
            <a:tailEnd/>
          </a:ln>
        </p:spPr>
        <p:txBody>
          <a:bodyPr wrap="none" lIns="91430" tIns="45716" rIns="91430" bIns="45716">
            <a:spAutoFit/>
          </a:bodyPr>
          <a:lstStyle/>
          <a:p>
            <a:r>
              <a:rPr lang="ru-RU" sz="2000" b="1" u="sng"/>
              <a:t>Задача 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396842" y="1565259"/>
            <a:ext cx="9072562" cy="4760912"/>
          </a:xfrm>
          <a:prstGeom prst="rect">
            <a:avLst/>
          </a:prstGeom>
          <a:noFill/>
          <a:ln w="9525">
            <a:noFill/>
            <a:miter lim="800000"/>
            <a:headEnd/>
            <a:tailEnd/>
          </a:ln>
        </p:spPr>
      </p:pic>
      <p:pic>
        <p:nvPicPr>
          <p:cNvPr id="49155" name="Picture 3"/>
          <p:cNvPicPr>
            <a:picLocks noChangeAspect="1" noChangeArrowheads="1"/>
          </p:cNvPicPr>
          <p:nvPr/>
        </p:nvPicPr>
        <p:blipFill>
          <a:blip r:embed="rId3"/>
          <a:srcRect/>
          <a:stretch>
            <a:fillRect/>
          </a:stretch>
        </p:blipFill>
        <p:spPr bwMode="auto">
          <a:xfrm>
            <a:off x="338138" y="971550"/>
            <a:ext cx="8805862" cy="419100"/>
          </a:xfrm>
          <a:prstGeom prst="rect">
            <a:avLst/>
          </a:prstGeom>
          <a:noFill/>
          <a:ln w="9525">
            <a:noFill/>
            <a:miter lim="800000"/>
            <a:headEnd/>
            <a:tailEnd/>
          </a:ln>
        </p:spPr>
      </p:pic>
      <p:sp>
        <p:nvSpPr>
          <p:cNvPr id="49156" name="TextBox 3"/>
          <p:cNvSpPr txBox="1">
            <a:spLocks noChangeArrowheads="1"/>
          </p:cNvSpPr>
          <p:nvPr/>
        </p:nvSpPr>
        <p:spPr bwMode="auto">
          <a:xfrm>
            <a:off x="3754428" y="6637357"/>
            <a:ext cx="3852863" cy="465137"/>
          </a:xfrm>
          <a:prstGeom prst="rect">
            <a:avLst/>
          </a:prstGeom>
          <a:noFill/>
          <a:ln w="9525">
            <a:noFill/>
            <a:miter lim="800000"/>
            <a:headEnd/>
            <a:tailEnd/>
          </a:ln>
        </p:spPr>
        <p:txBody>
          <a:bodyPr wrap="none" lIns="91430" tIns="45716" rIns="91430" bIns="45716">
            <a:spAutoFit/>
          </a:bodyPr>
          <a:lstStyle/>
          <a:p>
            <a:r>
              <a:rPr lang="ru-RU" sz="2400" b="1" dirty="0"/>
              <a:t>Ответ: 8 788 000 рублей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254000" y="1779588"/>
            <a:ext cx="9534525"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387350" y="577850"/>
            <a:ext cx="9144000" cy="2659063"/>
          </a:xfrm>
          <a:prstGeom prst="rect">
            <a:avLst/>
          </a:prstGeom>
          <a:noFill/>
          <a:ln w="9525">
            <a:noFill/>
            <a:miter lim="800000"/>
            <a:headEnd/>
            <a:tailEnd/>
          </a:ln>
        </p:spPr>
      </p:pic>
      <p:pic>
        <p:nvPicPr>
          <p:cNvPr id="52227" name="Picture 2"/>
          <p:cNvPicPr>
            <a:picLocks noChangeAspect="1" noChangeArrowheads="1"/>
          </p:cNvPicPr>
          <p:nvPr/>
        </p:nvPicPr>
        <p:blipFill>
          <a:blip r:embed="rId3"/>
          <a:srcRect/>
          <a:stretch>
            <a:fillRect/>
          </a:stretch>
        </p:blipFill>
        <p:spPr bwMode="auto">
          <a:xfrm>
            <a:off x="1031875" y="3236913"/>
            <a:ext cx="7537450" cy="4070350"/>
          </a:xfrm>
          <a:prstGeom prst="rect">
            <a:avLst/>
          </a:prstGeom>
          <a:noFill/>
          <a:ln w="9525">
            <a:noFill/>
            <a:miter lim="800000"/>
            <a:headEnd/>
            <a:tailEnd/>
          </a:ln>
        </p:spPr>
      </p:pic>
      <p:sp>
        <p:nvSpPr>
          <p:cNvPr id="52228" name="TextBox 5"/>
          <p:cNvSpPr txBox="1">
            <a:spLocks noChangeArrowheads="1"/>
          </p:cNvSpPr>
          <p:nvPr/>
        </p:nvSpPr>
        <p:spPr bwMode="auto">
          <a:xfrm>
            <a:off x="4154488" y="250825"/>
            <a:ext cx="1292225" cy="400050"/>
          </a:xfrm>
          <a:prstGeom prst="rect">
            <a:avLst/>
          </a:prstGeom>
          <a:noFill/>
          <a:ln w="9525">
            <a:noFill/>
            <a:miter lim="800000"/>
            <a:headEnd/>
            <a:tailEnd/>
          </a:ln>
        </p:spPr>
        <p:txBody>
          <a:bodyPr wrap="none" lIns="91430" tIns="45716" rIns="91430" bIns="45716">
            <a:spAutoFit/>
          </a:bodyPr>
          <a:lstStyle/>
          <a:p>
            <a:r>
              <a:rPr lang="ru-RU" sz="2000" b="1" u="sng"/>
              <a:t>Задача </a:t>
            </a:r>
            <a:r>
              <a:rPr lang="en-US" sz="2000" b="1" u="sng"/>
              <a:t>8</a:t>
            </a:r>
            <a:endParaRPr lang="ru-RU" sz="2000" b="1" u="sn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a:srcRect/>
          <a:stretch>
            <a:fillRect/>
          </a:stretch>
        </p:blipFill>
        <p:spPr bwMode="auto">
          <a:xfrm>
            <a:off x="1754188" y="565150"/>
            <a:ext cx="5838825" cy="5438775"/>
          </a:xfrm>
          <a:prstGeom prst="rect">
            <a:avLst/>
          </a:prstGeom>
          <a:noFill/>
          <a:ln w="9525">
            <a:noFill/>
            <a:miter lim="800000"/>
            <a:headEnd/>
            <a:tailEnd/>
          </a:ln>
        </p:spPr>
      </p:pic>
      <p:sp>
        <p:nvSpPr>
          <p:cNvPr id="53251" name="Овал 2"/>
          <p:cNvSpPr>
            <a:spLocks noChangeArrowheads="1"/>
          </p:cNvSpPr>
          <p:nvPr/>
        </p:nvSpPr>
        <p:spPr bwMode="auto">
          <a:xfrm>
            <a:off x="1397000" y="2565400"/>
            <a:ext cx="357188" cy="357188"/>
          </a:xfrm>
          <a:prstGeom prst="ellipse">
            <a:avLst/>
          </a:prstGeom>
          <a:solidFill>
            <a:srgbClr val="00B8FF"/>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
        <p:nvSpPr>
          <p:cNvPr id="53252" name="Овал 3"/>
          <p:cNvSpPr>
            <a:spLocks noChangeArrowheads="1"/>
          </p:cNvSpPr>
          <p:nvPr/>
        </p:nvSpPr>
        <p:spPr bwMode="auto">
          <a:xfrm>
            <a:off x="1397000" y="4137025"/>
            <a:ext cx="357188" cy="357188"/>
          </a:xfrm>
          <a:prstGeom prst="ellipse">
            <a:avLst/>
          </a:prstGeom>
          <a:solidFill>
            <a:srgbClr val="00B8FF"/>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
        <p:nvSpPr>
          <p:cNvPr id="53253" name="Прямоугольник 1"/>
          <p:cNvSpPr>
            <a:spLocks noChangeArrowheads="1"/>
          </p:cNvSpPr>
          <p:nvPr/>
        </p:nvSpPr>
        <p:spPr bwMode="auto">
          <a:xfrm>
            <a:off x="1576388" y="395288"/>
            <a:ext cx="3319462" cy="1079500"/>
          </a:xfrm>
          <a:prstGeom prst="rect">
            <a:avLst/>
          </a:prstGeom>
          <a:solidFill>
            <a:schemeClr val="bg1"/>
          </a:solidFill>
          <a:ln w="9525" algn="ctr">
            <a:noFill/>
            <a:round/>
            <a:headEnd/>
            <a:tailEnd/>
          </a:ln>
        </p:spPr>
        <p:txBody>
          <a:bodyPr/>
          <a:lstStyle/>
          <a:p>
            <a:pPr defTabSz="449263" hangingPunct="0">
              <a:lnSpc>
                <a:spcPct val="93000"/>
              </a:lnSpc>
              <a:buClr>
                <a:srgbClr val="000000"/>
              </a:buClr>
              <a:buSzPct val="100000"/>
              <a:buFont typeface="Times New Roman" pitchFamily="18" charset="0"/>
              <a:buNone/>
            </a:pP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a:blip r:embed="rId2"/>
          <a:srcRect/>
          <a:stretch>
            <a:fillRect/>
          </a:stretch>
        </p:blipFill>
        <p:spPr bwMode="auto">
          <a:xfrm>
            <a:off x="539750" y="279400"/>
            <a:ext cx="4214813" cy="4360863"/>
          </a:xfrm>
          <a:prstGeom prst="rect">
            <a:avLst/>
          </a:prstGeom>
          <a:noFill/>
          <a:ln w="9525">
            <a:noFill/>
            <a:miter lim="800000"/>
            <a:headEnd/>
            <a:tailEnd/>
          </a:ln>
        </p:spPr>
      </p:pic>
      <p:pic>
        <p:nvPicPr>
          <p:cNvPr id="54275" name="Picture 6"/>
          <p:cNvPicPr>
            <a:picLocks noChangeAspect="1" noChangeArrowheads="1"/>
          </p:cNvPicPr>
          <p:nvPr/>
        </p:nvPicPr>
        <p:blipFill>
          <a:blip r:embed="rId3"/>
          <a:srcRect/>
          <a:stretch>
            <a:fillRect/>
          </a:stretch>
        </p:blipFill>
        <p:spPr bwMode="auto">
          <a:xfrm>
            <a:off x="539750" y="4640263"/>
            <a:ext cx="4273550" cy="1050925"/>
          </a:xfrm>
          <a:prstGeom prst="rect">
            <a:avLst/>
          </a:prstGeom>
          <a:noFill/>
          <a:ln w="9525">
            <a:noFill/>
            <a:miter lim="800000"/>
            <a:headEnd/>
            <a:tailEnd/>
          </a:ln>
        </p:spPr>
      </p:pic>
      <p:pic>
        <p:nvPicPr>
          <p:cNvPr id="54276" name="Picture 7"/>
          <p:cNvPicPr>
            <a:picLocks noChangeAspect="1" noChangeArrowheads="1"/>
          </p:cNvPicPr>
          <p:nvPr/>
        </p:nvPicPr>
        <p:blipFill>
          <a:blip r:embed="rId4"/>
          <a:srcRect/>
          <a:stretch>
            <a:fillRect/>
          </a:stretch>
        </p:blipFill>
        <p:spPr bwMode="auto">
          <a:xfrm>
            <a:off x="3325813" y="5494338"/>
            <a:ext cx="4449762" cy="183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4446588" y="422275"/>
            <a:ext cx="1292225" cy="400050"/>
          </a:xfrm>
          <a:prstGeom prst="rect">
            <a:avLst/>
          </a:prstGeom>
          <a:noFill/>
          <a:ln w="9525">
            <a:noFill/>
            <a:miter lim="800000"/>
            <a:headEnd/>
            <a:tailEnd/>
          </a:ln>
        </p:spPr>
        <p:txBody>
          <a:bodyPr wrap="none" lIns="91430" tIns="45716" rIns="91430" bIns="45716">
            <a:spAutoFit/>
          </a:bodyPr>
          <a:lstStyle/>
          <a:p>
            <a:r>
              <a:rPr lang="ru-RU" sz="2000" b="1" u="sng"/>
              <a:t>Задача </a:t>
            </a:r>
            <a:r>
              <a:rPr lang="en-US" sz="2000" b="1" u="sng"/>
              <a:t>9</a:t>
            </a:r>
            <a:endParaRPr lang="ru-RU" sz="2000" b="1" u="sng"/>
          </a:p>
        </p:txBody>
      </p:sp>
      <p:sp>
        <p:nvSpPr>
          <p:cNvPr id="55299" name="Прямоугольник 1"/>
          <p:cNvSpPr>
            <a:spLocks noChangeArrowheads="1"/>
          </p:cNvSpPr>
          <p:nvPr/>
        </p:nvSpPr>
        <p:spPr bwMode="auto">
          <a:xfrm>
            <a:off x="6769100" y="2916238"/>
            <a:ext cx="215900" cy="215900"/>
          </a:xfrm>
          <a:prstGeom prst="rect">
            <a:avLst/>
          </a:prstGeom>
          <a:solidFill>
            <a:schemeClr val="bg1"/>
          </a:solidFill>
          <a:ln w="9525" algn="ctr">
            <a:noFill/>
            <a:round/>
            <a:headEnd/>
            <a:tailEnd/>
          </a:ln>
        </p:spPr>
        <p:txBody>
          <a:bodyPr/>
          <a:lstStyle/>
          <a:p>
            <a:pPr defTabSz="449263" hangingPunct="0">
              <a:lnSpc>
                <a:spcPct val="93000"/>
              </a:lnSpc>
              <a:buClr>
                <a:srgbClr val="000000"/>
              </a:buClr>
              <a:buSzPct val="100000"/>
              <a:buFont typeface="Times New Roman" pitchFamily="18" charset="0"/>
              <a:buNone/>
            </a:pPr>
            <a:endParaRPr lang="ru-RU"/>
          </a:p>
        </p:txBody>
      </p:sp>
      <p:sp>
        <p:nvSpPr>
          <p:cNvPr id="55300" name="TextBox 4"/>
          <p:cNvSpPr txBox="1">
            <a:spLocks noChangeArrowheads="1"/>
          </p:cNvSpPr>
          <p:nvPr/>
        </p:nvSpPr>
        <p:spPr bwMode="auto">
          <a:xfrm>
            <a:off x="6643688" y="2822575"/>
            <a:ext cx="249237" cy="369888"/>
          </a:xfrm>
          <a:prstGeom prst="rect">
            <a:avLst/>
          </a:prstGeom>
          <a:noFill/>
          <a:ln w="9525">
            <a:noFill/>
            <a:miter lim="800000"/>
            <a:headEnd/>
            <a:tailEnd/>
          </a:ln>
        </p:spPr>
        <p:txBody>
          <a:bodyPr wrap="none">
            <a:spAutoFit/>
          </a:bodyPr>
          <a:lstStyle/>
          <a:p>
            <a:r>
              <a:rPr lang="ru-RU" b="1"/>
              <a:t>.</a:t>
            </a:r>
          </a:p>
        </p:txBody>
      </p:sp>
      <p:pic>
        <p:nvPicPr>
          <p:cNvPr id="55301" name="Picture 8"/>
          <p:cNvPicPr>
            <a:picLocks noChangeAspect="1" noChangeArrowheads="1"/>
          </p:cNvPicPr>
          <p:nvPr/>
        </p:nvPicPr>
        <p:blipFill>
          <a:blip r:embed="rId2"/>
          <a:srcRect/>
          <a:stretch>
            <a:fillRect/>
          </a:stretch>
        </p:blipFill>
        <p:spPr bwMode="auto">
          <a:xfrm>
            <a:off x="777875" y="971550"/>
            <a:ext cx="8772525" cy="5876925"/>
          </a:xfrm>
          <a:prstGeom prst="rect">
            <a:avLst/>
          </a:prstGeom>
          <a:noFill/>
          <a:ln w="9525">
            <a:noFill/>
            <a:miter lim="800000"/>
            <a:headEnd/>
            <a:tailEnd/>
          </a:ln>
          <a:effectLst/>
        </p:spPr>
      </p:pic>
      <p:sp>
        <p:nvSpPr>
          <p:cNvPr id="55302" name="Прямоугольник 4"/>
          <p:cNvSpPr>
            <a:spLocks noChangeArrowheads="1"/>
          </p:cNvSpPr>
          <p:nvPr/>
        </p:nvSpPr>
        <p:spPr bwMode="auto">
          <a:xfrm>
            <a:off x="1298575" y="993775"/>
            <a:ext cx="1357313" cy="409575"/>
          </a:xfrm>
          <a:prstGeom prst="rect">
            <a:avLst/>
          </a:prstGeom>
          <a:solidFill>
            <a:schemeClr val="bg1"/>
          </a:solidFill>
          <a:ln w="9525" algn="ctr">
            <a:no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r>
              <a:rPr lang="ru-RU"/>
              <a:t>         19.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468313" y="1978025"/>
            <a:ext cx="9251950" cy="2827338"/>
          </a:xfrm>
          <a:prstGeom prst="rect">
            <a:avLst/>
          </a:prstGeom>
          <a:noFill/>
          <a:ln w="9525">
            <a:noFill/>
            <a:miter lim="800000"/>
            <a:headEnd/>
            <a:tailEnd/>
          </a:ln>
        </p:spPr>
      </p:pic>
      <p:sp>
        <p:nvSpPr>
          <p:cNvPr id="56323" name="TextBox 4"/>
          <p:cNvSpPr txBox="1">
            <a:spLocks noChangeArrowheads="1"/>
          </p:cNvSpPr>
          <p:nvPr/>
        </p:nvSpPr>
        <p:spPr bwMode="auto">
          <a:xfrm>
            <a:off x="468313" y="1922463"/>
            <a:ext cx="441325" cy="369887"/>
          </a:xfrm>
          <a:prstGeom prst="rect">
            <a:avLst/>
          </a:prstGeom>
          <a:noFill/>
          <a:ln w="9525">
            <a:noFill/>
            <a:miter lim="800000"/>
            <a:headEnd/>
            <a:tailEnd/>
          </a:ln>
        </p:spPr>
        <p:txBody>
          <a:bodyPr wrap="none" lIns="91430" tIns="45716" rIns="91430" bIns="45716">
            <a:spAutoFit/>
          </a:bodyPr>
          <a:lstStyle/>
          <a:p>
            <a:r>
              <a:rPr lang="ru-RU"/>
              <a:t>19</a:t>
            </a:r>
          </a:p>
        </p:txBody>
      </p:sp>
      <p:sp>
        <p:nvSpPr>
          <p:cNvPr id="56324" name="TextBox 5"/>
          <p:cNvSpPr txBox="1">
            <a:spLocks noChangeArrowheads="1"/>
          </p:cNvSpPr>
          <p:nvPr/>
        </p:nvSpPr>
        <p:spPr bwMode="auto">
          <a:xfrm>
            <a:off x="4376738" y="1228725"/>
            <a:ext cx="1435100" cy="400050"/>
          </a:xfrm>
          <a:prstGeom prst="rect">
            <a:avLst/>
          </a:prstGeom>
          <a:noFill/>
          <a:ln w="9525">
            <a:noFill/>
            <a:miter lim="800000"/>
            <a:headEnd/>
            <a:tailEnd/>
          </a:ln>
        </p:spPr>
        <p:txBody>
          <a:bodyPr wrap="none" lIns="91430" tIns="45716" rIns="91430" bIns="45716">
            <a:spAutoFit/>
          </a:bodyPr>
          <a:lstStyle/>
          <a:p>
            <a:r>
              <a:rPr lang="ru-RU" sz="2000" b="1" u="sng"/>
              <a:t>Задача 1</a:t>
            </a:r>
            <a:r>
              <a:rPr lang="en-US" sz="2000" b="1" u="sng"/>
              <a:t>0</a:t>
            </a:r>
            <a:endParaRPr lang="ru-RU" sz="2000" b="1" u="sn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4325938" y="636588"/>
            <a:ext cx="1349375" cy="400050"/>
          </a:xfrm>
          <a:prstGeom prst="rect">
            <a:avLst/>
          </a:prstGeom>
          <a:noFill/>
          <a:ln w="9525">
            <a:noFill/>
            <a:miter lim="800000"/>
            <a:headEnd/>
            <a:tailEnd/>
          </a:ln>
        </p:spPr>
        <p:txBody>
          <a:bodyPr wrap="none" lIns="91430" tIns="45716" rIns="91430" bIns="45716">
            <a:spAutoFit/>
          </a:bodyPr>
          <a:lstStyle/>
          <a:p>
            <a:r>
              <a:rPr lang="ru-RU" sz="2000" i="1"/>
              <a:t>Решение.</a:t>
            </a:r>
          </a:p>
        </p:txBody>
      </p:sp>
      <p:pic>
        <p:nvPicPr>
          <p:cNvPr id="57347" name="Picture 3"/>
          <p:cNvPicPr>
            <a:picLocks noChangeAspect="1" noChangeArrowheads="1"/>
          </p:cNvPicPr>
          <p:nvPr/>
        </p:nvPicPr>
        <p:blipFill>
          <a:blip r:embed="rId2"/>
          <a:srcRect/>
          <a:stretch>
            <a:fillRect/>
          </a:stretch>
        </p:blipFill>
        <p:spPr bwMode="auto">
          <a:xfrm>
            <a:off x="522288" y="1116013"/>
            <a:ext cx="927735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360363" y="1223963"/>
            <a:ext cx="9451975" cy="1547812"/>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360363" y="3937000"/>
            <a:ext cx="9367837" cy="3514725"/>
          </a:xfrm>
          <a:prstGeom prst="rect">
            <a:avLst/>
          </a:prstGeom>
          <a:noFill/>
          <a:ln w="9525">
            <a:noFill/>
            <a:miter lim="800000"/>
            <a:headEnd/>
            <a:tailEnd/>
          </a:ln>
        </p:spPr>
      </p:pic>
      <p:sp>
        <p:nvSpPr>
          <p:cNvPr id="30724" name="Прямоугольник 2"/>
          <p:cNvSpPr>
            <a:spLocks noChangeArrowheads="1"/>
          </p:cNvSpPr>
          <p:nvPr/>
        </p:nvSpPr>
        <p:spPr bwMode="auto">
          <a:xfrm>
            <a:off x="377825" y="2836863"/>
            <a:ext cx="9350375" cy="1014412"/>
          </a:xfrm>
          <a:prstGeom prst="rect">
            <a:avLst/>
          </a:prstGeom>
          <a:noFill/>
          <a:ln w="9525">
            <a:noFill/>
            <a:miter lim="800000"/>
            <a:headEnd/>
            <a:tailEnd/>
          </a:ln>
        </p:spPr>
        <p:txBody>
          <a:bodyPr lIns="91430" tIns="45716" rIns="91430" bIns="45716">
            <a:spAutoFit/>
          </a:bodyPr>
          <a:lstStyle/>
          <a:p>
            <a:r>
              <a:rPr lang="ru-RU" sz="2000"/>
              <a:t>Кодификатор требований к уровню подготовки выпускников</a:t>
            </a:r>
            <a:r>
              <a:rPr lang="en-US" sz="2000"/>
              <a:t> </a:t>
            </a:r>
            <a:r>
              <a:rPr lang="ru-RU" sz="2000"/>
              <a:t>образовательных организаций для проведения единого государственного экзамена по математике </a:t>
            </a:r>
          </a:p>
        </p:txBody>
      </p:sp>
      <p:sp>
        <p:nvSpPr>
          <p:cNvPr id="30725" name="Прямоугольник 3"/>
          <p:cNvSpPr>
            <a:spLocks noChangeArrowheads="1"/>
          </p:cNvSpPr>
          <p:nvPr/>
        </p:nvSpPr>
        <p:spPr bwMode="auto">
          <a:xfrm>
            <a:off x="377825" y="233363"/>
            <a:ext cx="9350375" cy="1016000"/>
          </a:xfrm>
          <a:prstGeom prst="rect">
            <a:avLst/>
          </a:prstGeom>
          <a:noFill/>
          <a:ln w="9525">
            <a:noFill/>
            <a:miter lim="800000"/>
            <a:headEnd/>
            <a:tailEnd/>
          </a:ln>
        </p:spPr>
        <p:txBody>
          <a:bodyPr lIns="91430" tIns="45716" rIns="91430" bIns="45716">
            <a:spAutoFit/>
          </a:bodyPr>
          <a:lstStyle/>
          <a:p>
            <a:r>
              <a:rPr lang="ru-RU" sz="2000"/>
              <a:t>Спецификация контрольных измерительных материалов  для проведения в 2015 году единого государственного экзамена  по МАТЕМАТИКЕ (профильный уровень) </a:t>
            </a:r>
          </a:p>
        </p:txBody>
      </p:sp>
      <p:sp>
        <p:nvSpPr>
          <p:cNvPr id="30726" name="Овал 6"/>
          <p:cNvSpPr>
            <a:spLocks noChangeArrowheads="1"/>
          </p:cNvSpPr>
          <p:nvPr/>
        </p:nvSpPr>
        <p:spPr bwMode="auto">
          <a:xfrm>
            <a:off x="1727200" y="4500563"/>
            <a:ext cx="288925" cy="287337"/>
          </a:xfrm>
          <a:prstGeom prst="ellipse">
            <a:avLst/>
          </a:prstGeom>
          <a:solidFill>
            <a:srgbClr val="FF0000"/>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
        <p:nvSpPr>
          <p:cNvPr id="30727" name="Овал 7"/>
          <p:cNvSpPr>
            <a:spLocks noChangeArrowheads="1"/>
          </p:cNvSpPr>
          <p:nvPr/>
        </p:nvSpPr>
        <p:spPr bwMode="auto">
          <a:xfrm>
            <a:off x="1727200" y="6588125"/>
            <a:ext cx="288925" cy="287338"/>
          </a:xfrm>
          <a:prstGeom prst="ellipse">
            <a:avLst/>
          </a:prstGeom>
          <a:solidFill>
            <a:srgbClr val="FF0000"/>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819150" y="1003300"/>
            <a:ext cx="8820150" cy="2847975"/>
          </a:xfrm>
          <a:prstGeom prst="rect">
            <a:avLst/>
          </a:prstGeom>
          <a:noFill/>
          <a:ln w="9525">
            <a:noFill/>
            <a:miter lim="800000"/>
            <a:headEnd/>
            <a:tailEnd/>
          </a:ln>
        </p:spPr>
      </p:pic>
      <p:pic>
        <p:nvPicPr>
          <p:cNvPr id="58371" name="Picture 4"/>
          <p:cNvPicPr>
            <a:picLocks noChangeAspect="1" noChangeArrowheads="1"/>
          </p:cNvPicPr>
          <p:nvPr/>
        </p:nvPicPr>
        <p:blipFill>
          <a:blip r:embed="rId3"/>
          <a:srcRect/>
          <a:stretch>
            <a:fillRect/>
          </a:stretch>
        </p:blipFill>
        <p:spPr bwMode="auto">
          <a:xfrm>
            <a:off x="819150" y="3924300"/>
            <a:ext cx="5543550" cy="3190875"/>
          </a:xfrm>
          <a:prstGeom prst="rect">
            <a:avLst/>
          </a:prstGeom>
          <a:noFill/>
          <a:ln w="9525">
            <a:noFill/>
            <a:miter lim="800000"/>
            <a:headEnd/>
            <a:tailEnd/>
          </a:ln>
        </p:spPr>
      </p:pic>
      <p:sp>
        <p:nvSpPr>
          <p:cNvPr id="58372" name="TextBox 3"/>
          <p:cNvSpPr txBox="1">
            <a:spLocks noChangeArrowheads="1"/>
          </p:cNvSpPr>
          <p:nvPr/>
        </p:nvSpPr>
        <p:spPr bwMode="auto">
          <a:xfrm>
            <a:off x="4511675" y="422275"/>
            <a:ext cx="1435100" cy="400050"/>
          </a:xfrm>
          <a:prstGeom prst="rect">
            <a:avLst/>
          </a:prstGeom>
          <a:noFill/>
          <a:ln w="9525">
            <a:noFill/>
            <a:miter lim="800000"/>
            <a:headEnd/>
            <a:tailEnd/>
          </a:ln>
        </p:spPr>
        <p:txBody>
          <a:bodyPr wrap="none" lIns="91430" tIns="45716" rIns="91430" bIns="45716">
            <a:spAutoFit/>
          </a:bodyPr>
          <a:lstStyle/>
          <a:p>
            <a:r>
              <a:rPr lang="ru-RU" sz="2000" b="1" u="sng"/>
              <a:t>Задача 1</a:t>
            </a:r>
            <a:r>
              <a:rPr lang="en-US" sz="2000" b="1" u="sng"/>
              <a:t>1</a:t>
            </a:r>
            <a:endParaRPr lang="ru-RU" sz="2000" b="1" u="sng"/>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srcRect/>
          <a:stretch>
            <a:fillRect/>
          </a:stretch>
        </p:blipFill>
        <p:spPr bwMode="auto">
          <a:xfrm>
            <a:off x="1111222" y="493689"/>
            <a:ext cx="7591425" cy="5781675"/>
          </a:xfrm>
          <a:prstGeom prst="rect">
            <a:avLst/>
          </a:prstGeom>
          <a:noFill/>
          <a:ln w="9525">
            <a:noFill/>
            <a:miter lim="800000"/>
            <a:headEnd/>
            <a:tailEnd/>
          </a:ln>
          <a:effectLst/>
        </p:spPr>
      </p:pic>
      <p:sp>
        <p:nvSpPr>
          <p:cNvPr id="59395" name="Прямоугольник 1"/>
          <p:cNvSpPr>
            <a:spLocks noChangeArrowheads="1"/>
          </p:cNvSpPr>
          <p:nvPr/>
        </p:nvSpPr>
        <p:spPr bwMode="auto">
          <a:xfrm>
            <a:off x="1254098" y="6208729"/>
            <a:ext cx="6675438" cy="452437"/>
          </a:xfrm>
          <a:prstGeom prst="rect">
            <a:avLst/>
          </a:prstGeom>
          <a:solidFill>
            <a:schemeClr val="bg1"/>
          </a:solidFill>
          <a:ln w="9525" algn="ctr">
            <a:noFill/>
            <a:round/>
            <a:headEnd/>
            <a:tailEnd/>
          </a:ln>
        </p:spPr>
        <p:txBody>
          <a:bodyPr/>
          <a:lstStyle/>
          <a:p>
            <a:pPr defTabSz="449263" hangingPunct="0">
              <a:lnSpc>
                <a:spcPct val="93000"/>
              </a:lnSpc>
              <a:buClr>
                <a:srgbClr val="000000"/>
              </a:buClr>
              <a:buSzPct val="100000"/>
              <a:buFont typeface="Times New Roman" pitchFamily="18" charset="0"/>
              <a:buNone/>
            </a:pPr>
            <a:r>
              <a:rPr lang="ru-RU" sz="2400" dirty="0"/>
              <a:t>(но перебор надо обязательно приводить)</a:t>
            </a:r>
          </a:p>
          <a:p>
            <a:pPr defTabSz="449263" hangingPunct="0">
              <a:lnSpc>
                <a:spcPct val="93000"/>
              </a:lnSpc>
              <a:buClr>
                <a:srgbClr val="000000"/>
              </a:buClr>
              <a:buSzPct val="100000"/>
              <a:buFont typeface="Times New Roman" pitchFamily="18" charset="0"/>
              <a:buNone/>
            </a:pP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2078038" y="1403350"/>
            <a:ext cx="5924550"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a:srcRect/>
          <a:stretch>
            <a:fillRect/>
          </a:stretch>
        </p:blipFill>
        <p:spPr bwMode="auto">
          <a:xfrm>
            <a:off x="1290638" y="1116013"/>
            <a:ext cx="2657475" cy="962025"/>
          </a:xfrm>
          <a:prstGeom prst="rect">
            <a:avLst/>
          </a:prstGeom>
          <a:noFill/>
          <a:ln w="9525">
            <a:noFill/>
            <a:miter lim="800000"/>
            <a:headEnd/>
            <a:tailEnd/>
          </a:ln>
        </p:spPr>
      </p:pic>
      <p:pic>
        <p:nvPicPr>
          <p:cNvPr id="61443" name="Picture 2"/>
          <p:cNvPicPr>
            <a:picLocks noChangeAspect="1" noChangeArrowheads="1"/>
          </p:cNvPicPr>
          <p:nvPr/>
        </p:nvPicPr>
        <p:blipFill>
          <a:blip r:embed="rId3"/>
          <a:srcRect/>
          <a:stretch>
            <a:fillRect/>
          </a:stretch>
        </p:blipFill>
        <p:spPr bwMode="auto">
          <a:xfrm>
            <a:off x="1008063" y="2555875"/>
            <a:ext cx="6924675" cy="321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b="28392"/>
          <a:stretch>
            <a:fillRect/>
          </a:stretch>
        </p:blipFill>
        <p:spPr bwMode="auto">
          <a:xfrm>
            <a:off x="731838" y="539750"/>
            <a:ext cx="8485187" cy="6624638"/>
          </a:xfrm>
          <a:prstGeom prst="rect">
            <a:avLst/>
          </a:prstGeom>
          <a:noFill/>
          <a:ln w="9525">
            <a:noFill/>
            <a:miter lim="800000"/>
            <a:headEnd/>
            <a:tailEnd/>
          </a:ln>
        </p:spPr>
      </p:pic>
      <p:sp>
        <p:nvSpPr>
          <p:cNvPr id="62467" name="TextBox 4"/>
          <p:cNvSpPr txBox="1">
            <a:spLocks noChangeArrowheads="1"/>
          </p:cNvSpPr>
          <p:nvPr/>
        </p:nvSpPr>
        <p:spPr bwMode="auto">
          <a:xfrm>
            <a:off x="3967163" y="131763"/>
            <a:ext cx="2016125" cy="461962"/>
          </a:xfrm>
          <a:prstGeom prst="rect">
            <a:avLst/>
          </a:prstGeom>
          <a:noFill/>
          <a:ln w="9525">
            <a:noFill/>
            <a:miter lim="800000"/>
            <a:headEnd/>
            <a:tailEnd/>
          </a:ln>
        </p:spPr>
        <p:txBody>
          <a:bodyPr lIns="91430" tIns="45716" rIns="91430" bIns="45716">
            <a:spAutoFit/>
          </a:bodyPr>
          <a:lstStyle/>
          <a:p>
            <a:r>
              <a:rPr lang="ru-RU" sz="2400" b="1"/>
              <a:t>Литература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t="71030"/>
          <a:stretch>
            <a:fillRect/>
          </a:stretch>
        </p:blipFill>
        <p:spPr bwMode="auto">
          <a:xfrm>
            <a:off x="731838" y="390525"/>
            <a:ext cx="8485187" cy="2681288"/>
          </a:xfrm>
          <a:prstGeom prst="rect">
            <a:avLst/>
          </a:prstGeom>
          <a:noFill/>
          <a:ln w="9525">
            <a:noFill/>
            <a:miter lim="800000"/>
            <a:headEnd/>
            <a:tailEnd/>
          </a:ln>
        </p:spPr>
      </p:pic>
      <p:pic>
        <p:nvPicPr>
          <p:cNvPr id="63491" name="Picture 3"/>
          <p:cNvPicPr>
            <a:picLocks noChangeAspect="1" noChangeArrowheads="1"/>
          </p:cNvPicPr>
          <p:nvPr/>
        </p:nvPicPr>
        <p:blipFill>
          <a:blip r:embed="rId3"/>
          <a:srcRect/>
          <a:stretch>
            <a:fillRect/>
          </a:stretch>
        </p:blipFill>
        <p:spPr bwMode="auto">
          <a:xfrm>
            <a:off x="731838" y="3086100"/>
            <a:ext cx="8485187" cy="2997200"/>
          </a:xfrm>
          <a:prstGeom prst="rect">
            <a:avLst/>
          </a:prstGeom>
          <a:noFill/>
          <a:ln w="9525">
            <a:noFill/>
            <a:miter lim="800000"/>
            <a:headEnd/>
            <a:tailEnd/>
          </a:ln>
        </p:spPr>
      </p:pic>
      <p:sp useBgFill="1">
        <p:nvSpPr>
          <p:cNvPr id="63492" name="Прямоугольник 3"/>
          <p:cNvSpPr>
            <a:spLocks noChangeArrowheads="1"/>
          </p:cNvSpPr>
          <p:nvPr/>
        </p:nvSpPr>
        <p:spPr bwMode="auto">
          <a:xfrm>
            <a:off x="754063" y="5137150"/>
            <a:ext cx="8429625" cy="1000125"/>
          </a:xfrm>
          <a:prstGeom prst="rect">
            <a:avLst/>
          </a:prstGeom>
          <a:ln w="9525" algn="ctr">
            <a:noFill/>
            <a:round/>
            <a:headEnd/>
            <a:tailEnd/>
          </a:ln>
        </p:spPr>
        <p:txBody>
          <a:bodyPr/>
          <a:lstStyle/>
          <a:p>
            <a:pPr defTabSz="449263" hangingPunct="0">
              <a:lnSpc>
                <a:spcPct val="93000"/>
              </a:lnSpc>
              <a:buClr>
                <a:srgbClr val="000000"/>
              </a:buClr>
              <a:buSzPct val="100000"/>
              <a:buFont typeface="Times New Roman" pitchFamily="18" charset="0"/>
              <a:buNone/>
            </a:pPr>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Евич Людмила\Pictures\Рисунок1.jpg"/>
          <p:cNvPicPr>
            <a:picLocks noChangeAspect="1" noChangeArrowheads="1"/>
          </p:cNvPicPr>
          <p:nvPr/>
        </p:nvPicPr>
        <p:blipFill>
          <a:blip r:embed="rId2"/>
          <a:srcRect/>
          <a:stretch>
            <a:fillRect/>
          </a:stretch>
        </p:blipFill>
        <p:spPr bwMode="auto">
          <a:xfrm>
            <a:off x="2413000" y="55563"/>
            <a:ext cx="5254625" cy="744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1222" y="1279507"/>
            <a:ext cx="8143932" cy="3046988"/>
          </a:xfrm>
          <a:prstGeom prst="rect">
            <a:avLst/>
          </a:prstGeom>
        </p:spPr>
        <p:txBody>
          <a:bodyPr wrap="square">
            <a:spAutoFit/>
          </a:bodyPr>
          <a:lstStyle/>
          <a:p>
            <a:pPr algn="ctr"/>
            <a:r>
              <a:rPr lang="ru-RU" sz="9600" b="1" i="1" dirty="0" smtClean="0">
                <a:solidFill>
                  <a:srgbClr val="00B050"/>
                </a:solidFill>
              </a:rPr>
              <a:t>Спасибо за внимание!</a:t>
            </a:r>
            <a:endParaRPr lang="ru-RU" sz="9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2"/>
          <p:cNvSpPr>
            <a:spLocks noChangeArrowheads="1"/>
          </p:cNvSpPr>
          <p:nvPr/>
        </p:nvSpPr>
        <p:spPr bwMode="auto">
          <a:xfrm>
            <a:off x="360363" y="244475"/>
            <a:ext cx="9432925" cy="1014413"/>
          </a:xfrm>
          <a:prstGeom prst="rect">
            <a:avLst/>
          </a:prstGeom>
          <a:noFill/>
          <a:ln w="9525">
            <a:noFill/>
            <a:miter lim="800000"/>
            <a:headEnd/>
            <a:tailEnd/>
          </a:ln>
        </p:spPr>
        <p:txBody>
          <a:bodyPr lIns="91430" tIns="45716" rIns="91430" bIns="45716">
            <a:spAutoFit/>
          </a:bodyPr>
          <a:lstStyle/>
          <a:p>
            <a:r>
              <a:rPr lang="ru-RU" sz="2000"/>
              <a:t>Спецификация контрольных измерительных материалов  для проведения в 2015 году единого государственного экзамена  по МАТЕМАТИКЕ (профильный уровень) </a:t>
            </a:r>
          </a:p>
        </p:txBody>
      </p:sp>
      <p:pic>
        <p:nvPicPr>
          <p:cNvPr id="31747" name="Picture 2"/>
          <p:cNvPicPr>
            <a:picLocks noChangeAspect="1" noChangeArrowheads="1"/>
          </p:cNvPicPr>
          <p:nvPr/>
        </p:nvPicPr>
        <p:blipFill>
          <a:blip r:embed="rId2"/>
          <a:srcRect/>
          <a:stretch>
            <a:fillRect/>
          </a:stretch>
        </p:blipFill>
        <p:spPr bwMode="auto">
          <a:xfrm>
            <a:off x="314325" y="1262063"/>
            <a:ext cx="9458325" cy="1549400"/>
          </a:xfrm>
          <a:prstGeom prst="rect">
            <a:avLst/>
          </a:prstGeom>
          <a:noFill/>
          <a:ln w="9525">
            <a:noFill/>
            <a:miter lim="800000"/>
            <a:headEnd/>
            <a:tailEnd/>
          </a:ln>
        </p:spPr>
      </p:pic>
      <p:pic>
        <p:nvPicPr>
          <p:cNvPr id="31748" name="Picture 2"/>
          <p:cNvPicPr>
            <a:picLocks noChangeAspect="1" noChangeArrowheads="1"/>
          </p:cNvPicPr>
          <p:nvPr/>
        </p:nvPicPr>
        <p:blipFill>
          <a:blip r:embed="rId3"/>
          <a:srcRect/>
          <a:stretch>
            <a:fillRect/>
          </a:stretch>
        </p:blipFill>
        <p:spPr bwMode="auto">
          <a:xfrm>
            <a:off x="339725" y="4275138"/>
            <a:ext cx="9432925" cy="1420812"/>
          </a:xfrm>
          <a:prstGeom prst="rect">
            <a:avLst/>
          </a:prstGeom>
          <a:noFill/>
          <a:ln w="9525">
            <a:noFill/>
            <a:miter lim="800000"/>
            <a:headEnd/>
            <a:tailEnd/>
          </a:ln>
        </p:spPr>
      </p:pic>
      <p:pic>
        <p:nvPicPr>
          <p:cNvPr id="31749" name="Picture 3"/>
          <p:cNvPicPr>
            <a:picLocks noChangeAspect="1" noChangeArrowheads="1"/>
          </p:cNvPicPr>
          <p:nvPr/>
        </p:nvPicPr>
        <p:blipFill>
          <a:blip r:embed="rId4"/>
          <a:srcRect/>
          <a:stretch>
            <a:fillRect/>
          </a:stretch>
        </p:blipFill>
        <p:spPr bwMode="auto">
          <a:xfrm>
            <a:off x="314325" y="5695950"/>
            <a:ext cx="9504363" cy="1323975"/>
          </a:xfrm>
          <a:prstGeom prst="rect">
            <a:avLst/>
          </a:prstGeom>
          <a:noFill/>
          <a:ln w="9525">
            <a:noFill/>
            <a:miter lim="800000"/>
            <a:headEnd/>
            <a:tailEnd/>
          </a:ln>
        </p:spPr>
      </p:pic>
      <p:sp>
        <p:nvSpPr>
          <p:cNvPr id="31750" name="Прямоугольник 4"/>
          <p:cNvSpPr>
            <a:spLocks noChangeArrowheads="1"/>
          </p:cNvSpPr>
          <p:nvPr/>
        </p:nvSpPr>
        <p:spPr bwMode="auto">
          <a:xfrm>
            <a:off x="360363" y="3124200"/>
            <a:ext cx="9412287" cy="1016000"/>
          </a:xfrm>
          <a:prstGeom prst="rect">
            <a:avLst/>
          </a:prstGeom>
          <a:noFill/>
          <a:ln w="9525">
            <a:noFill/>
            <a:miter lim="800000"/>
            <a:headEnd/>
            <a:tailEnd/>
          </a:ln>
        </p:spPr>
        <p:txBody>
          <a:bodyPr lIns="91430" tIns="45716" rIns="91430" bIns="45716">
            <a:spAutoFit/>
          </a:bodyPr>
          <a:lstStyle/>
          <a:p>
            <a:r>
              <a:rPr lang="ru-RU" sz="2000"/>
              <a:t>Кодификатор элементов содержания по МАТЕМАТИКЕ</a:t>
            </a:r>
            <a:r>
              <a:rPr lang="en-US" sz="2000"/>
              <a:t> </a:t>
            </a:r>
            <a:r>
              <a:rPr lang="ru-RU" sz="2000"/>
              <a:t>для составления контрольных измерительных материалов для проведения единого государственного экзамена </a:t>
            </a:r>
          </a:p>
        </p:txBody>
      </p:sp>
      <p:sp>
        <p:nvSpPr>
          <p:cNvPr id="31751" name="Овал 9"/>
          <p:cNvSpPr>
            <a:spLocks noChangeArrowheads="1"/>
          </p:cNvSpPr>
          <p:nvPr/>
        </p:nvSpPr>
        <p:spPr bwMode="auto">
          <a:xfrm>
            <a:off x="1655763" y="4841875"/>
            <a:ext cx="288925" cy="287338"/>
          </a:xfrm>
          <a:prstGeom prst="ellipse">
            <a:avLst/>
          </a:prstGeom>
          <a:solidFill>
            <a:srgbClr val="FF0000"/>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
        <p:nvSpPr>
          <p:cNvPr id="31752" name="Овал 10"/>
          <p:cNvSpPr>
            <a:spLocks noChangeArrowheads="1"/>
          </p:cNvSpPr>
          <p:nvPr/>
        </p:nvSpPr>
        <p:spPr bwMode="auto">
          <a:xfrm>
            <a:off x="1655763" y="5407025"/>
            <a:ext cx="288925" cy="288925"/>
          </a:xfrm>
          <a:prstGeom prst="ellipse">
            <a:avLst/>
          </a:prstGeom>
          <a:solidFill>
            <a:srgbClr val="FF0000"/>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
        <p:nvSpPr>
          <p:cNvPr id="31753" name="Овал 11"/>
          <p:cNvSpPr>
            <a:spLocks noChangeArrowheads="1"/>
          </p:cNvSpPr>
          <p:nvPr/>
        </p:nvSpPr>
        <p:spPr bwMode="auto">
          <a:xfrm>
            <a:off x="719138" y="5695950"/>
            <a:ext cx="288925" cy="287338"/>
          </a:xfrm>
          <a:prstGeom prst="ellipse">
            <a:avLst/>
          </a:prstGeom>
          <a:solidFill>
            <a:srgbClr val="FF0000"/>
          </a:solidFill>
          <a:ln w="9525" algn="ctr">
            <a:solidFill>
              <a:schemeClr val="tx1"/>
            </a:solidFill>
            <a:round/>
            <a:headEnd/>
            <a:tailEnd/>
          </a:ln>
        </p:spPr>
        <p:txBody>
          <a:bodyPr lIns="91430" tIns="45716" rIns="91430" bIns="45716"/>
          <a:lstStyle/>
          <a:p>
            <a:pPr hangingPunct="0">
              <a:lnSpc>
                <a:spcPct val="93000"/>
              </a:lnSpc>
              <a:buClr>
                <a:srgbClr val="000000"/>
              </a:buClr>
              <a:buSzPct val="100000"/>
              <a:buFont typeface="Times New Roman" pitchFamily="18" charset="0"/>
              <a:buNone/>
            </a:pP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18" y="279375"/>
            <a:ext cx="9001188" cy="646331"/>
          </a:xfrm>
          <a:prstGeom prst="rect">
            <a:avLst/>
          </a:prstGeom>
          <a:noFill/>
        </p:spPr>
        <p:txBody>
          <a:bodyPr wrap="square" rtlCol="0">
            <a:spAutoFit/>
          </a:bodyPr>
          <a:lstStyle/>
          <a:p>
            <a:pPr algn="ctr"/>
            <a:r>
              <a:rPr lang="ru-RU" b="1" dirty="0" smtClean="0"/>
              <a:t>И.В.Ященко</a:t>
            </a:r>
            <a:r>
              <a:rPr lang="ru-RU" dirty="0" smtClean="0"/>
              <a:t>. ЕГЭ 2015 МАТЕМАТИКА типовые экзаменационные варианты.</a:t>
            </a:r>
          </a:p>
          <a:p>
            <a:pPr algn="ctr"/>
            <a:r>
              <a:rPr lang="ru-RU" dirty="0" smtClean="0"/>
              <a:t> (</a:t>
            </a:r>
            <a:r>
              <a:rPr lang="ru-RU" b="1" dirty="0" smtClean="0"/>
              <a:t>28 вариант</a:t>
            </a:r>
            <a:r>
              <a:rPr lang="ru-RU" dirty="0" smtClean="0"/>
              <a:t>)</a:t>
            </a:r>
            <a:endParaRPr lang="ru-RU" dirty="0"/>
          </a:p>
        </p:txBody>
      </p:sp>
      <p:sp>
        <p:nvSpPr>
          <p:cNvPr id="3" name="TextBox 2"/>
          <p:cNvSpPr txBox="1"/>
          <p:nvPr/>
        </p:nvSpPr>
        <p:spPr>
          <a:xfrm>
            <a:off x="253966" y="993755"/>
            <a:ext cx="9644130" cy="1754326"/>
          </a:xfrm>
          <a:prstGeom prst="rect">
            <a:avLst/>
          </a:prstGeom>
          <a:noFill/>
        </p:spPr>
        <p:txBody>
          <a:bodyPr wrap="square" rtlCol="0">
            <a:spAutoFit/>
          </a:bodyPr>
          <a:lstStyle/>
          <a:p>
            <a:r>
              <a:rPr lang="ru-RU" b="1" dirty="0" smtClean="0"/>
              <a:t>№19.  </a:t>
            </a:r>
            <a:r>
              <a:rPr lang="ru-RU" dirty="0" smtClean="0"/>
              <a:t>1 января 2015 года Павел Витальевич взял в банке 1000000 рублей в кредит. Схема выплаты кредита следующая: 1 числа каждого следующего месяца банк начисляет  1% на оставшуюся сумму долга (то есть увеличивает долг на 1%), затем Павел Витальевич переводит в банк платёж. На какое минимальное количество месяцев Павел Витальевич может взять кредит, чтобы ежемесячные выплаты были не более 125000 рублей?</a:t>
            </a:r>
            <a:endParaRPr lang="ru-RU" dirty="0"/>
          </a:p>
        </p:txBody>
      </p:sp>
      <p:sp>
        <p:nvSpPr>
          <p:cNvPr id="4" name="TextBox 3"/>
          <p:cNvSpPr txBox="1"/>
          <p:nvPr/>
        </p:nvSpPr>
        <p:spPr>
          <a:xfrm>
            <a:off x="325404" y="3136895"/>
            <a:ext cx="9429816" cy="2062103"/>
          </a:xfrm>
          <a:prstGeom prst="rect">
            <a:avLst/>
          </a:prstGeom>
          <a:noFill/>
        </p:spPr>
        <p:txBody>
          <a:bodyPr wrap="square" rtlCol="0">
            <a:spAutoFit/>
          </a:bodyPr>
          <a:lstStyle/>
          <a:p>
            <a:r>
              <a:rPr lang="ru-RU" b="1" dirty="0" smtClean="0"/>
              <a:t>Решение:</a:t>
            </a:r>
          </a:p>
          <a:p>
            <a:r>
              <a:rPr lang="ru-RU" dirty="0" smtClean="0"/>
              <a:t>Пусть сумма кредита – </a:t>
            </a:r>
            <a:r>
              <a:rPr lang="en-US" dirty="0" smtClean="0"/>
              <a:t>S</a:t>
            </a:r>
            <a:r>
              <a:rPr lang="ru-RU" dirty="0" smtClean="0"/>
              <a:t>, а годовой процент составляет – </a:t>
            </a:r>
            <a:r>
              <a:rPr lang="ru-RU" sz="2000" i="1" dirty="0" err="1" smtClean="0">
                <a:latin typeface="Calibri" pitchFamily="34" charset="0"/>
                <a:cs typeface="Calibri" pitchFamily="34" charset="0"/>
              </a:rPr>
              <a:t>а</a:t>
            </a:r>
            <a:r>
              <a:rPr lang="ru-RU" dirty="0" err="1" smtClean="0"/>
              <a:t>%</a:t>
            </a:r>
            <a:r>
              <a:rPr lang="ru-RU" dirty="0" smtClean="0"/>
              <a:t>. В последний день каждого года оставшаяся сумма долга умножается на коэффициент </a:t>
            </a:r>
            <a:r>
              <a:rPr lang="en-US" b="1" i="1" dirty="0" smtClean="0"/>
              <a:t>b</a:t>
            </a:r>
            <a:r>
              <a:rPr lang="ru-RU" b="1" dirty="0" smtClean="0"/>
              <a:t> = 1 + 0,01</a:t>
            </a:r>
            <a:r>
              <a:rPr lang="ru-RU" b="1" i="1" dirty="0" smtClean="0">
                <a:latin typeface="Calibri" pitchFamily="34" charset="0"/>
                <a:cs typeface="Calibri" pitchFamily="34" charset="0"/>
              </a:rPr>
              <a:t>а.</a:t>
            </a:r>
          </a:p>
          <a:p>
            <a:r>
              <a:rPr lang="en-US" b="1" i="1" dirty="0" smtClean="0">
                <a:latin typeface="Arial" pitchFamily="34" charset="0"/>
                <a:cs typeface="Arial" pitchFamily="34" charset="0"/>
              </a:rPr>
              <a:t>b</a:t>
            </a:r>
            <a:r>
              <a:rPr lang="ru-RU" b="1" dirty="0" smtClean="0">
                <a:latin typeface="Arial" pitchFamily="34" charset="0"/>
                <a:cs typeface="Arial" pitchFamily="34" charset="0"/>
              </a:rPr>
              <a:t> = 1 + 0,01</a:t>
            </a:r>
            <a:r>
              <a:rPr lang="ru-RU" b="1" i="1" dirty="0" smtClean="0">
                <a:latin typeface="Arial" pitchFamily="34" charset="0"/>
                <a:cs typeface="Arial" pitchFamily="34" charset="0"/>
              </a:rPr>
              <a:t>·</a:t>
            </a:r>
            <a:r>
              <a:rPr lang="ru-RU" b="1" dirty="0" smtClean="0">
                <a:latin typeface="Arial" pitchFamily="34" charset="0"/>
                <a:cs typeface="Arial" pitchFamily="34" charset="0"/>
              </a:rPr>
              <a:t>1 =1,01</a:t>
            </a:r>
            <a:r>
              <a:rPr lang="ru-RU" b="1" dirty="0" smtClean="0">
                <a:latin typeface="Calibri" pitchFamily="34" charset="0"/>
                <a:cs typeface="Calibri" pitchFamily="34" charset="0"/>
              </a:rPr>
              <a:t>;</a:t>
            </a:r>
          </a:p>
          <a:p>
            <a:r>
              <a:rPr lang="ru-RU" dirty="0" smtClean="0">
                <a:latin typeface="Calibri" pitchFamily="34" charset="0"/>
                <a:cs typeface="Calibri" pitchFamily="34" charset="0"/>
              </a:rPr>
              <a:t>1000000 ·1,01 = 1010000;         1010000 – 125000 = 885000.</a:t>
            </a:r>
          </a:p>
          <a:p>
            <a:r>
              <a:rPr lang="ru-RU" dirty="0" smtClean="0">
                <a:latin typeface="Calibri" pitchFamily="34" charset="0"/>
                <a:cs typeface="Calibri" pitchFamily="34" charset="0"/>
              </a:rPr>
              <a:t>885000 ·1,01 = 893850;              893850 – 125000 = 768850 и т.д.</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032" y="636565"/>
            <a:ext cx="3070328" cy="646331"/>
          </a:xfrm>
          <a:prstGeom prst="rect">
            <a:avLst/>
          </a:prstGeom>
          <a:noFill/>
        </p:spPr>
        <p:txBody>
          <a:bodyPr wrap="none" rtlCol="0">
            <a:spAutoFit/>
          </a:bodyPr>
          <a:lstStyle/>
          <a:p>
            <a:r>
              <a:rPr lang="ru-RU" dirty="0" smtClean="0"/>
              <a:t>Составим таблицу выплат:</a:t>
            </a:r>
          </a:p>
          <a:p>
            <a:endParaRPr lang="ru-RU" dirty="0"/>
          </a:p>
        </p:txBody>
      </p:sp>
      <p:graphicFrame>
        <p:nvGraphicFramePr>
          <p:cNvPr id="3" name="Таблица 2"/>
          <p:cNvGraphicFramePr>
            <a:graphicFrameLocks noGrp="1"/>
          </p:cNvGraphicFramePr>
          <p:nvPr/>
        </p:nvGraphicFramePr>
        <p:xfrm>
          <a:off x="1039784" y="1208069"/>
          <a:ext cx="6789231" cy="4348480"/>
        </p:xfrm>
        <a:graphic>
          <a:graphicData uri="http://schemas.openxmlformats.org/drawingml/2006/table">
            <a:tbl>
              <a:tblPr firstRow="1" bandRow="1">
                <a:tableStyleId>{5C22544A-7EE6-4342-B048-85BDC9FD1C3A}</a:tableStyleId>
              </a:tblPr>
              <a:tblGrid>
                <a:gridCol w="1285884"/>
                <a:gridCol w="2341501"/>
                <a:gridCol w="3161846"/>
              </a:tblGrid>
              <a:tr h="370840">
                <a:tc>
                  <a:txBody>
                    <a:bodyPr/>
                    <a:lstStyle/>
                    <a:p>
                      <a:r>
                        <a:rPr lang="ru-RU" dirty="0" smtClean="0"/>
                        <a:t>Месяцы</a:t>
                      </a:r>
                      <a:endParaRPr lang="ru-RU" dirty="0"/>
                    </a:p>
                  </a:txBody>
                  <a:tcPr/>
                </a:tc>
                <a:tc>
                  <a:txBody>
                    <a:bodyPr/>
                    <a:lstStyle/>
                    <a:p>
                      <a:pPr algn="ctr"/>
                      <a:r>
                        <a:rPr lang="ru-RU" dirty="0" smtClean="0"/>
                        <a:t>Долг  банку , руб.</a:t>
                      </a:r>
                      <a:endParaRPr lang="ru-RU" dirty="0"/>
                    </a:p>
                  </a:txBody>
                  <a:tcPr/>
                </a:tc>
                <a:tc>
                  <a:txBody>
                    <a:bodyPr/>
                    <a:lstStyle/>
                    <a:p>
                      <a:pPr algn="ctr"/>
                      <a:r>
                        <a:rPr lang="ru-RU" dirty="0" smtClean="0"/>
                        <a:t>Остаток после выплаты (транша),</a:t>
                      </a:r>
                      <a:r>
                        <a:rPr lang="ru-RU" baseline="0" dirty="0" smtClean="0"/>
                        <a:t> руб.</a:t>
                      </a:r>
                      <a:endParaRPr lang="ru-RU" dirty="0"/>
                    </a:p>
                  </a:txBody>
                  <a:tcPr/>
                </a:tc>
              </a:tr>
              <a:tr h="370840">
                <a:tc>
                  <a:txBody>
                    <a:bodyPr/>
                    <a:lstStyle/>
                    <a:p>
                      <a:pPr algn="ctr"/>
                      <a:r>
                        <a:rPr lang="ru-RU" dirty="0" smtClean="0">
                          <a:latin typeface="Arial" pitchFamily="34" charset="0"/>
                          <a:cs typeface="Arial" pitchFamily="34" charset="0"/>
                        </a:rPr>
                        <a:t>0</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1000000</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1</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1010000</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885000</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2</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893850</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768850</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3</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776538,5</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651538,5</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4</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658053,885</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533053,885</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5</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538384,424</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413384,424</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6</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417518,268</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292518,268</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7</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295443,45</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170443,45</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8</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172147,885</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47147,885</a:t>
                      </a:r>
                      <a:endParaRPr lang="ru-RU" dirty="0">
                        <a:latin typeface="Arial" pitchFamily="34" charset="0"/>
                        <a:cs typeface="Arial" pitchFamily="34" charset="0"/>
                      </a:endParaRPr>
                    </a:p>
                  </a:txBody>
                  <a:tcPr/>
                </a:tc>
              </a:tr>
              <a:tr h="370840">
                <a:tc>
                  <a:txBody>
                    <a:bodyPr/>
                    <a:lstStyle/>
                    <a:p>
                      <a:pPr algn="ctr"/>
                      <a:r>
                        <a:rPr lang="ru-RU" dirty="0" smtClean="0">
                          <a:latin typeface="Arial" pitchFamily="34" charset="0"/>
                          <a:cs typeface="Arial" pitchFamily="34" charset="0"/>
                        </a:rPr>
                        <a:t>9</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47619,364</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0</a:t>
                      </a:r>
                      <a:endParaRPr lang="ru-RU" dirty="0">
                        <a:latin typeface="Arial" pitchFamily="34" charset="0"/>
                        <a:cs typeface="Arial" pitchFamily="34" charset="0"/>
                      </a:endParaRPr>
                    </a:p>
                  </a:txBody>
                  <a:tcPr/>
                </a:tc>
              </a:tr>
            </a:tbl>
          </a:graphicData>
        </a:graphic>
      </p:graphicFrame>
      <p:sp>
        <p:nvSpPr>
          <p:cNvPr id="4" name="TextBox 3"/>
          <p:cNvSpPr txBox="1"/>
          <p:nvPr/>
        </p:nvSpPr>
        <p:spPr>
          <a:xfrm>
            <a:off x="1539850" y="5780101"/>
            <a:ext cx="6702604" cy="1477328"/>
          </a:xfrm>
          <a:prstGeom prst="rect">
            <a:avLst/>
          </a:prstGeom>
          <a:noFill/>
        </p:spPr>
        <p:txBody>
          <a:bodyPr wrap="none" rtlCol="0">
            <a:spAutoFit/>
          </a:bodyPr>
          <a:lstStyle/>
          <a:p>
            <a:r>
              <a:rPr lang="ru-RU" dirty="0" smtClean="0"/>
              <a:t>Значит Павел Витальевич может взять кредит на 9 месяцев.</a:t>
            </a:r>
          </a:p>
          <a:p>
            <a:endParaRPr lang="ru-RU" i="1" dirty="0" smtClean="0">
              <a:latin typeface="Calibri" pitchFamily="34" charset="0"/>
              <a:cs typeface="Calibri" pitchFamily="34" charset="0"/>
            </a:endParaRPr>
          </a:p>
          <a:p>
            <a:r>
              <a:rPr lang="ru-RU" i="1" dirty="0" smtClean="0">
                <a:latin typeface="Calibri" pitchFamily="34" charset="0"/>
                <a:cs typeface="Calibri" pitchFamily="34" charset="0"/>
              </a:rPr>
              <a:t> Ответ. 9</a:t>
            </a:r>
            <a:endParaRPr lang="ru-RU" dirty="0" smtClean="0"/>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280" y="207937"/>
            <a:ext cx="9429816" cy="646331"/>
          </a:xfrm>
          <a:prstGeom prst="rect">
            <a:avLst/>
          </a:prstGeom>
        </p:spPr>
        <p:txBody>
          <a:bodyPr wrap="square">
            <a:spAutoFit/>
          </a:bodyPr>
          <a:lstStyle/>
          <a:p>
            <a:pPr algn="ctr"/>
            <a:r>
              <a:rPr lang="ru-RU" b="1" dirty="0" smtClean="0"/>
              <a:t>И.В.Ященко</a:t>
            </a:r>
            <a:r>
              <a:rPr lang="ru-RU" dirty="0" smtClean="0"/>
              <a:t>. ЕГЭ 2015 МАТЕМАТИКА типовые экзаменационные варианты.</a:t>
            </a:r>
          </a:p>
          <a:p>
            <a:pPr algn="ctr"/>
            <a:r>
              <a:rPr lang="ru-RU" dirty="0" smtClean="0"/>
              <a:t> (</a:t>
            </a:r>
            <a:r>
              <a:rPr lang="ru-RU" b="1" dirty="0" smtClean="0"/>
              <a:t>23 вариант</a:t>
            </a:r>
            <a:r>
              <a:rPr lang="ru-RU" dirty="0" smtClean="0"/>
              <a:t>)</a:t>
            </a:r>
            <a:endParaRPr lang="ru-RU" dirty="0"/>
          </a:p>
        </p:txBody>
      </p:sp>
      <p:sp>
        <p:nvSpPr>
          <p:cNvPr id="3" name="Прямоугольник 2"/>
          <p:cNvSpPr/>
          <p:nvPr/>
        </p:nvSpPr>
        <p:spPr>
          <a:xfrm>
            <a:off x="396842" y="993755"/>
            <a:ext cx="9429816" cy="1754326"/>
          </a:xfrm>
          <a:prstGeom prst="rect">
            <a:avLst/>
          </a:prstGeom>
        </p:spPr>
        <p:txBody>
          <a:bodyPr wrap="square">
            <a:spAutoFit/>
          </a:bodyPr>
          <a:lstStyle/>
          <a:p>
            <a:r>
              <a:rPr lang="ru-RU" b="1" dirty="0" smtClean="0"/>
              <a:t>№19.  </a:t>
            </a:r>
            <a:r>
              <a:rPr lang="ru-RU" dirty="0" smtClean="0"/>
              <a:t>31 декабря 2014 года Валерий взял в банке 1000000 рублей в кредит. Схема выплаты кредита следующая:31 декабря каждого следующего года банк начисляет проценты на оставшуюся сумму долга (то есть увеличивает долг на определенное количество процентов), затем Валерий переводит очередной транш. Валерий выплатил кредит за два транша, переведя в первый раз 660000 рублей, во второй – 484000 рублей. Под какой процент банк выдал кредит Валерию?</a:t>
            </a:r>
            <a:endParaRPr lang="ru-RU" dirty="0"/>
          </a:p>
        </p:txBody>
      </p:sp>
      <p:sp>
        <p:nvSpPr>
          <p:cNvPr id="4" name="Прямоугольник 3"/>
          <p:cNvSpPr/>
          <p:nvPr/>
        </p:nvSpPr>
        <p:spPr>
          <a:xfrm>
            <a:off x="182528" y="2851144"/>
            <a:ext cx="9715568" cy="5601533"/>
          </a:xfrm>
          <a:prstGeom prst="rect">
            <a:avLst/>
          </a:prstGeom>
        </p:spPr>
        <p:txBody>
          <a:bodyPr wrap="square">
            <a:spAutoFit/>
          </a:bodyPr>
          <a:lstStyle/>
          <a:p>
            <a:r>
              <a:rPr lang="ru-RU" b="1" dirty="0" smtClean="0"/>
              <a:t>Решение:</a:t>
            </a:r>
          </a:p>
          <a:p>
            <a:r>
              <a:rPr lang="ru-RU" dirty="0" smtClean="0"/>
              <a:t>Пусть сумма кредита – </a:t>
            </a:r>
            <a:r>
              <a:rPr lang="en-US" dirty="0" smtClean="0"/>
              <a:t>S</a:t>
            </a:r>
            <a:r>
              <a:rPr lang="ru-RU" dirty="0" smtClean="0"/>
              <a:t> (100000 </a:t>
            </a:r>
            <a:r>
              <a:rPr lang="ru-RU" dirty="0" err="1" smtClean="0"/>
              <a:t>руб</a:t>
            </a:r>
            <a:r>
              <a:rPr lang="ru-RU" dirty="0" smtClean="0"/>
              <a:t>), а годовой процент составляет – </a:t>
            </a:r>
            <a:r>
              <a:rPr lang="ru-RU" sz="2000" i="1" dirty="0" err="1" smtClean="0">
                <a:latin typeface="Calibri" pitchFamily="34" charset="0"/>
                <a:cs typeface="Calibri" pitchFamily="34" charset="0"/>
              </a:rPr>
              <a:t>а</a:t>
            </a:r>
            <a:r>
              <a:rPr lang="ru-RU" dirty="0" err="1" smtClean="0"/>
              <a:t>%</a:t>
            </a:r>
            <a:r>
              <a:rPr lang="ru-RU" dirty="0" smtClean="0"/>
              <a:t>, первая выплата Х (660000 </a:t>
            </a:r>
            <a:r>
              <a:rPr lang="ru-RU" dirty="0" err="1" smtClean="0"/>
              <a:t>руб</a:t>
            </a:r>
            <a:r>
              <a:rPr lang="ru-RU" dirty="0" smtClean="0"/>
              <a:t>), а вторая – У (484000 </a:t>
            </a:r>
            <a:r>
              <a:rPr lang="ru-RU" dirty="0" err="1" smtClean="0"/>
              <a:t>руб</a:t>
            </a:r>
            <a:r>
              <a:rPr lang="ru-RU" dirty="0" smtClean="0"/>
              <a:t>). Тогда 31 декабря каждого года оставшаяся сумма долга умножается на коэффициент </a:t>
            </a:r>
            <a:r>
              <a:rPr lang="en-US" sz="2000" b="1" i="1" dirty="0" smtClean="0"/>
              <a:t>b</a:t>
            </a:r>
            <a:r>
              <a:rPr lang="ru-RU" sz="2000" b="1" dirty="0" smtClean="0"/>
              <a:t> = 1 + 0,01</a:t>
            </a:r>
            <a:r>
              <a:rPr lang="ru-RU" sz="2000" b="1" i="1" dirty="0" smtClean="0">
                <a:latin typeface="Calibri" pitchFamily="34" charset="0"/>
                <a:cs typeface="Calibri" pitchFamily="34" charset="0"/>
              </a:rPr>
              <a:t>а.</a:t>
            </a:r>
          </a:p>
          <a:p>
            <a:r>
              <a:rPr lang="ru-RU" dirty="0" smtClean="0">
                <a:latin typeface="Calibri" pitchFamily="34" charset="0"/>
                <a:cs typeface="Calibri" pitchFamily="34" charset="0"/>
              </a:rPr>
              <a:t>После первой выплаты сумма долга составит </a:t>
            </a:r>
            <a:r>
              <a:rPr lang="en-US" sz="2000" b="1" dirty="0" smtClean="0"/>
              <a:t>S</a:t>
            </a:r>
            <a:r>
              <a:rPr lang="en-US" sz="2000" b="1" baseline="-25000" dirty="0" smtClean="0"/>
              <a:t>1 </a:t>
            </a:r>
            <a:r>
              <a:rPr lang="ru-RU" sz="2000" b="1" dirty="0" smtClean="0"/>
              <a:t>= </a:t>
            </a:r>
            <a:r>
              <a:rPr lang="en-US" sz="2000" b="1" dirty="0" err="1" smtClean="0"/>
              <a:t>S·b</a:t>
            </a:r>
            <a:r>
              <a:rPr lang="en-US" sz="2000" b="1" dirty="0" smtClean="0"/>
              <a:t> - Х.</a:t>
            </a:r>
            <a:endParaRPr lang="ru-RU" sz="2000" b="1" dirty="0" smtClean="0"/>
          </a:p>
          <a:p>
            <a:r>
              <a:rPr lang="ru-RU" dirty="0" smtClean="0">
                <a:latin typeface="Calibri" pitchFamily="34" charset="0"/>
                <a:cs typeface="Calibri" pitchFamily="34" charset="0"/>
              </a:rPr>
              <a:t>После первой выплаты сумма долга составит </a:t>
            </a:r>
            <a:r>
              <a:rPr lang="en-US" sz="2000" b="1" dirty="0" smtClean="0"/>
              <a:t>S</a:t>
            </a:r>
            <a:r>
              <a:rPr lang="en-US" sz="2000" b="1" baseline="-25000" dirty="0" smtClean="0"/>
              <a:t>2 </a:t>
            </a:r>
            <a:r>
              <a:rPr lang="en-US" sz="2000" b="1" dirty="0" smtClean="0"/>
              <a:t>= S</a:t>
            </a:r>
            <a:r>
              <a:rPr lang="en-US" sz="2000" b="1" baseline="-25000" dirty="0" smtClean="0"/>
              <a:t>1</a:t>
            </a:r>
            <a:r>
              <a:rPr lang="en-US" sz="2000" b="1" dirty="0" smtClean="0"/>
              <a:t>·b-</a:t>
            </a:r>
            <a:r>
              <a:rPr lang="ru-RU" sz="2000" b="1" dirty="0" smtClean="0"/>
              <a:t>У</a:t>
            </a:r>
            <a:r>
              <a:rPr lang="en-US" sz="2000" b="1" dirty="0" smtClean="0"/>
              <a:t> = (</a:t>
            </a:r>
            <a:r>
              <a:rPr lang="en-US" sz="2000" b="1" dirty="0" err="1" smtClean="0"/>
              <a:t>S·b</a:t>
            </a:r>
            <a:r>
              <a:rPr lang="en-US" sz="2000" b="1" dirty="0" smtClean="0"/>
              <a:t> - Х)·b -</a:t>
            </a:r>
            <a:r>
              <a:rPr lang="ru-RU" sz="2000" b="1" dirty="0" smtClean="0"/>
              <a:t>У</a:t>
            </a:r>
            <a:r>
              <a:rPr lang="en-US" sz="2000" b="1" dirty="0" smtClean="0"/>
              <a:t> = S·b</a:t>
            </a:r>
            <a:r>
              <a:rPr lang="en-US" sz="2000" b="1" baseline="30000" dirty="0" smtClean="0"/>
              <a:t>2</a:t>
            </a:r>
            <a:r>
              <a:rPr lang="en-US" sz="2000" b="1" dirty="0" smtClean="0"/>
              <a:t> - </a:t>
            </a:r>
            <a:r>
              <a:rPr lang="en-US" sz="2000" b="1" dirty="0" err="1" smtClean="0"/>
              <a:t>b·Х</a:t>
            </a:r>
            <a:r>
              <a:rPr lang="en-US" sz="2000" b="1" dirty="0" smtClean="0"/>
              <a:t> - </a:t>
            </a:r>
            <a:r>
              <a:rPr lang="ru-RU" sz="2000" b="1" dirty="0" smtClean="0"/>
              <a:t>У</a:t>
            </a:r>
            <a:r>
              <a:rPr lang="en-US" sz="2000" b="1" dirty="0" smtClean="0"/>
              <a:t>.</a:t>
            </a:r>
            <a:endParaRPr lang="ru-RU" sz="2000" b="1" dirty="0" smtClean="0"/>
          </a:p>
          <a:p>
            <a:r>
              <a:rPr lang="ru-RU" dirty="0" smtClean="0"/>
              <a:t>Так как Валерий выплатил кредит за два транша (двумя выплатами),то </a:t>
            </a:r>
            <a:r>
              <a:rPr lang="en-US" sz="2000" b="1" dirty="0" smtClean="0"/>
              <a:t>S·b</a:t>
            </a:r>
            <a:r>
              <a:rPr lang="en-US" sz="2000" b="1" baseline="30000" dirty="0" smtClean="0"/>
              <a:t>2</a:t>
            </a:r>
            <a:r>
              <a:rPr lang="en-US" sz="2000" b="1" dirty="0" smtClean="0"/>
              <a:t> - </a:t>
            </a:r>
            <a:r>
              <a:rPr lang="en-US" sz="2000" b="1" dirty="0" err="1" smtClean="0"/>
              <a:t>b·Х</a:t>
            </a:r>
            <a:r>
              <a:rPr lang="en-US" sz="2000" b="1" dirty="0" smtClean="0"/>
              <a:t>-</a:t>
            </a:r>
            <a:r>
              <a:rPr lang="ru-RU" sz="2000" b="1" dirty="0" smtClean="0"/>
              <a:t>У=0.</a:t>
            </a:r>
          </a:p>
          <a:p>
            <a:r>
              <a:rPr lang="ru-RU" sz="2000" b="1" dirty="0" smtClean="0"/>
              <a:t>1000000</a:t>
            </a:r>
            <a:r>
              <a:rPr lang="en-US" sz="2000" b="1" dirty="0" smtClean="0"/>
              <a:t>b</a:t>
            </a:r>
            <a:r>
              <a:rPr lang="en-US" sz="2000" b="1" baseline="30000" dirty="0" smtClean="0"/>
              <a:t>2</a:t>
            </a:r>
            <a:r>
              <a:rPr lang="en-US" sz="2000" b="1" dirty="0" smtClean="0"/>
              <a:t> - </a:t>
            </a:r>
            <a:r>
              <a:rPr lang="ru-RU" sz="2000" b="1" dirty="0" smtClean="0"/>
              <a:t>660000</a:t>
            </a:r>
            <a:r>
              <a:rPr lang="en-US" sz="2000" b="1" dirty="0" smtClean="0"/>
              <a:t>b</a:t>
            </a:r>
            <a:r>
              <a:rPr lang="ru-RU" sz="2000" b="1" dirty="0" smtClean="0"/>
              <a:t> </a:t>
            </a:r>
            <a:r>
              <a:rPr lang="en-US" sz="2000" b="1" dirty="0" smtClean="0"/>
              <a:t>-</a:t>
            </a:r>
            <a:r>
              <a:rPr lang="ru-RU" sz="2000" b="1" dirty="0" smtClean="0"/>
              <a:t> 484000 = 0.</a:t>
            </a:r>
            <a:r>
              <a:rPr lang="en-US" sz="2000" b="1" dirty="0" smtClean="0"/>
              <a:t> </a:t>
            </a:r>
            <a:endParaRPr lang="ru-RU" sz="2000" b="1" dirty="0" smtClean="0"/>
          </a:p>
          <a:p>
            <a:r>
              <a:rPr lang="en-US" sz="2000" b="1" dirty="0" smtClean="0"/>
              <a:t>b</a:t>
            </a:r>
            <a:r>
              <a:rPr lang="ru-RU" sz="2000" b="1" dirty="0" smtClean="0"/>
              <a:t> = 1,1;</a:t>
            </a:r>
            <a:r>
              <a:rPr lang="en-US" sz="2000" b="1" dirty="0" smtClean="0"/>
              <a:t> </a:t>
            </a:r>
            <a:r>
              <a:rPr lang="ru-RU" sz="2000" b="1" dirty="0" smtClean="0"/>
              <a:t>     </a:t>
            </a:r>
            <a:r>
              <a:rPr lang="en-US" dirty="0" smtClean="0"/>
              <a:t>b</a:t>
            </a:r>
            <a:r>
              <a:rPr lang="ru-RU" dirty="0" smtClean="0"/>
              <a:t> = -0,44 (не </a:t>
            </a:r>
            <a:r>
              <a:rPr lang="ru-RU" dirty="0" err="1" smtClean="0"/>
              <a:t>удовл</a:t>
            </a:r>
            <a:r>
              <a:rPr lang="ru-RU" dirty="0" smtClean="0"/>
              <a:t>. </a:t>
            </a:r>
            <a:r>
              <a:rPr lang="ru-RU" dirty="0" err="1" smtClean="0"/>
              <a:t>усл</a:t>
            </a:r>
            <a:r>
              <a:rPr lang="ru-RU" dirty="0" smtClean="0"/>
              <a:t>.)</a:t>
            </a:r>
            <a:r>
              <a:rPr lang="en-US" i="1" dirty="0" smtClean="0"/>
              <a:t> </a:t>
            </a:r>
            <a:endParaRPr lang="ru-RU" i="1" dirty="0" smtClean="0"/>
          </a:p>
          <a:p>
            <a:r>
              <a:rPr lang="ru-RU" sz="2000" b="1" dirty="0" smtClean="0"/>
              <a:t>1,1 = 1 + 0,01</a:t>
            </a:r>
            <a:r>
              <a:rPr lang="ru-RU" sz="2000" b="1" i="1" dirty="0" smtClean="0">
                <a:latin typeface="Calibri" pitchFamily="34" charset="0"/>
                <a:cs typeface="Calibri" pitchFamily="34" charset="0"/>
              </a:rPr>
              <a:t>а ,   а = </a:t>
            </a:r>
            <a:r>
              <a:rPr lang="ru-RU" sz="2000" b="1" dirty="0" smtClean="0">
                <a:latin typeface="Calibri" pitchFamily="34" charset="0"/>
                <a:cs typeface="Calibri" pitchFamily="34" charset="0"/>
              </a:rPr>
              <a:t>10%</a:t>
            </a:r>
            <a:r>
              <a:rPr lang="ru-RU" sz="2000" b="1" i="1" dirty="0" smtClean="0">
                <a:latin typeface="Calibri" pitchFamily="34" charset="0"/>
                <a:cs typeface="Calibri" pitchFamily="34" charset="0"/>
              </a:rPr>
              <a:t>.</a:t>
            </a:r>
          </a:p>
          <a:p>
            <a:endParaRPr lang="ru-RU" i="1" dirty="0" smtClean="0">
              <a:latin typeface="Calibri" pitchFamily="34" charset="0"/>
              <a:cs typeface="Calibri" pitchFamily="34" charset="0"/>
            </a:endParaRPr>
          </a:p>
          <a:p>
            <a:r>
              <a:rPr lang="ru-RU" i="1" dirty="0" smtClean="0">
                <a:latin typeface="Calibri" pitchFamily="34" charset="0"/>
                <a:cs typeface="Calibri" pitchFamily="34" charset="0"/>
              </a:rPr>
              <a:t>Ответ. 10</a:t>
            </a:r>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smtClean="0"/>
          </a:p>
          <a:p>
            <a:endParaRPr lang="ru-RU" dirty="0" smtClean="0">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53966" y="2136763"/>
            <a:ext cx="9429816" cy="4357718"/>
          </a:xfrm>
          <a:prstGeom prst="rect">
            <a:avLst/>
          </a:prstGeom>
          <a:noFill/>
          <a:ln w="9525">
            <a:noFill/>
            <a:miter lim="800000"/>
            <a:headEnd/>
            <a:tailEnd/>
          </a:ln>
          <a:effectLst/>
        </p:spPr>
      </p:pic>
      <p:sp>
        <p:nvSpPr>
          <p:cNvPr id="3" name="Прямоугольник 2"/>
          <p:cNvSpPr/>
          <p:nvPr/>
        </p:nvSpPr>
        <p:spPr>
          <a:xfrm>
            <a:off x="253965" y="279375"/>
            <a:ext cx="9644131" cy="1754326"/>
          </a:xfrm>
          <a:prstGeom prst="rect">
            <a:avLst/>
          </a:prstGeom>
        </p:spPr>
        <p:txBody>
          <a:bodyPr wrap="square">
            <a:spAutoFit/>
          </a:bodyPr>
          <a:lstStyle/>
          <a:p>
            <a:r>
              <a:rPr lang="ru-RU" b="1" dirty="0" smtClean="0"/>
              <a:t>19. </a:t>
            </a:r>
            <a:r>
              <a:rPr lang="ru-RU" dirty="0" smtClean="0"/>
              <a:t>Гражданин Петров по случаю рождения сына открыл в банке счёт, на который он</a:t>
            </a:r>
          </a:p>
          <a:p>
            <a:r>
              <a:rPr lang="ru-RU" dirty="0" smtClean="0"/>
              <a:t>ежегодно кладёт 1000 рублей. По условиям вклада банк ежегодно начисляет 20% на</a:t>
            </a:r>
          </a:p>
          <a:p>
            <a:r>
              <a:rPr lang="ru-RU" dirty="0" smtClean="0"/>
              <a:t>сумму, находящуюся на счёте. Через 6 лет у гражданина Петрова родилась дочь, и он</a:t>
            </a:r>
          </a:p>
          <a:p>
            <a:r>
              <a:rPr lang="ru-RU" dirty="0" smtClean="0"/>
              <a:t>открыл в другом банке счёт, на который ежегодно кладёт по 2200 рублей, а банк</a:t>
            </a:r>
          </a:p>
          <a:p>
            <a:r>
              <a:rPr lang="ru-RU" dirty="0" smtClean="0"/>
              <a:t>начисляет 44% в год. Через сколько лет после открытия первого вклада суммы вкладов</a:t>
            </a:r>
          </a:p>
          <a:p>
            <a:r>
              <a:rPr lang="ru-RU" dirty="0" smtClean="0"/>
              <a:t>сравняются, если деньги со счетов не снимают?</a:t>
            </a:r>
            <a:endParaRPr lang="ru-RU" dirty="0"/>
          </a:p>
        </p:txBody>
      </p:sp>
      <p:sp>
        <p:nvSpPr>
          <p:cNvPr id="6" name="Прямоугольник 5"/>
          <p:cNvSpPr/>
          <p:nvPr/>
        </p:nvSpPr>
        <p:spPr>
          <a:xfrm>
            <a:off x="3325800" y="4494217"/>
            <a:ext cx="21431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182924" y="4422779"/>
            <a:ext cx="457176" cy="384721"/>
          </a:xfrm>
          <a:prstGeom prst="rect">
            <a:avLst/>
          </a:prstGeom>
          <a:noFill/>
        </p:spPr>
        <p:txBody>
          <a:bodyPr wrap="none" rtlCol="0">
            <a:spAutoFit/>
          </a:bodyPr>
          <a:lstStyle/>
          <a:p>
            <a:r>
              <a:rPr lang="ru-RU" sz="1900" dirty="0" smtClean="0"/>
              <a:t>22</a:t>
            </a:r>
            <a:endParaRPr lang="ru-RU" sz="1900" dirty="0"/>
          </a:p>
        </p:txBody>
      </p:sp>
      <p:sp>
        <p:nvSpPr>
          <p:cNvPr id="8" name="Прямоугольник 7"/>
          <p:cNvSpPr/>
          <p:nvPr/>
        </p:nvSpPr>
        <p:spPr>
          <a:xfrm>
            <a:off x="968346" y="3279771"/>
            <a:ext cx="622286" cy="369332"/>
          </a:xfrm>
          <a:prstGeom prst="rect">
            <a:avLst/>
          </a:prstGeom>
        </p:spPr>
        <p:txBody>
          <a:bodyPr wrap="none">
            <a:spAutoFit/>
          </a:bodyPr>
          <a:lstStyle/>
          <a:p>
            <a:pPr eaLnBrk="0" hangingPunct="0"/>
            <a:r>
              <a:rPr lang="en-US" i="1" dirty="0" err="1" smtClean="0">
                <a:cs typeface="Times New Roman" pitchFamily="18" charset="0"/>
              </a:rPr>
              <a:t>S</a:t>
            </a:r>
            <a:r>
              <a:rPr lang="en-US" i="1" baseline="-30000" dirty="0" err="1" smtClean="0">
                <a:cs typeface="Times New Roman" pitchFamily="18" charset="0"/>
              </a:rPr>
              <a:t>n</a:t>
            </a:r>
            <a:r>
              <a:rPr lang="ru-RU" dirty="0" smtClean="0">
                <a:cs typeface="Times New Roman" pitchFamily="18" charset="0"/>
              </a:rPr>
              <a:t> =</a:t>
            </a:r>
            <a:endParaRPr lang="ru-RU" dirty="0"/>
          </a:p>
        </p:txBody>
      </p:sp>
      <p:graphicFrame>
        <p:nvGraphicFramePr>
          <p:cNvPr id="2" name="Object 106"/>
          <p:cNvGraphicFramePr>
            <a:graphicFrameLocks noChangeAspect="1"/>
          </p:cNvGraphicFramePr>
          <p:nvPr/>
        </p:nvGraphicFramePr>
        <p:xfrm>
          <a:off x="1539850" y="3279771"/>
          <a:ext cx="750888" cy="444500"/>
        </p:xfrm>
        <a:graphic>
          <a:graphicData uri="http://schemas.openxmlformats.org/presentationml/2006/ole">
            <p:oleObj spid="_x0000_s1026" name="Формула" r:id="rId4" imgW="749160" imgH="44424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87338" y="646113"/>
            <a:ext cx="9505950" cy="2486025"/>
          </a:xfrm>
          <a:prstGeom prst="rect">
            <a:avLst/>
          </a:prstGeom>
          <a:noFill/>
          <a:ln w="9525">
            <a:noFill/>
            <a:miter lim="800000"/>
            <a:headEnd/>
            <a:tailEnd/>
          </a:ln>
        </p:spPr>
      </p:pic>
      <p:pic>
        <p:nvPicPr>
          <p:cNvPr id="35843" name="Picture 4"/>
          <p:cNvPicPr>
            <a:picLocks noChangeAspect="1" noChangeArrowheads="1"/>
          </p:cNvPicPr>
          <p:nvPr/>
        </p:nvPicPr>
        <p:blipFill>
          <a:blip r:embed="rId3"/>
          <a:srcRect/>
          <a:stretch>
            <a:fillRect/>
          </a:stretch>
        </p:blipFill>
        <p:spPr bwMode="auto">
          <a:xfrm>
            <a:off x="3048000" y="3109913"/>
            <a:ext cx="6891338" cy="3956072"/>
          </a:xfrm>
          <a:prstGeom prst="rect">
            <a:avLst/>
          </a:prstGeom>
          <a:noFill/>
          <a:ln w="9525">
            <a:noFill/>
            <a:miter lim="800000"/>
            <a:headEnd/>
            <a:tailEnd/>
          </a:ln>
        </p:spPr>
      </p:pic>
      <p:sp>
        <p:nvSpPr>
          <p:cNvPr id="35844" name="TextBox 1"/>
          <p:cNvSpPr txBox="1">
            <a:spLocks noChangeArrowheads="1"/>
          </p:cNvSpPr>
          <p:nvPr/>
        </p:nvSpPr>
        <p:spPr bwMode="auto">
          <a:xfrm>
            <a:off x="1454150" y="3111500"/>
            <a:ext cx="1277938" cy="400050"/>
          </a:xfrm>
          <a:prstGeom prst="rect">
            <a:avLst/>
          </a:prstGeom>
          <a:noFill/>
          <a:ln w="9525">
            <a:noFill/>
            <a:miter lim="800000"/>
            <a:headEnd/>
            <a:tailEnd/>
          </a:ln>
        </p:spPr>
        <p:txBody>
          <a:bodyPr wrap="none" lIns="91430" tIns="45716" rIns="91430" bIns="45716">
            <a:spAutoFit/>
          </a:bodyPr>
          <a:lstStyle/>
          <a:p>
            <a:r>
              <a:rPr lang="ru-RU" sz="2000" i="1"/>
              <a:t>Решение</a:t>
            </a:r>
          </a:p>
        </p:txBody>
      </p:sp>
      <p:sp>
        <p:nvSpPr>
          <p:cNvPr id="35845" name="TextBox 4"/>
          <p:cNvSpPr txBox="1">
            <a:spLocks noChangeArrowheads="1"/>
          </p:cNvSpPr>
          <p:nvPr/>
        </p:nvSpPr>
        <p:spPr bwMode="auto">
          <a:xfrm>
            <a:off x="4394200" y="207963"/>
            <a:ext cx="1292225" cy="400050"/>
          </a:xfrm>
          <a:prstGeom prst="rect">
            <a:avLst/>
          </a:prstGeom>
          <a:noFill/>
          <a:ln w="9525">
            <a:noFill/>
            <a:miter lim="800000"/>
            <a:headEnd/>
            <a:tailEnd/>
          </a:ln>
        </p:spPr>
        <p:txBody>
          <a:bodyPr wrap="none" lIns="91430" tIns="45716" rIns="91430" bIns="45716">
            <a:spAutoFit/>
          </a:bodyPr>
          <a:lstStyle/>
          <a:p>
            <a:r>
              <a:rPr lang="ru-RU" sz="2000" b="1" u="sng" dirty="0"/>
              <a:t>Задача 1</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вебинар 04.12.2014_Ханин Д_Задачи с эконом содержанием - копия</Template>
  <TotalTime>259</TotalTime>
  <Words>731</Words>
  <Application>Microsoft Office PowerPoint</Application>
  <PresentationFormat>Произвольный</PresentationFormat>
  <Paragraphs>108</Paragraphs>
  <Slides>37</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Открытая</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Издательство «Легион»</dc:title>
  <dc:creator>WhiteWolf</dc:creator>
  <cp:lastModifiedBy>WhiteWolf</cp:lastModifiedBy>
  <cp:revision>28</cp:revision>
  <cp:lastPrinted>2010-01-18T09:03:24Z</cp:lastPrinted>
  <dcterms:created xsi:type="dcterms:W3CDTF">2014-12-11T15:17:51Z</dcterms:created>
  <dcterms:modified xsi:type="dcterms:W3CDTF">2014-12-14T20:10:52Z</dcterms:modified>
</cp:coreProperties>
</file>