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0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78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EE505B-B57E-4E66-9C90-E32B92D3883B}" type="datetimeFigureOut">
              <a:rPr lang="ru-RU" smtClean="0"/>
              <a:t>21.12.2015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E74BDB-5189-4B9E-BBDE-D79C0F211A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71264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E74BDB-5189-4B9E-BBDE-D79C0F211AD1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43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EC9B1-47C2-4FCA-9DA0-5E1BA615AB35}" type="datetimeFigureOut">
              <a:rPr lang="ru-RU" smtClean="0"/>
              <a:t>21.12.2015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85FB1-A6A1-4594-BF8C-83322C110A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750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EC9B1-47C2-4FCA-9DA0-5E1BA615AB35}" type="datetimeFigureOut">
              <a:rPr lang="ru-RU" smtClean="0"/>
              <a:t>21.12.2015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85FB1-A6A1-4594-BF8C-83322C110A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0544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EC9B1-47C2-4FCA-9DA0-5E1BA615AB35}" type="datetimeFigureOut">
              <a:rPr lang="ru-RU" smtClean="0"/>
              <a:t>21.12.2015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85FB1-A6A1-4594-BF8C-83322C110A64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37605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EC9B1-47C2-4FCA-9DA0-5E1BA615AB35}" type="datetimeFigureOut">
              <a:rPr lang="ru-RU" smtClean="0"/>
              <a:t>21.12.2015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85FB1-A6A1-4594-BF8C-83322C110A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50726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EC9B1-47C2-4FCA-9DA0-5E1BA615AB35}" type="datetimeFigureOut">
              <a:rPr lang="ru-RU" smtClean="0"/>
              <a:t>21.12.2015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85FB1-A6A1-4594-BF8C-83322C110A64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118814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EC9B1-47C2-4FCA-9DA0-5E1BA615AB35}" type="datetimeFigureOut">
              <a:rPr lang="ru-RU" smtClean="0"/>
              <a:t>21.12.2015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85FB1-A6A1-4594-BF8C-83322C110A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49320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EC9B1-47C2-4FCA-9DA0-5E1BA615AB35}" type="datetimeFigureOut">
              <a:rPr lang="ru-RU" smtClean="0"/>
              <a:t>21.12.2015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85FB1-A6A1-4594-BF8C-83322C110A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46966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EC9B1-47C2-4FCA-9DA0-5E1BA615AB35}" type="datetimeFigureOut">
              <a:rPr lang="ru-RU" smtClean="0"/>
              <a:t>21.12.2015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85FB1-A6A1-4594-BF8C-83322C110A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4926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EC9B1-47C2-4FCA-9DA0-5E1BA615AB35}" type="datetimeFigureOut">
              <a:rPr lang="ru-RU" smtClean="0"/>
              <a:t>21.12.2015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85FB1-A6A1-4594-BF8C-83322C110A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6579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EC9B1-47C2-4FCA-9DA0-5E1BA615AB35}" type="datetimeFigureOut">
              <a:rPr lang="ru-RU" smtClean="0"/>
              <a:t>21.12.2015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85FB1-A6A1-4594-BF8C-83322C110A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684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EC9B1-47C2-4FCA-9DA0-5E1BA615AB35}" type="datetimeFigureOut">
              <a:rPr lang="ru-RU" smtClean="0"/>
              <a:t>21.12.2015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85FB1-A6A1-4594-BF8C-83322C110A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826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EC9B1-47C2-4FCA-9DA0-5E1BA615AB35}" type="datetimeFigureOut">
              <a:rPr lang="ru-RU" smtClean="0"/>
              <a:t>21.12.2015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85FB1-A6A1-4594-BF8C-83322C110A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4376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EC9B1-47C2-4FCA-9DA0-5E1BA615AB35}" type="datetimeFigureOut">
              <a:rPr lang="ru-RU" smtClean="0"/>
              <a:t>21.12.2015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85FB1-A6A1-4594-BF8C-83322C110A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1415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EC9B1-47C2-4FCA-9DA0-5E1BA615AB35}" type="datetimeFigureOut">
              <a:rPr lang="ru-RU" smtClean="0"/>
              <a:t>21.12.2015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85FB1-A6A1-4594-BF8C-83322C110A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0560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EC9B1-47C2-4FCA-9DA0-5E1BA615AB35}" type="datetimeFigureOut">
              <a:rPr lang="ru-RU" smtClean="0"/>
              <a:t>21.12.2015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85FB1-A6A1-4594-BF8C-83322C110A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7198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85FB1-A6A1-4594-BF8C-83322C110A64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EC9B1-47C2-4FCA-9DA0-5E1BA615AB35}" type="datetimeFigureOut">
              <a:rPr lang="ru-RU" smtClean="0"/>
              <a:t>21.12.2015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8080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CEC9B1-47C2-4FCA-9DA0-5E1BA615AB35}" type="datetimeFigureOut">
              <a:rPr lang="ru-RU" smtClean="0"/>
              <a:t>21.12.2015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1385FB1-A6A1-4594-BF8C-83322C110A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9538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1" r:id="rId1"/>
    <p:sldLayoutId id="2147483892" r:id="rId2"/>
    <p:sldLayoutId id="2147483893" r:id="rId3"/>
    <p:sldLayoutId id="2147483894" r:id="rId4"/>
    <p:sldLayoutId id="2147483895" r:id="rId5"/>
    <p:sldLayoutId id="2147483896" r:id="rId6"/>
    <p:sldLayoutId id="2147483897" r:id="rId7"/>
    <p:sldLayoutId id="2147483898" r:id="rId8"/>
    <p:sldLayoutId id="2147483899" r:id="rId9"/>
    <p:sldLayoutId id="2147483900" r:id="rId10"/>
    <p:sldLayoutId id="2147483901" r:id="rId11"/>
    <p:sldLayoutId id="2147483902" r:id="rId12"/>
    <p:sldLayoutId id="2147483903" r:id="rId13"/>
    <p:sldLayoutId id="2147483904" r:id="rId14"/>
    <p:sldLayoutId id="2147483905" r:id="rId15"/>
    <p:sldLayoutId id="214748390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НАПРАВЛЕНИЯ ДЕЯТЕЛЬНОСТИ 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УЧИТЕЛЯ-ЛОГОПЕДА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7414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9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822242" y="609600"/>
            <a:ext cx="8596312" cy="5896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21973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78042" y="-226633"/>
            <a:ext cx="10515600" cy="1860885"/>
          </a:xfrm>
        </p:spPr>
        <p:txBody>
          <a:bodyPr/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478960"/>
            <a:ext cx="10515600" cy="43790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Задачи:</a:t>
            </a:r>
          </a:p>
          <a:p>
            <a:r>
              <a:rPr lang="ru-RU" dirty="0" smtClean="0"/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Осуществлять работу, направленную на максимальную коррекцию отклонений в развитии у воспитанников, посещающих группу для детей с нарушением речи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Формировать родительскую компетенцию в вопросах преодоления речевого нарушения детей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Консультировать педагогических работников образовательного учреждения по применению специальных методов и приёмов оказания помощи детям, имеющим отклонения в развитии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Пополнять различными пособиями речевые уголки групп для детей с нарушением речи и в кабинете учителя-логопеда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876926" y="0"/>
            <a:ext cx="10315074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6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воспитание у детей правильной, четкой, умеренно громкой, выразительной речи с соответствующим возрасту словарным запасом и уровнем развития связной речи, путем применения, наряду с общепринятыми, специальных логопедических методов и приемов, направленных на коррекцию речевого дефекта и развитие активной сознательной деятельности детей в области речевых фактов</a:t>
            </a:r>
            <a:r>
              <a:rPr lang="ru-RU" sz="2600" b="0" i="1" dirty="0" smtClean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.</a:t>
            </a:r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1134994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Направления деятельности</a:t>
            </a:r>
            <a:endParaRPr lang="ru-RU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Диагностическое</a:t>
            </a:r>
          </a:p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Коррекционное</a:t>
            </a:r>
          </a:p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Аналитическое </a:t>
            </a: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Консультативно-просветительское и профилактическое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направление</a:t>
            </a: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Организационно-методическое направление</a:t>
            </a:r>
            <a:b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869009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Диагностическое направление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48997" y="2064337"/>
            <a:ext cx="8596668" cy="388077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 вероятных трудностей в обучении, определение причин речевых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недостатков.</a:t>
            </a:r>
          </a:p>
          <a:p>
            <a:pPr>
              <a:buFontTx/>
              <a:buChar char="-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Первичная диагностика.</a:t>
            </a:r>
          </a:p>
          <a:p>
            <a:pPr>
              <a:buFontTx/>
              <a:buChar char="-"/>
            </a:pPr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Динамическое изучение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учащихся.</a:t>
            </a:r>
          </a:p>
          <a:p>
            <a:pPr>
              <a:buFontTx/>
              <a:buChar char="-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Этапная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диагностика</a:t>
            </a:r>
          </a:p>
          <a:p>
            <a:pPr>
              <a:buFontTx/>
              <a:buChar char="-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Текущая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диагностика</a:t>
            </a:r>
          </a:p>
          <a:p>
            <a:pPr>
              <a:buFontTx/>
              <a:buChar char="-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6678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Коррекционное направление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8410" y="1801562"/>
            <a:ext cx="10515600" cy="5032375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sz="3500" dirty="0"/>
              <a:t>основные направления коррекционной работы:</a:t>
            </a:r>
          </a:p>
          <a:p>
            <a:pPr lvl="0"/>
            <a:r>
              <a:rPr lang="ru-RU" sz="2800" dirty="0"/>
              <a:t>Устранение различных нарушений речи и содействие преодолению обусловленной ими неуспеваемости по обучению грамоте;</a:t>
            </a:r>
          </a:p>
          <a:p>
            <a:pPr lvl="0"/>
            <a:r>
              <a:rPr lang="ru-RU" sz="2800" dirty="0"/>
              <a:t>Формирование разносторонних представлений о предметах и ​​явлениях окружающей действительности, обогащение словаря, развитие связной речи;</a:t>
            </a:r>
          </a:p>
          <a:p>
            <a:pPr lvl="0"/>
            <a:r>
              <a:rPr lang="ru-RU" sz="2800" dirty="0"/>
              <a:t>Формирование необходимых для усвоения программного материала по обучению грамоте умений и навыков;</a:t>
            </a:r>
          </a:p>
          <a:p>
            <a:pPr lvl="0"/>
            <a:r>
              <a:rPr lang="ru-RU" sz="2800" dirty="0"/>
              <a:t>Предотвращения вторичных нарушений (при чтении и на письме) и формирование пространственно-срочных отношений.</a:t>
            </a:r>
          </a:p>
        </p:txBody>
      </p:sp>
    </p:spTree>
    <p:extLst>
      <p:ext uri="{BB962C8B-B14F-4D97-AF65-F5344CB8AC3E}">
        <p14:creationId xmlns:p14="http://schemas.microsoft.com/office/powerpoint/2010/main" val="1137871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Аналитическое направление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6675" y="1183940"/>
            <a:ext cx="11823030" cy="567405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dirty="0" smtClean="0"/>
              <a:t>     Комплексный подход </a:t>
            </a:r>
            <a:r>
              <a:rPr lang="ru-RU" sz="2800" dirty="0"/>
              <a:t>к проблемам ребенка, который предполагает:</a:t>
            </a:r>
          </a:p>
          <a:p>
            <a:pPr lvl="0"/>
            <a:r>
              <a:rPr lang="ru-RU" sz="2800" dirty="0"/>
              <a:t>Системный анализ личностного, речевого и познавательного развития ученика-логопата, что позволяет не только выявить отдельные проявления нарушений развития ученика, но и определить причины этих нарушений, отследить их взаимосвязь;</a:t>
            </a:r>
          </a:p>
          <a:p>
            <a:pPr lvl="0"/>
            <a:r>
              <a:rPr lang="ru-RU" sz="2800" dirty="0"/>
              <a:t>Создание комплексных индивидуальных коррекционно-восстановительных программ, нацеленных на взаимосвязь развития и коррекции различных сторон личностного, познавательного и речевого развития ребенка;</a:t>
            </a:r>
          </a:p>
          <a:p>
            <a:pPr lvl="0"/>
            <a:r>
              <a:rPr lang="ru-RU" sz="2800" dirty="0"/>
              <a:t>Обеспечение специализированного сопровождения обучения школьников;</a:t>
            </a:r>
          </a:p>
          <a:p>
            <a:pPr lvl="0"/>
            <a:r>
              <a:rPr lang="ru-RU" sz="2800" dirty="0"/>
              <a:t>Взаимодействие специалистов в пределах школьной психолого-медико-педагогической комиссии.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054619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Консультативно-просветительское и профилактическое направление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6463" y="1841666"/>
            <a:ext cx="11855116" cy="5016333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sz="3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данного направления</a:t>
            </a:r>
            <a:r>
              <a:rPr lang="ru-RU" sz="3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/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Профилактика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вторичных и третичных нарушений в развитии ребенка;</a:t>
            </a:r>
          </a:p>
          <a:p>
            <a:pPr lvl="0"/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Предупреждения перегрузок младших школьников;</a:t>
            </a:r>
          </a:p>
          <a:p>
            <a:pPr lvl="0"/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профессиональной компетентности педагогов по вопросам обучения детей с отклонениями в развитии;</a:t>
            </a:r>
          </a:p>
          <a:p>
            <a:pPr lvl="0"/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Предоставление профессиональной помощи родителям и учащимся в решении существующих проблем;</a:t>
            </a:r>
          </a:p>
          <a:p>
            <a:pPr lvl="0"/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Привлечение педагогов и родителей в процесс коррекции недостатков звукопроизношения.</a:t>
            </a:r>
          </a:p>
          <a:p>
            <a:pPr marL="0" indent="0">
              <a:buNone/>
            </a:pPr>
            <a:r>
              <a:rPr lang="ru-RU" sz="3000" dirty="0"/>
              <a:t/>
            </a:r>
            <a:br>
              <a:rPr lang="ru-RU" sz="3000" dirty="0"/>
            </a:br>
            <a:endParaRPr lang="ru-RU" sz="3000" dirty="0"/>
          </a:p>
        </p:txBody>
      </p:sp>
    </p:spTree>
    <p:extLst>
      <p:ext uri="{BB962C8B-B14F-4D97-AF65-F5344CB8AC3E}">
        <p14:creationId xmlns:p14="http://schemas.microsoft.com/office/powerpoint/2010/main" val="460952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401053"/>
            <a:ext cx="8596668" cy="1138989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Организационно-методическое направление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176463" y="1401010"/>
            <a:ext cx="12159915" cy="5609389"/>
          </a:xfrm>
        </p:spPr>
        <p:txBody>
          <a:bodyPr>
            <a:noAutofit/>
          </a:bodyPr>
          <a:lstStyle/>
          <a:p>
            <a:r>
              <a:rPr lang="ru-RU" sz="2000" dirty="0"/>
              <a:t>Этот аспект деятельности учителя-логопеда состоит из подготовки и участия в  районных ПМПК, школьных педагогических комиссиях, методических объединениях, педагогических совещаниях, оформлении. Для участия в ПМПК (в том числе и для зачисления ученика с нарушениями речи на логопедический пункт) на каждого ученика заполняется речевая карта, или протокол, который содержит основные </a:t>
            </a:r>
            <a:r>
              <a:rPr lang="ru-RU" sz="2000" dirty="0" err="1"/>
              <a:t>диагностически</a:t>
            </a:r>
            <a:r>
              <a:rPr lang="ru-RU" sz="2000" dirty="0"/>
              <a:t> значимые характеристики особенностей развития ребенка (данные педагогического наблюдения и психологического обследования, качественная характеристика психических процессов , сведения о раннем психомоторное и речевое развитие ребенка, особенности течения заболеваний, существуют и т.д.). Эти данные необходимы для квалификации речевого нарушения по нозологии и определения структуры речевого дефекта).</a:t>
            </a:r>
            <a:br>
              <a:rPr lang="ru-RU" sz="2000" dirty="0"/>
            </a:br>
            <a:r>
              <a:rPr lang="ru-RU" sz="2000" dirty="0"/>
              <a:t>Как видим, в своей работе учитель-логопед активно вмешивается почти во все сферы учебного процесса. Он планирует свою деятельность в условиях тесного взаимодействия специалистов: вместе с психологом и классным руководителем реализует комплексные программы коррекционного воздействия на ученика-логопатами, участвует в заседаниях ПМПК, вовлекается в консультативной и просветительской работы с педагогами, родителями, организует логопедические обследования учащихся начального звена в пределах закрепленного образовательного округа.</a:t>
            </a:r>
          </a:p>
        </p:txBody>
      </p:sp>
    </p:spTree>
    <p:extLst>
      <p:ext uri="{BB962C8B-B14F-4D97-AF65-F5344CB8AC3E}">
        <p14:creationId xmlns:p14="http://schemas.microsoft.com/office/powerpoint/2010/main" val="2051096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368968"/>
            <a:ext cx="8596668" cy="1561432"/>
          </a:xfrm>
        </p:spPr>
        <p:txBody>
          <a:bodyPr/>
          <a:lstStyle/>
          <a:p>
            <a:pPr algn="ctr"/>
            <a:r>
              <a:rPr lang="ru-RU" dirty="0" smtClean="0"/>
              <a:t>Документация.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128337" y="1299411"/>
            <a:ext cx="11903241" cy="4741951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ru-RU" alt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график работы учителя-логопеда утвержденного </a:t>
            </a:r>
            <a:r>
              <a:rPr lang="ru-RU" alt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директором</a:t>
            </a:r>
            <a:endParaRPr lang="ru-RU" alt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</a:pPr>
            <a:r>
              <a:rPr lang="ru-RU" alt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журнал движения детей;</a:t>
            </a:r>
          </a:p>
          <a:p>
            <a:pPr>
              <a:lnSpc>
                <a:spcPct val="80000"/>
              </a:lnSpc>
            </a:pPr>
            <a:r>
              <a:rPr lang="ru-RU" alt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журнал учёта посещаемости;</a:t>
            </a:r>
          </a:p>
          <a:p>
            <a:pPr>
              <a:lnSpc>
                <a:spcPct val="80000"/>
              </a:lnSpc>
            </a:pPr>
            <a:r>
              <a:rPr lang="ru-RU" alt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речевая карта;</a:t>
            </a:r>
          </a:p>
          <a:p>
            <a:pPr>
              <a:lnSpc>
                <a:spcPct val="80000"/>
              </a:lnSpc>
            </a:pPr>
            <a:r>
              <a:rPr lang="ru-RU" alt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индивидуальный план работы с ребёнком;</a:t>
            </a:r>
          </a:p>
          <a:p>
            <a:pPr>
              <a:lnSpc>
                <a:spcPct val="80000"/>
              </a:lnSpc>
            </a:pPr>
            <a:r>
              <a:rPr lang="ru-RU" alt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протоколы приёма и выпуска детей;</a:t>
            </a:r>
          </a:p>
          <a:p>
            <a:pPr>
              <a:lnSpc>
                <a:spcPct val="80000"/>
              </a:lnSpc>
            </a:pPr>
            <a:r>
              <a:rPr lang="ru-RU" alt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индивидуальные тетради для коррекционной работы с детьми;</a:t>
            </a:r>
          </a:p>
          <a:p>
            <a:pPr>
              <a:lnSpc>
                <a:spcPct val="80000"/>
              </a:lnSpc>
            </a:pPr>
            <a:r>
              <a:rPr lang="ru-RU" alt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перспективный и календарный план работы логопеда;</a:t>
            </a:r>
          </a:p>
          <a:p>
            <a:pPr>
              <a:lnSpc>
                <a:spcPct val="80000"/>
              </a:lnSpc>
            </a:pPr>
            <a:r>
              <a:rPr lang="ru-RU" alt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лист учета детей, ожидающих зачисления на индивидуальные логопедические занятия;</a:t>
            </a:r>
          </a:p>
          <a:p>
            <a:pPr>
              <a:lnSpc>
                <a:spcPct val="80000"/>
              </a:lnSpc>
            </a:pPr>
            <a:r>
              <a:rPr lang="ru-RU" alt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журнал консультаций;</a:t>
            </a:r>
          </a:p>
          <a:p>
            <a:pPr>
              <a:lnSpc>
                <a:spcPct val="80000"/>
              </a:lnSpc>
            </a:pPr>
            <a:r>
              <a:rPr lang="ru-RU" alt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коррекционной работы за три года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829734" y="7620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3198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Теплый синий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73</TotalTime>
  <Words>540</Words>
  <Application>Microsoft Office PowerPoint</Application>
  <PresentationFormat>Широкоэкранный</PresentationFormat>
  <Paragraphs>55</Paragraphs>
  <Slides>10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Arial</vt:lpstr>
      <vt:lpstr>Calibri</vt:lpstr>
      <vt:lpstr>Times New Roman</vt:lpstr>
      <vt:lpstr>Trebuchet MS</vt:lpstr>
      <vt:lpstr>Verdana</vt:lpstr>
      <vt:lpstr>Wingdings 3</vt:lpstr>
      <vt:lpstr>Грань</vt:lpstr>
      <vt:lpstr>НАПРАВЛЕНИЯ ДЕЯТЕЛЬНОСТИ  УЧИТЕЛЯ-ЛОГОПЕДА </vt:lpstr>
      <vt:lpstr> Цель:</vt:lpstr>
      <vt:lpstr>Направления деятельности</vt:lpstr>
      <vt:lpstr>Диагностическое направление</vt:lpstr>
      <vt:lpstr>Коррекционное направление</vt:lpstr>
      <vt:lpstr>Аналитическое направление </vt:lpstr>
      <vt:lpstr>Консультативно-просветительское и профилактическое направление </vt:lpstr>
      <vt:lpstr>Организационно-методическое направление</vt:lpstr>
      <vt:lpstr>Документация. 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НАПРАВЛЕНИЯ ДЕЯТЕЛЬНОСТИ  УЧИТЕЛЯ-ЛОГОПЕДА </dc:title>
  <dc:creator>Sveta</dc:creator>
  <cp:lastModifiedBy>Sveta</cp:lastModifiedBy>
  <cp:revision>9</cp:revision>
  <dcterms:created xsi:type="dcterms:W3CDTF">2015-12-21T10:25:50Z</dcterms:created>
  <dcterms:modified xsi:type="dcterms:W3CDTF">2015-12-21T11:40:29Z</dcterms:modified>
</cp:coreProperties>
</file>