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A1C0A3-E9AB-4993-908E-37E8DE54A96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A86EF7-9527-4554-99DD-3CD900C8982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>
            <a:normAutofit/>
          </a:bodyPr>
          <a:lstStyle/>
          <a:p>
            <a:pPr algn="l"/>
            <a:r>
              <a:rPr lang="ru-RU" sz="1600" dirty="0"/>
              <a:t> </a:t>
            </a:r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7030A0"/>
                </a:solidFill>
              </a:rPr>
              <a:t>ф</a:t>
            </a:r>
            <a:r>
              <a:rPr lang="ru-RU" dirty="0" smtClean="0">
                <a:solidFill>
                  <a:srgbClr val="7030A0"/>
                </a:solidFill>
              </a:rPr>
              <a:t>ормы организации хозяйственной жизни общества, различающиеся по: 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способу координации хозяйственной  деятельности людей, фирм, государства; 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2) форме собственности на экономические ресурсы.</a:t>
            </a:r>
          </a:p>
          <a:p>
            <a:pPr algn="l"/>
            <a:endParaRPr lang="ru-RU" sz="1600" dirty="0"/>
          </a:p>
          <a:p>
            <a:pPr algn="l"/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71569"/>
          </a:xfrm>
        </p:spPr>
        <p:txBody>
          <a:bodyPr>
            <a:normAutofit/>
          </a:bodyPr>
          <a:lstStyle/>
          <a:p>
            <a:r>
              <a:rPr lang="ru-RU" dirty="0" smtClean="0"/>
              <a:t>Экономическая система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Легальный</a:t>
            </a:r>
          </a:p>
          <a:p>
            <a:pPr>
              <a:buNone/>
            </a:pPr>
            <a:r>
              <a:rPr lang="ru-RU" sz="3600" dirty="0" smtClean="0"/>
              <a:t>Нелегальный</a:t>
            </a:r>
          </a:p>
          <a:p>
            <a:pPr>
              <a:buNone/>
            </a:pPr>
            <a:r>
              <a:rPr lang="ru-RU" sz="3600" dirty="0" smtClean="0"/>
              <a:t>Потребительских товаров и услуг</a:t>
            </a:r>
          </a:p>
          <a:p>
            <a:pPr>
              <a:buNone/>
            </a:pPr>
            <a:r>
              <a:rPr lang="ru-RU" sz="3600" dirty="0" smtClean="0"/>
              <a:t>Средств производства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Рабочей силы</a:t>
            </a:r>
          </a:p>
          <a:p>
            <a:pPr>
              <a:buNone/>
            </a:pPr>
            <a:r>
              <a:rPr lang="ru-RU" sz="3200" dirty="0" smtClean="0"/>
              <a:t>Инвестиций</a:t>
            </a:r>
          </a:p>
          <a:p>
            <a:pPr>
              <a:buNone/>
            </a:pPr>
            <a:r>
              <a:rPr lang="ru-RU" sz="3200" dirty="0" smtClean="0"/>
              <a:t>Иностранных валют</a:t>
            </a:r>
          </a:p>
          <a:p>
            <a:pPr>
              <a:buNone/>
            </a:pPr>
            <a:r>
              <a:rPr lang="ru-RU" sz="3200" dirty="0" smtClean="0"/>
              <a:t>Ценных бумаг</a:t>
            </a:r>
          </a:p>
          <a:p>
            <a:pPr>
              <a:buNone/>
            </a:pPr>
            <a:r>
              <a:rPr lang="ru-RU" sz="3200" dirty="0" smtClean="0"/>
              <a:t>Научно-технических разработок и инноваций</a:t>
            </a:r>
          </a:p>
          <a:p>
            <a:pPr>
              <a:buNone/>
            </a:pPr>
            <a:r>
              <a:rPr lang="ru-RU" sz="3200" dirty="0" smtClean="0"/>
              <a:t>информации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1428750" lvl="2" indent="-514350">
              <a:buAutoNum type="arabicParenR"/>
            </a:pPr>
            <a:r>
              <a:rPr lang="ru-RU" sz="3600" dirty="0" smtClean="0">
                <a:solidFill>
                  <a:srgbClr val="C00000"/>
                </a:solidFill>
              </a:rPr>
              <a:t>формами собственности</a:t>
            </a:r>
            <a:r>
              <a:rPr lang="ru-RU" sz="3200" dirty="0" smtClean="0">
                <a:solidFill>
                  <a:srgbClr val="C00000"/>
                </a:solidFill>
              </a:rPr>
              <a:t>;</a:t>
            </a:r>
          </a:p>
          <a:p>
            <a:pPr marL="1428750" lvl="2" indent="-514350">
              <a:buNone/>
            </a:pPr>
            <a:endParaRPr lang="ru-RU" sz="32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2) способами распределения ограниченных ресурсов;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3) способами регулирования экономики</a:t>
            </a:r>
          </a:p>
          <a:p>
            <a:pPr marL="1885950" lvl="3" indent="-514350">
              <a:buNone/>
            </a:pPr>
            <a:endParaRPr lang="ru-RU" sz="2800" dirty="0" smtClean="0"/>
          </a:p>
          <a:p>
            <a:pPr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 экономической системы</a:t>
            </a:r>
            <a:br>
              <a:rPr lang="ru-RU" dirty="0" smtClean="0"/>
            </a:br>
            <a:r>
              <a:rPr lang="ru-RU" dirty="0" smtClean="0"/>
              <a:t>характеризуется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ГЛАВНЫЕ ВОПРОСЫ</a:t>
            </a:r>
            <a:br>
              <a:rPr lang="ru-RU" dirty="0" smtClean="0"/>
            </a:br>
            <a:r>
              <a:rPr lang="ru-RU" dirty="0" smtClean="0"/>
              <a:t>ЭКОНОМИКИ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ЧТО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ПРОИЗВОДИТЬ ?</a:t>
            </a:r>
          </a:p>
          <a:p>
            <a:pPr algn="ctr">
              <a:buNone/>
            </a:pPr>
            <a:endParaRPr lang="ru-RU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КАК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ПРОИЗВОДИТЬ?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2857495"/>
            <a:ext cx="3757610" cy="18573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ДЛЯ   КОГО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ПРОИЗВОДИТЬ ?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 типы  экономических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Традиционная –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ru-RU" dirty="0" smtClean="0"/>
              <a:t>пособ организации экономической жизни, базирующийся на отсталой технологии, широком распространении ручного труда, </a:t>
            </a:r>
            <a:r>
              <a:rPr lang="ru-RU" dirty="0" err="1" smtClean="0"/>
              <a:t>многоукладности</a:t>
            </a:r>
            <a:r>
              <a:rPr lang="ru-RU" dirty="0" smtClean="0"/>
              <a:t> экономики.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Централизованная </a:t>
            </a:r>
            <a:r>
              <a:rPr lang="ru-RU" dirty="0" smtClean="0"/>
              <a:t>(командная) – способ организации экономической жизни, при котором капитал и земля, практически все экономические ресурсы находятся в собственности государства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 типы экономических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Рыночная</a:t>
            </a:r>
            <a:r>
              <a:rPr lang="ru-RU" dirty="0" smtClean="0"/>
              <a:t> – способ организации экономической жизни, при которой капитал и земля находятся в частной собственности отдельных лиц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Смешанная </a:t>
            </a:r>
            <a:r>
              <a:rPr lang="ru-RU" dirty="0" smtClean="0"/>
              <a:t>– способ организации экономической жизни, при которой земля и капитал находятся ч частной собственности, а распределение ограниченных ресурсов осуществляется как рынками, так и при значительном участии государства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00240"/>
            <a:ext cx="7000924" cy="4125923"/>
          </a:xfrm>
        </p:spPr>
        <p:txBody>
          <a:bodyPr/>
          <a:lstStyle/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- совокупность всех отношений, а также форм и организаций сотрудничества людей друг с другом, касающихся купли-продажи товаров и услуг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latin typeface="Monotype Corsiva" pitchFamily="66" charset="0"/>
              </a:rPr>
              <a:t>РЫНОК</a:t>
            </a:r>
            <a:endParaRPr lang="ru-RU" sz="60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Общественное разделение труда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Экономическая обособленность производителей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Самостоятельность производителя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Условия возникновения рынка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sz="4000" i="1" dirty="0" smtClean="0">
                <a:solidFill>
                  <a:srgbClr val="0070C0"/>
                </a:solidFill>
              </a:rPr>
              <a:t>- нерегулируемое предложение</a:t>
            </a:r>
          </a:p>
          <a:p>
            <a:pPr algn="ctr">
              <a:buNone/>
            </a:pPr>
            <a:endParaRPr lang="ru-RU" sz="40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i="1" dirty="0" smtClean="0">
                <a:solidFill>
                  <a:srgbClr val="0070C0"/>
                </a:solidFill>
              </a:rPr>
              <a:t> - нерегулируемый спрос</a:t>
            </a:r>
          </a:p>
          <a:p>
            <a:pPr algn="ctr">
              <a:buNone/>
            </a:pPr>
            <a:endParaRPr lang="ru-RU" sz="40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i="1" dirty="0">
                <a:solidFill>
                  <a:srgbClr val="0070C0"/>
                </a:solidFill>
              </a:rPr>
              <a:t> </a:t>
            </a:r>
            <a:r>
              <a:rPr lang="ru-RU" sz="4000" i="1" dirty="0" smtClean="0">
                <a:solidFill>
                  <a:srgbClr val="0070C0"/>
                </a:solidFill>
              </a:rPr>
              <a:t>- нерегулируемая цена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Признаки  рынка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Посредническая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Ценообразования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Информационная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Регулирующая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Санирующая (оздоровительная)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 рынка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246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Экономическая система</vt:lpstr>
      <vt:lpstr>Тип экономической системы характеризуется</vt:lpstr>
      <vt:lpstr>ГЛАВНЫЕ ВОПРОСЫ ЭКОНОМИКИ</vt:lpstr>
      <vt:lpstr>Основные  типы  экономических систем</vt:lpstr>
      <vt:lpstr>Основные  типы экономических систем</vt:lpstr>
      <vt:lpstr>РЫНОК</vt:lpstr>
      <vt:lpstr>Условия возникновения рынка</vt:lpstr>
      <vt:lpstr>Признаки  рынка</vt:lpstr>
      <vt:lpstr>Функции  рынка</vt:lpstr>
      <vt:lpstr>Виды  рынков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система</dc:title>
  <dc:creator>Admin</dc:creator>
  <cp:lastModifiedBy>Admin</cp:lastModifiedBy>
  <cp:revision>6</cp:revision>
  <dcterms:created xsi:type="dcterms:W3CDTF">2013-02-06T17:36:07Z</dcterms:created>
  <dcterms:modified xsi:type="dcterms:W3CDTF">2013-02-06T18:27:45Z</dcterms:modified>
</cp:coreProperties>
</file>