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9" r:id="rId3"/>
    <p:sldId id="256" r:id="rId4"/>
    <p:sldId id="257" r:id="rId5"/>
    <p:sldId id="258" r:id="rId6"/>
    <p:sldId id="260" r:id="rId7"/>
    <p:sldId id="262"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8AB81DC-FDDF-4521-9B5B-79365F839EEA}" type="datetimeFigureOut">
              <a:rPr lang="ru-RU" smtClean="0"/>
              <a:t>20.12.2015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A4C7AF-A8FD-4715-B401-C2B4510234D8}" type="slidenum">
              <a:rPr lang="ru-RU" smtClean="0"/>
              <a:t>‹#›</a:t>
            </a:fld>
            <a:endParaRPr lang="ru-RU"/>
          </a:p>
        </p:txBody>
      </p:sp>
    </p:spTree>
    <p:extLst>
      <p:ext uri="{BB962C8B-B14F-4D97-AF65-F5344CB8AC3E}">
        <p14:creationId xmlns:p14="http://schemas.microsoft.com/office/powerpoint/2010/main" val="1530643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AB81DC-FDDF-4521-9B5B-79365F839EEA}" type="datetimeFigureOut">
              <a:rPr lang="ru-RU" smtClean="0"/>
              <a:t>20.12.2015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A4C7AF-A8FD-4715-B401-C2B4510234D8}" type="slidenum">
              <a:rPr lang="ru-RU" smtClean="0"/>
              <a:t>‹#›</a:t>
            </a:fld>
            <a:endParaRPr lang="ru-RU"/>
          </a:p>
        </p:txBody>
      </p:sp>
    </p:spTree>
    <p:extLst>
      <p:ext uri="{BB962C8B-B14F-4D97-AF65-F5344CB8AC3E}">
        <p14:creationId xmlns:p14="http://schemas.microsoft.com/office/powerpoint/2010/main" val="1658495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AB81DC-FDDF-4521-9B5B-79365F839EEA}" type="datetimeFigureOut">
              <a:rPr lang="ru-RU" smtClean="0"/>
              <a:t>20.12.2015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A4C7AF-A8FD-4715-B401-C2B4510234D8}" type="slidenum">
              <a:rPr lang="ru-RU" smtClean="0"/>
              <a:t>‹#›</a:t>
            </a:fld>
            <a:endParaRPr lang="ru-RU"/>
          </a:p>
        </p:txBody>
      </p:sp>
    </p:spTree>
    <p:extLst>
      <p:ext uri="{BB962C8B-B14F-4D97-AF65-F5344CB8AC3E}">
        <p14:creationId xmlns:p14="http://schemas.microsoft.com/office/powerpoint/2010/main" val="3622905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AB81DC-FDDF-4521-9B5B-79365F839EEA}" type="datetimeFigureOut">
              <a:rPr lang="ru-RU" smtClean="0"/>
              <a:t>20.12.2015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A4C7AF-A8FD-4715-B401-C2B4510234D8}" type="slidenum">
              <a:rPr lang="ru-RU" smtClean="0"/>
              <a:t>‹#›</a:t>
            </a:fld>
            <a:endParaRPr lang="ru-RU"/>
          </a:p>
        </p:txBody>
      </p:sp>
    </p:spTree>
    <p:extLst>
      <p:ext uri="{BB962C8B-B14F-4D97-AF65-F5344CB8AC3E}">
        <p14:creationId xmlns:p14="http://schemas.microsoft.com/office/powerpoint/2010/main" val="1393013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8AB81DC-FDDF-4521-9B5B-79365F839EEA}" type="datetimeFigureOut">
              <a:rPr lang="ru-RU" smtClean="0"/>
              <a:t>20.12.2015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A4C7AF-A8FD-4715-B401-C2B4510234D8}" type="slidenum">
              <a:rPr lang="ru-RU" smtClean="0"/>
              <a:t>‹#›</a:t>
            </a:fld>
            <a:endParaRPr lang="ru-RU"/>
          </a:p>
        </p:txBody>
      </p:sp>
    </p:spTree>
    <p:extLst>
      <p:ext uri="{BB962C8B-B14F-4D97-AF65-F5344CB8AC3E}">
        <p14:creationId xmlns:p14="http://schemas.microsoft.com/office/powerpoint/2010/main" val="3603621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8AB81DC-FDDF-4521-9B5B-79365F839EEA}" type="datetimeFigureOut">
              <a:rPr lang="ru-RU" smtClean="0"/>
              <a:t>20.12.2015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A4C7AF-A8FD-4715-B401-C2B4510234D8}" type="slidenum">
              <a:rPr lang="ru-RU" smtClean="0"/>
              <a:t>‹#›</a:t>
            </a:fld>
            <a:endParaRPr lang="ru-RU"/>
          </a:p>
        </p:txBody>
      </p:sp>
    </p:spTree>
    <p:extLst>
      <p:ext uri="{BB962C8B-B14F-4D97-AF65-F5344CB8AC3E}">
        <p14:creationId xmlns:p14="http://schemas.microsoft.com/office/powerpoint/2010/main" val="2725595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8AB81DC-FDDF-4521-9B5B-79365F839EEA}" type="datetimeFigureOut">
              <a:rPr lang="ru-RU" smtClean="0"/>
              <a:t>20.12.2015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BA4C7AF-A8FD-4715-B401-C2B4510234D8}" type="slidenum">
              <a:rPr lang="ru-RU" smtClean="0"/>
              <a:t>‹#›</a:t>
            </a:fld>
            <a:endParaRPr lang="ru-RU"/>
          </a:p>
        </p:txBody>
      </p:sp>
    </p:spTree>
    <p:extLst>
      <p:ext uri="{BB962C8B-B14F-4D97-AF65-F5344CB8AC3E}">
        <p14:creationId xmlns:p14="http://schemas.microsoft.com/office/powerpoint/2010/main" val="361775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8AB81DC-FDDF-4521-9B5B-79365F839EEA}" type="datetimeFigureOut">
              <a:rPr lang="ru-RU" smtClean="0"/>
              <a:t>20.12.2015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BA4C7AF-A8FD-4715-B401-C2B4510234D8}" type="slidenum">
              <a:rPr lang="ru-RU" smtClean="0"/>
              <a:t>‹#›</a:t>
            </a:fld>
            <a:endParaRPr lang="ru-RU"/>
          </a:p>
        </p:txBody>
      </p:sp>
    </p:spTree>
    <p:extLst>
      <p:ext uri="{BB962C8B-B14F-4D97-AF65-F5344CB8AC3E}">
        <p14:creationId xmlns:p14="http://schemas.microsoft.com/office/powerpoint/2010/main" val="2280263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8AB81DC-FDDF-4521-9B5B-79365F839EEA}" type="datetimeFigureOut">
              <a:rPr lang="ru-RU" smtClean="0"/>
              <a:t>20.12.2015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BA4C7AF-A8FD-4715-B401-C2B4510234D8}" type="slidenum">
              <a:rPr lang="ru-RU" smtClean="0"/>
              <a:t>‹#›</a:t>
            </a:fld>
            <a:endParaRPr lang="ru-RU"/>
          </a:p>
        </p:txBody>
      </p:sp>
    </p:spTree>
    <p:extLst>
      <p:ext uri="{BB962C8B-B14F-4D97-AF65-F5344CB8AC3E}">
        <p14:creationId xmlns:p14="http://schemas.microsoft.com/office/powerpoint/2010/main" val="1494294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8AB81DC-FDDF-4521-9B5B-79365F839EEA}" type="datetimeFigureOut">
              <a:rPr lang="ru-RU" smtClean="0"/>
              <a:t>20.12.2015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A4C7AF-A8FD-4715-B401-C2B4510234D8}" type="slidenum">
              <a:rPr lang="ru-RU" smtClean="0"/>
              <a:t>‹#›</a:t>
            </a:fld>
            <a:endParaRPr lang="ru-RU"/>
          </a:p>
        </p:txBody>
      </p:sp>
    </p:spTree>
    <p:extLst>
      <p:ext uri="{BB962C8B-B14F-4D97-AF65-F5344CB8AC3E}">
        <p14:creationId xmlns:p14="http://schemas.microsoft.com/office/powerpoint/2010/main" val="3887156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8AB81DC-FDDF-4521-9B5B-79365F839EEA}" type="datetimeFigureOut">
              <a:rPr lang="ru-RU" smtClean="0"/>
              <a:t>20.12.2015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A4C7AF-A8FD-4715-B401-C2B4510234D8}" type="slidenum">
              <a:rPr lang="ru-RU" smtClean="0"/>
              <a:t>‹#›</a:t>
            </a:fld>
            <a:endParaRPr lang="ru-RU"/>
          </a:p>
        </p:txBody>
      </p:sp>
    </p:spTree>
    <p:extLst>
      <p:ext uri="{BB962C8B-B14F-4D97-AF65-F5344CB8AC3E}">
        <p14:creationId xmlns:p14="http://schemas.microsoft.com/office/powerpoint/2010/main" val="241094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AB81DC-FDDF-4521-9B5B-79365F839EEA}" type="datetimeFigureOut">
              <a:rPr lang="ru-RU" smtClean="0"/>
              <a:t>20.12.2015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A4C7AF-A8FD-4715-B401-C2B4510234D8}" type="slidenum">
              <a:rPr lang="ru-RU" smtClean="0"/>
              <a:t>‹#›</a:t>
            </a:fld>
            <a:endParaRPr lang="ru-RU"/>
          </a:p>
        </p:txBody>
      </p:sp>
    </p:spTree>
    <p:extLst>
      <p:ext uri="{BB962C8B-B14F-4D97-AF65-F5344CB8AC3E}">
        <p14:creationId xmlns:p14="http://schemas.microsoft.com/office/powerpoint/2010/main" val="3195116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Объект 1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p:cNvSpPr txBox="1"/>
          <p:nvPr/>
        </p:nvSpPr>
        <p:spPr>
          <a:xfrm>
            <a:off x="1309037" y="365760"/>
            <a:ext cx="7680960" cy="5539978"/>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Муниципальное автономное дошкольное образовательное учреждение</a:t>
            </a:r>
          </a:p>
          <a:p>
            <a:r>
              <a:rPr lang="ru-RU" dirty="0" smtClean="0">
                <a:latin typeface="Times New Roman" panose="02020603050405020304" pitchFamily="18" charset="0"/>
                <a:cs typeface="Times New Roman" panose="02020603050405020304" pitchFamily="18" charset="0"/>
              </a:rPr>
              <a:t>             центр развития ребёнка – детский сад №8 г. Курганинска</a:t>
            </a:r>
          </a:p>
          <a:p>
            <a:endParaRPr lang="ru-RU" dirty="0"/>
          </a:p>
          <a:p>
            <a:endParaRPr lang="ru-RU" dirty="0" smtClean="0"/>
          </a:p>
          <a:p>
            <a:endParaRPr lang="ru-RU" dirty="0"/>
          </a:p>
          <a:p>
            <a:endParaRPr lang="ru-RU" dirty="0" smtClean="0"/>
          </a:p>
          <a:p>
            <a:r>
              <a:rPr lang="ru-RU" sz="2800" dirty="0" smtClean="0">
                <a:solidFill>
                  <a:srgbClr val="6600FF"/>
                </a:solidFill>
                <a:latin typeface="Times New Roman" panose="02020603050405020304" pitchFamily="18" charset="0"/>
                <a:cs typeface="Times New Roman" panose="02020603050405020304" pitchFamily="18" charset="0"/>
              </a:rPr>
              <a:t>«Роль сюжетно – ролевых игр и игр путешествий </a:t>
            </a:r>
          </a:p>
          <a:p>
            <a:r>
              <a:rPr lang="ru-RU" sz="2800" dirty="0" smtClean="0">
                <a:solidFill>
                  <a:srgbClr val="6600FF"/>
                </a:solidFill>
                <a:latin typeface="Times New Roman" panose="02020603050405020304" pitchFamily="18" charset="0"/>
                <a:cs typeface="Times New Roman" panose="02020603050405020304" pitchFamily="18" charset="0"/>
              </a:rPr>
              <a:t>  по сюжетам знакомых сказок, стихов и </a:t>
            </a:r>
            <a:r>
              <a:rPr lang="ru-RU" sz="2800" dirty="0" err="1" smtClean="0">
                <a:solidFill>
                  <a:srgbClr val="6600FF"/>
                </a:solidFill>
                <a:latin typeface="Times New Roman" panose="02020603050405020304" pitchFamily="18" charset="0"/>
                <a:cs typeface="Times New Roman" panose="02020603050405020304" pitchFamily="18" charset="0"/>
              </a:rPr>
              <a:t>потешек</a:t>
            </a:r>
            <a:r>
              <a:rPr lang="ru-RU" sz="2800" dirty="0" smtClean="0">
                <a:solidFill>
                  <a:srgbClr val="6600FF"/>
                </a:solidFill>
                <a:latin typeface="Times New Roman" panose="02020603050405020304" pitchFamily="18" charset="0"/>
                <a:cs typeface="Times New Roman" panose="02020603050405020304" pitchFamily="18" charset="0"/>
              </a:rPr>
              <a:t> </a:t>
            </a:r>
          </a:p>
          <a:p>
            <a:r>
              <a:rPr lang="ru-RU" sz="2800" dirty="0">
                <a:solidFill>
                  <a:srgbClr val="6600FF"/>
                </a:solidFill>
                <a:latin typeface="Times New Roman" panose="02020603050405020304" pitchFamily="18" charset="0"/>
                <a:cs typeface="Times New Roman" panose="02020603050405020304" pitchFamily="18" charset="0"/>
              </a:rPr>
              <a:t> </a:t>
            </a:r>
            <a:r>
              <a:rPr lang="ru-RU" sz="2800" dirty="0" smtClean="0">
                <a:solidFill>
                  <a:srgbClr val="6600FF"/>
                </a:solidFill>
                <a:latin typeface="Times New Roman" panose="02020603050405020304" pitchFamily="18" charset="0"/>
                <a:cs typeface="Times New Roman" panose="02020603050405020304" pitchFamily="18" charset="0"/>
              </a:rPr>
              <a:t>    в развитии речи младших дошкольников»</a:t>
            </a:r>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r>
              <a:rPr lang="ru-RU" dirty="0" smtClean="0"/>
              <a:t>                                                           </a:t>
            </a:r>
            <a:r>
              <a:rPr lang="ru-RU" dirty="0" smtClean="0">
                <a:solidFill>
                  <a:srgbClr val="6600FF"/>
                </a:solidFill>
              </a:rPr>
              <a:t>Составила: </a:t>
            </a:r>
            <a:r>
              <a:rPr lang="ru-RU" dirty="0" err="1" smtClean="0">
                <a:solidFill>
                  <a:srgbClr val="6600FF"/>
                </a:solidFill>
              </a:rPr>
              <a:t>Алюменева</a:t>
            </a:r>
            <a:r>
              <a:rPr lang="ru-RU" dirty="0" smtClean="0">
                <a:solidFill>
                  <a:srgbClr val="6600FF"/>
                </a:solidFill>
              </a:rPr>
              <a:t> Ирина Николаевна </a:t>
            </a:r>
            <a:endParaRPr lang="ru-RU" dirty="0">
              <a:solidFill>
                <a:srgbClr val="6600FF"/>
              </a:solidFill>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439" y="4461641"/>
            <a:ext cx="2895270" cy="2253721"/>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1377" y="4645930"/>
            <a:ext cx="2759243" cy="2069432"/>
          </a:xfrm>
          <a:prstGeom prst="rect">
            <a:avLst/>
          </a:prstGeom>
        </p:spPr>
      </p:pic>
    </p:spTree>
    <p:extLst>
      <p:ext uri="{BB962C8B-B14F-4D97-AF65-F5344CB8AC3E}">
        <p14:creationId xmlns:p14="http://schemas.microsoft.com/office/powerpoint/2010/main" val="262751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Прямоугольник 4"/>
          <p:cNvSpPr/>
          <p:nvPr/>
        </p:nvSpPr>
        <p:spPr>
          <a:xfrm>
            <a:off x="2435772" y="228601"/>
            <a:ext cx="6708229" cy="6629399"/>
          </a:xfrm>
          <a:prstGeom prst="rect">
            <a:avLst/>
          </a:prstGeom>
        </p:spPr>
        <p:txBody>
          <a:bodyPr wrap="square">
            <a:prstTxWarp prst="textDeflateInflateDeflate">
              <a:avLst/>
            </a:prstTxWarp>
            <a:spAutoFit/>
          </a:bodyPr>
          <a:lstStyle/>
          <a:p>
            <a:r>
              <a:rPr lang="ru-RU" sz="2400" dirty="0">
                <a:solidFill>
                  <a:srgbClr val="FFFF00"/>
                </a:solidFill>
                <a:latin typeface="Times New Roman" panose="02020603050405020304" pitchFamily="18" charset="0"/>
                <a:cs typeface="Times New Roman" panose="02020603050405020304" pitchFamily="18" charset="0"/>
              </a:rPr>
              <a:t>Речь является одним из важных приобретений ребенка в дошкольном детстве. Именно приобретений, так как речь не дается человеку от рождения. Должно пройти время, чтобы ребенок начал говорить. А мы взрослые должны приложить немало усилий, чтобы речь ребенка развивалась правильно и своевременно. Это необходимое условие формирования личности ребенка. В современном образовании речь рассматривается как одна из основ воспитания и обучения детей, так, как от уровня овладения связной речью зависит успешность обучения детей в школе, умение общаться с людьми и общее интеллектуальное развитие.</a:t>
            </a:r>
          </a:p>
        </p:txBody>
      </p:sp>
    </p:spTree>
    <p:extLst>
      <p:ext uri="{BB962C8B-B14F-4D97-AF65-F5344CB8AC3E}">
        <p14:creationId xmlns:p14="http://schemas.microsoft.com/office/powerpoint/2010/main" val="359841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7094100"/>
          </a:xfrm>
          <a:prstGeom prst="rect">
            <a:avLst/>
          </a:prstGeom>
        </p:spPr>
      </p:pic>
      <p:sp>
        <p:nvSpPr>
          <p:cNvPr id="15" name="Волна 14"/>
          <p:cNvSpPr/>
          <p:nvPr/>
        </p:nvSpPr>
        <p:spPr>
          <a:xfrm>
            <a:off x="1087655" y="4038109"/>
            <a:ext cx="2531444" cy="914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002060"/>
                </a:solidFill>
                <a:latin typeface="Times New Roman" panose="02020603050405020304" pitchFamily="18" charset="0"/>
                <a:cs typeface="Times New Roman" panose="02020603050405020304" pitchFamily="18" charset="0"/>
              </a:rPr>
              <a:t>СЮЖЕТ</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ctrTitle"/>
          </p:nvPr>
        </p:nvSpPr>
        <p:spPr>
          <a:xfrm>
            <a:off x="1237593" y="315311"/>
            <a:ext cx="9430407" cy="559675"/>
          </a:xfrm>
        </p:spPr>
        <p:txBody>
          <a:bodyPr>
            <a:normAutofit/>
          </a:bodyPr>
          <a:lstStyle/>
          <a:p>
            <a:r>
              <a:rPr lang="ru-RU" sz="2800" dirty="0" smtClean="0">
                <a:solidFill>
                  <a:srgbClr val="FFFF00"/>
                </a:solidFill>
                <a:latin typeface="Times New Roman" panose="02020603050405020304" pitchFamily="18" charset="0"/>
                <a:cs typeface="Times New Roman" panose="02020603050405020304" pitchFamily="18" charset="0"/>
              </a:rPr>
              <a:t>СЮЖЕТНО – РОЛЕВАЯ ИГРА</a:t>
            </a:r>
            <a:endParaRPr lang="ru-RU" sz="2800" dirty="0">
              <a:solidFill>
                <a:srgbClr val="FFFF00"/>
              </a:solidFill>
              <a:latin typeface="Times New Roman" panose="02020603050405020304" pitchFamily="18" charset="0"/>
              <a:cs typeface="Times New Roman" panose="02020603050405020304" pitchFamily="18" charset="0"/>
            </a:endParaRPr>
          </a:p>
        </p:txBody>
      </p:sp>
      <p:sp>
        <p:nvSpPr>
          <p:cNvPr id="6" name="Стрелка вниз 5"/>
          <p:cNvSpPr/>
          <p:nvPr/>
        </p:nvSpPr>
        <p:spPr>
          <a:xfrm>
            <a:off x="5620408" y="1828800"/>
            <a:ext cx="346840" cy="177323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rot="18892774">
            <a:off x="8149262" y="1389040"/>
            <a:ext cx="323188" cy="192318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rot="2041701">
            <a:off x="3002638" y="1420187"/>
            <a:ext cx="398594" cy="198609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Волна 15"/>
          <p:cNvSpPr/>
          <p:nvPr/>
        </p:nvSpPr>
        <p:spPr>
          <a:xfrm>
            <a:off x="4632214" y="4952509"/>
            <a:ext cx="2471230" cy="914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002060"/>
                </a:solidFill>
                <a:latin typeface="Times New Roman" panose="02020603050405020304" pitchFamily="18" charset="0"/>
                <a:cs typeface="Times New Roman" panose="02020603050405020304" pitchFamily="18" charset="0"/>
              </a:rPr>
              <a:t>СОДЕРЖАНИЕ</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17" name="Волна 16"/>
          <p:cNvSpPr/>
          <p:nvPr/>
        </p:nvSpPr>
        <p:spPr>
          <a:xfrm>
            <a:off x="7839889" y="4038109"/>
            <a:ext cx="2584271" cy="914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002060"/>
                </a:solidFill>
                <a:latin typeface="Times New Roman" panose="02020603050405020304" pitchFamily="18" charset="0"/>
                <a:cs typeface="Times New Roman" panose="02020603050405020304" pitchFamily="18" charset="0"/>
              </a:rPr>
              <a:t>РОЛЬ</a:t>
            </a:r>
            <a:endParaRPr lang="ru-RU"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7451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7" name="Прямоугольник 6"/>
          <p:cNvSpPr/>
          <p:nvPr/>
        </p:nvSpPr>
        <p:spPr>
          <a:xfrm>
            <a:off x="3048000" y="-7281624"/>
            <a:ext cx="6096000" cy="369332"/>
          </a:xfrm>
          <a:prstGeom prst="rect">
            <a:avLst/>
          </a:prstGeom>
        </p:spPr>
        <p:txBody>
          <a:bodyPr>
            <a:spAutoFit/>
          </a:bodyPr>
          <a:lstStyle/>
          <a:p>
            <a:r>
              <a:rPr lang="ru-RU" dirty="0">
                <a:solidFill>
                  <a:srgbClr val="000000"/>
                </a:solidFill>
                <a:latin typeface="Calibri" panose="020F0502020204030204" pitchFamily="34" charset="0"/>
              </a:rPr>
              <a:t> </a:t>
            </a:r>
            <a:endParaRPr lang="ru-RU" sz="1400" b="0" i="0" dirty="0">
              <a:solidFill>
                <a:srgbClr val="000000"/>
              </a:solidFill>
              <a:effectLst/>
              <a:latin typeface="Calibri" panose="020F0502020204030204" pitchFamily="34" charset="0"/>
            </a:endParaRPr>
          </a:p>
        </p:txBody>
      </p:sp>
      <p:sp>
        <p:nvSpPr>
          <p:cNvPr id="8" name="Прямоугольник 7"/>
          <p:cNvSpPr/>
          <p:nvPr/>
        </p:nvSpPr>
        <p:spPr>
          <a:xfrm>
            <a:off x="2829910" y="197069"/>
            <a:ext cx="6314090" cy="5016758"/>
          </a:xfrm>
          <a:prstGeom prst="rect">
            <a:avLst/>
          </a:prstGeom>
        </p:spPr>
        <p:txBody>
          <a:bodyPr wrap="square">
            <a:spAutoFit/>
          </a:bodyPr>
          <a:lstStyle/>
          <a:p>
            <a:r>
              <a:rPr lang="ru-RU" sz="2000" b="1" dirty="0" smtClean="0">
                <a:solidFill>
                  <a:srgbClr val="000066"/>
                </a:solidFill>
                <a:latin typeface="Times New Roman" panose="02020603050405020304" pitchFamily="18" charset="0"/>
                <a:cs typeface="Times New Roman" panose="02020603050405020304" pitchFamily="18" charset="0"/>
              </a:rPr>
              <a:t>Сюжет </a:t>
            </a:r>
            <a:r>
              <a:rPr lang="ru-RU" sz="2000" b="1" dirty="0">
                <a:solidFill>
                  <a:srgbClr val="000066"/>
                </a:solidFill>
                <a:latin typeface="Times New Roman" panose="02020603050405020304" pitchFamily="18" charset="0"/>
                <a:cs typeface="Times New Roman" panose="02020603050405020304" pitchFamily="18" charset="0"/>
              </a:rPr>
              <a:t>игры </a:t>
            </a:r>
            <a:r>
              <a:rPr lang="ru-RU" sz="2000" dirty="0">
                <a:solidFill>
                  <a:srgbClr val="000066"/>
                </a:solidFill>
                <a:latin typeface="Times New Roman" panose="02020603050405020304" pitchFamily="18" charset="0"/>
                <a:cs typeface="Times New Roman" panose="02020603050405020304" pitchFamily="18" charset="0"/>
              </a:rPr>
              <a:t>– это та сфера деятельности, которая воспроизводится детьми (например, игра в семью, детский сад, больницу, магазин, парикмахерскую и т.д</a:t>
            </a:r>
            <a:r>
              <a:rPr lang="ru-RU" sz="2000" dirty="0" smtClean="0">
                <a:solidFill>
                  <a:srgbClr val="000066"/>
                </a:solidFill>
                <a:latin typeface="Times New Roman" panose="02020603050405020304" pitchFamily="18" charset="0"/>
                <a:cs typeface="Times New Roman" panose="02020603050405020304" pitchFamily="18" charset="0"/>
              </a:rPr>
              <a:t>.).</a:t>
            </a:r>
          </a:p>
          <a:p>
            <a:endParaRPr lang="ru-RU" sz="2000" dirty="0">
              <a:solidFill>
                <a:srgbClr val="000066"/>
              </a:solidFill>
              <a:latin typeface="Times New Roman" panose="02020603050405020304" pitchFamily="18" charset="0"/>
              <a:cs typeface="Times New Roman" panose="02020603050405020304" pitchFamily="18" charset="0"/>
            </a:endParaRPr>
          </a:p>
          <a:p>
            <a:r>
              <a:rPr lang="ru-RU" sz="2000" dirty="0">
                <a:solidFill>
                  <a:srgbClr val="000066"/>
                </a:solidFill>
                <a:latin typeface="Times New Roman" panose="02020603050405020304" pitchFamily="18" charset="0"/>
                <a:cs typeface="Times New Roman" panose="02020603050405020304" pitchFamily="18" charset="0"/>
              </a:rPr>
              <a:t>    </a:t>
            </a:r>
            <a:r>
              <a:rPr lang="ru-RU" sz="2000" b="1" dirty="0">
                <a:solidFill>
                  <a:srgbClr val="000066"/>
                </a:solidFill>
                <a:latin typeface="Times New Roman" panose="02020603050405020304" pitchFamily="18" charset="0"/>
                <a:cs typeface="Times New Roman" panose="02020603050405020304" pitchFamily="18" charset="0"/>
              </a:rPr>
              <a:t>Содержание игры </a:t>
            </a:r>
            <a:r>
              <a:rPr lang="ru-RU" sz="2000" dirty="0">
                <a:solidFill>
                  <a:srgbClr val="000066"/>
                </a:solidFill>
                <a:latin typeface="Times New Roman" panose="02020603050405020304" pitchFamily="18" charset="0"/>
                <a:cs typeface="Times New Roman" panose="02020603050405020304" pitchFamily="18" charset="0"/>
              </a:rPr>
              <a:t>– это то, что именно воспроизводится детьми в качестве центрального момента деятельности и отношений между взрослыми в их бытовой, трудовой или общественной деятельности.</a:t>
            </a:r>
          </a:p>
          <a:p>
            <a:r>
              <a:rPr lang="ru-RU" sz="2000" dirty="0">
                <a:solidFill>
                  <a:srgbClr val="000066"/>
                </a:solidFill>
                <a:latin typeface="Times New Roman" panose="02020603050405020304" pitchFamily="18" charset="0"/>
                <a:cs typeface="Times New Roman" panose="02020603050405020304" pitchFamily="18" charset="0"/>
              </a:rPr>
              <a:t>   </a:t>
            </a:r>
            <a:endParaRPr lang="ru-RU" sz="2000" dirty="0" smtClean="0">
              <a:solidFill>
                <a:srgbClr val="000066"/>
              </a:solidFill>
              <a:latin typeface="Times New Roman" panose="02020603050405020304" pitchFamily="18" charset="0"/>
              <a:cs typeface="Times New Roman" panose="02020603050405020304" pitchFamily="18" charset="0"/>
            </a:endParaRPr>
          </a:p>
          <a:p>
            <a:r>
              <a:rPr lang="ru-RU" sz="2000" dirty="0">
                <a:solidFill>
                  <a:srgbClr val="000066"/>
                </a:solidFill>
                <a:latin typeface="Times New Roman" panose="02020603050405020304" pitchFamily="18" charset="0"/>
                <a:cs typeface="Times New Roman" panose="02020603050405020304" pitchFamily="18" charset="0"/>
              </a:rPr>
              <a:t> </a:t>
            </a:r>
            <a:r>
              <a:rPr lang="ru-RU" sz="2000" dirty="0" smtClean="0">
                <a:solidFill>
                  <a:srgbClr val="000066"/>
                </a:solidFill>
                <a:latin typeface="Times New Roman" panose="02020603050405020304" pitchFamily="18" charset="0"/>
                <a:cs typeface="Times New Roman" panose="02020603050405020304" pitchFamily="18" charset="0"/>
              </a:rPr>
              <a:t>  </a:t>
            </a:r>
            <a:r>
              <a:rPr lang="ru-RU" sz="2000" dirty="0">
                <a:solidFill>
                  <a:srgbClr val="000066"/>
                </a:solidFill>
                <a:latin typeface="Times New Roman" panose="02020603050405020304" pitchFamily="18" charset="0"/>
                <a:cs typeface="Times New Roman" panose="02020603050405020304" pitchFamily="18" charset="0"/>
              </a:rPr>
              <a:t> </a:t>
            </a:r>
            <a:r>
              <a:rPr lang="ru-RU" sz="2000" b="1" dirty="0">
                <a:solidFill>
                  <a:srgbClr val="000066"/>
                </a:solidFill>
                <a:latin typeface="Times New Roman" panose="02020603050405020304" pitchFamily="18" charset="0"/>
                <a:cs typeface="Times New Roman" panose="02020603050405020304" pitchFamily="18" charset="0"/>
              </a:rPr>
              <a:t>Роль </a:t>
            </a:r>
            <a:r>
              <a:rPr lang="ru-RU" sz="2000" dirty="0">
                <a:solidFill>
                  <a:srgbClr val="000066"/>
                </a:solidFill>
                <a:latin typeface="Times New Roman" panose="02020603050405020304" pitchFamily="18" charset="0"/>
                <a:cs typeface="Times New Roman" panose="02020603050405020304" pitchFamily="18" charset="0"/>
              </a:rPr>
              <a:t>– это средство реализации сюжета и главный компонент сюжетно-ролевой игры. Для ребенка роль – это его игровая позиция: он отождествляет себя с каким-либо персонажем сюжета и действует в соответствии с представлениями о данном персонаже. Смысл игры для дошкольников заключается в отношениях между персонажами</a:t>
            </a:r>
            <a:r>
              <a:rPr lang="ru-RU" sz="2000" dirty="0">
                <a:solidFill>
                  <a:srgbClr val="000000"/>
                </a:solidFill>
                <a:latin typeface="Times New Roman" panose="02020603050405020304" pitchFamily="18" charset="0"/>
                <a:cs typeface="Times New Roman" panose="02020603050405020304" pitchFamily="18" charset="0"/>
              </a:rPr>
              <a:t>.</a:t>
            </a:r>
            <a:endParaRPr lang="ru-RU" sz="2000" b="0" i="0" dirty="0">
              <a:solidFill>
                <a:srgbClr val="000000"/>
              </a:solidFill>
              <a:effectLst/>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1751" y="4524702"/>
            <a:ext cx="3082159" cy="2043535"/>
          </a:xfrm>
          <a:prstGeom prst="rect">
            <a:avLst/>
          </a:prstGeom>
        </p:spPr>
      </p:pic>
    </p:spTree>
    <p:extLst>
      <p:ext uri="{BB962C8B-B14F-4D97-AF65-F5344CB8AC3E}">
        <p14:creationId xmlns:p14="http://schemas.microsoft.com/office/powerpoint/2010/main" val="2349388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42" y="0"/>
            <a:ext cx="12192000" cy="7002379"/>
          </a:xfrm>
        </p:spPr>
      </p:pic>
      <p:sp>
        <p:nvSpPr>
          <p:cNvPr id="8" name="Прямоугольник 7"/>
          <p:cNvSpPr/>
          <p:nvPr/>
        </p:nvSpPr>
        <p:spPr>
          <a:xfrm>
            <a:off x="112295" y="56147"/>
            <a:ext cx="10214119" cy="4770537"/>
          </a:xfrm>
          <a:prstGeom prst="rect">
            <a:avLst/>
          </a:prstGeom>
        </p:spPr>
        <p:txBody>
          <a:bodyPr wrap="square">
            <a:spAutoFit/>
          </a:bodyPr>
          <a:lstStyle/>
          <a:p>
            <a:r>
              <a:rPr lang="ru-RU" sz="1600" dirty="0">
                <a:ln w="0"/>
                <a:solidFill>
                  <a:srgbClr val="66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Целью ролевой игры является осуществляемая деятельность – сама игра, то есть мотив лежит в содержании деятельности, а не вне ее. Учебный характер игры дошкольниками не осознается. С позиции же воспитателя ролевую игру можно рассматривать как форму организации учебного процесса. Для воспитателя цель игры – формирование речевых (и других) навыков и умений воспитанников.</a:t>
            </a:r>
          </a:p>
          <a:p>
            <a:r>
              <a:rPr lang="ru-RU" sz="1600" dirty="0">
                <a:ln w="0"/>
                <a:solidFill>
                  <a:srgbClr val="66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Итак, как же именно в процессе игры происходит формирование речевых навыков и умений ребенка?</a:t>
            </a:r>
          </a:p>
          <a:p>
            <a:r>
              <a:rPr lang="ru-RU" sz="1600" dirty="0">
                <a:ln w="0"/>
                <a:solidFill>
                  <a:srgbClr val="66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Как мы знаем, в ходе игры ребенок вслух разговаривает с игрушкой, говорит и за себя, и за нее, подражает гудению самолета, голосам зверей и т.д. Таким образом, в сюжетно-ролевой </a:t>
            </a:r>
            <a:r>
              <a:rPr lang="ru-RU" sz="1600" dirty="0" smtClean="0">
                <a:ln w="0"/>
                <a:solidFill>
                  <a:srgbClr val="66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игре развивается </a:t>
            </a:r>
            <a:r>
              <a:rPr lang="ru-RU" sz="1600" dirty="0">
                <a:ln w="0"/>
                <a:solidFill>
                  <a:srgbClr val="66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речевая активность детей.</a:t>
            </a:r>
          </a:p>
          <a:p>
            <a:r>
              <a:rPr lang="ru-RU" sz="1600" dirty="0">
                <a:ln w="0"/>
                <a:solidFill>
                  <a:srgbClr val="66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r>
              <a:rPr lang="ru-RU" sz="1600" dirty="0">
                <a:ln w="0"/>
                <a:solidFill>
                  <a:srgbClr val="66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Именно называние предметов новыми именами, обозначение действий, совершаемых с этими предметами, дает новый смысл каждой отдельной вещи, действию, поступку. Когда дети играют, они не только действуют, жестикулируют и манипулируют с игрушками, они еще всегда объясняют, что именно они делают. Без таких объяснений, придающих новый смысл предметам и действиям, невозможно ни принятие роли, ни создание условного пространства игры. Причем речь ребенка, объясняющего игру, должна быть кому-то адресована. </a:t>
            </a:r>
            <a:endParaRPr lang="ru-RU" sz="1600" dirty="0" smtClean="0">
              <a:ln w="0"/>
              <a:solidFill>
                <a:srgbClr val="66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ru-RU" sz="1600" dirty="0">
              <a:ln w="0"/>
              <a:solidFill>
                <a:srgbClr val="66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ru-RU" sz="1600" dirty="0">
                <a:ln w="0"/>
                <a:solidFill>
                  <a:srgbClr val="66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Итак, ролевая игра способствует развитию речевых умений и навыков, позволяет моделировать общение детей в различных речевых ситуациях. Другими словами, ролевая игра представляет собой упражнение для овладения детьми навыками диалогической речи в условиях межличностного общения. В этом плане ролевая игра выполняет обучающую функцию</a:t>
            </a:r>
            <a:r>
              <a:rPr lang="ru-RU" sz="1400" dirty="0">
                <a:solidFill>
                  <a:srgbClr val="6600FF"/>
                </a:solidFill>
                <a:latin typeface="Calibri" panose="020F0502020204030204" pitchFamily="34" charset="0"/>
              </a:rPr>
              <a:t>.</a:t>
            </a:r>
            <a:endParaRPr lang="ru-RU" sz="1100" b="0" i="0" dirty="0">
              <a:solidFill>
                <a:srgbClr val="6600FF"/>
              </a:solidFill>
              <a:effectLst/>
              <a:latin typeface="Calibri" panose="020F0502020204030204" pitchFamily="34" charset="0"/>
            </a:endParaRPr>
          </a:p>
        </p:txBody>
      </p:sp>
    </p:spTree>
    <p:extLst>
      <p:ext uri="{BB962C8B-B14F-4D97-AF65-F5344CB8AC3E}">
        <p14:creationId xmlns:p14="http://schemas.microsoft.com/office/powerpoint/2010/main" val="384655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401"/>
            <a:ext cx="12192000" cy="6858000"/>
          </a:xfrm>
        </p:spPr>
      </p:pic>
      <p:sp>
        <p:nvSpPr>
          <p:cNvPr id="5" name="Прямоугольник 4"/>
          <p:cNvSpPr/>
          <p:nvPr/>
        </p:nvSpPr>
        <p:spPr>
          <a:xfrm>
            <a:off x="283779" y="465083"/>
            <a:ext cx="4682359" cy="369332"/>
          </a:xfrm>
          <a:prstGeom prst="rect">
            <a:avLst/>
          </a:prstGeom>
        </p:spPr>
        <p:txBody>
          <a:bodyPr wrap="square">
            <a:spAutoFit/>
          </a:bodyPr>
          <a:lstStyle/>
          <a:p>
            <a:endParaRPr lang="ru-RU" dirty="0"/>
          </a:p>
        </p:txBody>
      </p:sp>
      <p:sp>
        <p:nvSpPr>
          <p:cNvPr id="6" name="Прямоугольник 5"/>
          <p:cNvSpPr/>
          <p:nvPr/>
        </p:nvSpPr>
        <p:spPr>
          <a:xfrm>
            <a:off x="283780" y="365125"/>
            <a:ext cx="6408682" cy="923330"/>
          </a:xfrm>
          <a:prstGeom prst="rect">
            <a:avLst/>
          </a:prstGeom>
        </p:spPr>
        <p:txBody>
          <a:bodyPr wrap="square">
            <a:spAutoFit/>
          </a:bodyPr>
          <a:lstStyle/>
          <a:p>
            <a:r>
              <a:rPr lang="ru-RU" dirty="0">
                <a:solidFill>
                  <a:srgbClr val="000066"/>
                </a:solidFill>
                <a:latin typeface="Times New Roman" panose="02020603050405020304" pitchFamily="18" charset="0"/>
                <a:cs typeface="Times New Roman" panose="02020603050405020304" pitchFamily="18" charset="0"/>
              </a:rPr>
              <a:t>В активизации речевой деятельности детей младшего дошкольного возраста </a:t>
            </a:r>
            <a:r>
              <a:rPr lang="ru-RU" dirty="0" smtClean="0">
                <a:solidFill>
                  <a:srgbClr val="000066"/>
                </a:solidFill>
                <a:latin typeface="Times New Roman" panose="02020603050405020304" pitchFamily="18" charset="0"/>
                <a:cs typeface="Times New Roman" panose="02020603050405020304" pitchFamily="18" charset="0"/>
              </a:rPr>
              <a:t>играют </a:t>
            </a:r>
            <a:r>
              <a:rPr lang="ru-RU" dirty="0">
                <a:solidFill>
                  <a:srgbClr val="000066"/>
                </a:solidFill>
                <a:latin typeface="Times New Roman" panose="02020603050405020304" pitchFamily="18" charset="0"/>
                <a:cs typeface="Times New Roman" panose="02020603050405020304" pitchFamily="18" charset="0"/>
              </a:rPr>
              <a:t>огромную роль театрализованные </a:t>
            </a:r>
            <a:r>
              <a:rPr lang="ru-RU" dirty="0" smtClean="0">
                <a:solidFill>
                  <a:srgbClr val="000066"/>
                </a:solidFill>
                <a:latin typeface="Times New Roman" panose="02020603050405020304" pitchFamily="18" charset="0"/>
                <a:cs typeface="Times New Roman" panose="02020603050405020304" pitchFamily="18" charset="0"/>
              </a:rPr>
              <a:t>игры</a:t>
            </a:r>
            <a:r>
              <a:rPr lang="ru-RU" dirty="0" smtClean="0">
                <a:solidFill>
                  <a:srgbClr val="000066"/>
                </a:solidFill>
                <a:latin typeface="Lucida Grande"/>
              </a:rPr>
              <a:t>.</a:t>
            </a:r>
            <a:endParaRPr lang="ru-RU" dirty="0">
              <a:solidFill>
                <a:srgbClr val="000066"/>
              </a:solidFill>
            </a:endParaRPr>
          </a:p>
        </p:txBody>
      </p:sp>
      <p:sp>
        <p:nvSpPr>
          <p:cNvPr id="7" name="Прямоугольник 6"/>
          <p:cNvSpPr/>
          <p:nvPr/>
        </p:nvSpPr>
        <p:spPr>
          <a:xfrm>
            <a:off x="283779" y="1288454"/>
            <a:ext cx="7409793" cy="5355312"/>
          </a:xfrm>
          <a:prstGeom prst="rect">
            <a:avLst/>
          </a:prstGeom>
        </p:spPr>
        <p:txBody>
          <a:bodyPr wrap="square">
            <a:spAutoFit/>
          </a:bodyPr>
          <a:lstStyle/>
          <a:p>
            <a:r>
              <a:rPr lang="ru-RU" dirty="0">
                <a:solidFill>
                  <a:srgbClr val="000066"/>
                </a:solidFill>
                <a:latin typeface="Times New Roman" panose="02020603050405020304" pitchFamily="18" charset="0"/>
                <a:cs typeface="Times New Roman" panose="02020603050405020304" pitchFamily="18" charset="0"/>
              </a:rPr>
              <a:t>Театрализованная игра оказывает большое влияние на речевое развитие ребенка. Стимулирует активную речь за счет расширения словарного запаса, совершенствует артикуляционный аппарат. Театрализация сказок очень увлекает детей. Ребенок усваивает богатство родного языка, его выразительные средства. Используя выразительные средства и интонации, соответствующие характеру героев и их поступков, старается говорить четко, чтобы его все поняли.</a:t>
            </a:r>
          </a:p>
          <a:p>
            <a:endParaRPr lang="ru-RU" dirty="0">
              <a:solidFill>
                <a:srgbClr val="000066"/>
              </a:solidFill>
              <a:latin typeface="Times New Roman" panose="02020603050405020304" pitchFamily="18" charset="0"/>
              <a:cs typeface="Times New Roman" panose="02020603050405020304" pitchFamily="18" charset="0"/>
            </a:endParaRPr>
          </a:p>
          <a:p>
            <a:r>
              <a:rPr lang="ru-RU" dirty="0">
                <a:solidFill>
                  <a:srgbClr val="000066"/>
                </a:solidFill>
                <a:latin typeface="Times New Roman" panose="02020603050405020304" pitchFamily="18" charset="0"/>
                <a:cs typeface="Times New Roman" panose="02020603050405020304" pitchFamily="18" charset="0"/>
              </a:rPr>
              <a:t>Они быстро запоминают слова всех персонажей, часто импровизируют. Речь становится более выразительной, грамотной. Дети начинают использовать новые слова, пословицы, поговорки из сценария</a:t>
            </a:r>
            <a:r>
              <a:rPr lang="ru-RU" dirty="0" smtClean="0">
                <a:solidFill>
                  <a:srgbClr val="000066"/>
                </a:solidFill>
                <a:latin typeface="Times New Roman" panose="02020603050405020304" pitchFamily="18" charset="0"/>
                <a:cs typeface="Times New Roman" panose="02020603050405020304" pitchFamily="18" charset="0"/>
              </a:rPr>
              <a:t>.</a:t>
            </a:r>
          </a:p>
          <a:p>
            <a:r>
              <a:rPr lang="ru-RU" dirty="0">
                <a:solidFill>
                  <a:srgbClr val="000066"/>
                </a:solidFill>
                <a:latin typeface="Times New Roman" panose="02020603050405020304" pitchFamily="18" charset="0"/>
                <a:cs typeface="Times New Roman" panose="02020603050405020304" pitchFamily="18" charset="0"/>
              </a:rPr>
              <a:t>Театрализованная игра позволяет реализовывать предусматриваемые ФГОС ДО основные направления по развитию речи детей: развитие словаря, формирование грамматического строя, воспитание любви и интереса к художественному слову. В ходе театрализованной игры совершенствуется артикуляционный аппарат, происходит формирование диалогической, эмоционально выразительной, образной речи. </a:t>
            </a:r>
          </a:p>
          <a:p>
            <a:r>
              <a:rPr lang="ru-RU" dirty="0">
                <a:solidFill>
                  <a:srgbClr val="000066"/>
                </a:solidFill>
                <a:latin typeface="Times New Roman" panose="02020603050405020304" pitchFamily="18" charset="0"/>
                <a:cs typeface="Times New Roman" panose="02020603050405020304" pitchFamily="18" charset="0"/>
              </a:rPr>
              <a:t>Театрализованные игры строятся на основе литературных или фольклорных </a:t>
            </a:r>
            <a:r>
              <a:rPr lang="ru-RU" dirty="0" smtClean="0">
                <a:solidFill>
                  <a:srgbClr val="000066"/>
                </a:solidFill>
                <a:latin typeface="Times New Roman" panose="02020603050405020304" pitchFamily="18" charset="0"/>
                <a:cs typeface="Times New Roman" panose="02020603050405020304" pitchFamily="18" charset="0"/>
              </a:rPr>
              <a:t>произведений.</a:t>
            </a:r>
            <a:endParaRPr lang="ru-RU" dirty="0">
              <a:solidFill>
                <a:srgbClr val="000066"/>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7693571" y="465082"/>
            <a:ext cx="3941381" cy="2862322"/>
          </a:xfrm>
          <a:prstGeom prst="rect">
            <a:avLst/>
          </a:prstGeom>
        </p:spPr>
        <p:txBody>
          <a:bodyPr wrap="square">
            <a:spAutoFit/>
          </a:bodyPr>
          <a:lstStyle/>
          <a:p>
            <a:r>
              <a:rPr lang="ru-RU" dirty="0">
                <a:solidFill>
                  <a:srgbClr val="002060"/>
                </a:solidFill>
                <a:latin typeface="Times New Roman" panose="02020603050405020304" pitchFamily="18" charset="0"/>
                <a:cs typeface="Times New Roman" panose="02020603050405020304" pitchFamily="18" charset="0"/>
              </a:rPr>
              <a:t>В подобных играх усваивается богатство родного языка, его выразительные средства. Игры-драматизации </a:t>
            </a:r>
            <a:r>
              <a:rPr lang="ru-RU" dirty="0">
                <a:solidFill>
                  <a:srgbClr val="000066"/>
                </a:solidFill>
                <a:latin typeface="Times New Roman" panose="02020603050405020304" pitchFamily="18" charset="0"/>
                <a:cs typeface="Times New Roman" panose="02020603050405020304" pitchFamily="18" charset="0"/>
              </a:rPr>
              <a:t>способствуют формированию диалогической, эмоционально насыщенной речи. Проигрывание </a:t>
            </a:r>
            <a:r>
              <a:rPr lang="ru-RU" dirty="0" err="1">
                <a:solidFill>
                  <a:srgbClr val="000066"/>
                </a:solidFill>
                <a:latin typeface="Times New Roman" panose="02020603050405020304" pitchFamily="18" charset="0"/>
                <a:cs typeface="Times New Roman" panose="02020603050405020304" pitchFamily="18" charset="0"/>
              </a:rPr>
              <a:t>потешек</a:t>
            </a:r>
            <a:r>
              <a:rPr lang="ru-RU" dirty="0">
                <a:solidFill>
                  <a:srgbClr val="000066"/>
                </a:solidFill>
                <a:latin typeface="Times New Roman" panose="02020603050405020304" pitchFamily="18" charset="0"/>
                <a:cs typeface="Times New Roman" panose="02020603050405020304" pitchFamily="18" charset="0"/>
              </a:rPr>
              <a:t>, сказок также влияет на перенос новых слов, словосочетаний в активный словарь ребенка.</a:t>
            </a:r>
          </a:p>
        </p:txBody>
      </p:sp>
      <p:sp>
        <p:nvSpPr>
          <p:cNvPr id="3" name="Прямоугольник 2"/>
          <p:cNvSpPr/>
          <p:nvPr/>
        </p:nvSpPr>
        <p:spPr>
          <a:xfrm>
            <a:off x="7693571" y="3327404"/>
            <a:ext cx="4389382" cy="2862322"/>
          </a:xfrm>
          <a:prstGeom prst="rect">
            <a:avLst/>
          </a:prstGeom>
        </p:spPr>
        <p:txBody>
          <a:bodyPr wrap="square">
            <a:spAutoFit/>
          </a:bodyPr>
          <a:lstStyle/>
          <a:p>
            <a:r>
              <a:rPr lang="ru-RU" dirty="0">
                <a:solidFill>
                  <a:srgbClr val="002060"/>
                </a:solidFill>
                <a:latin typeface="Times New Roman" panose="02020603050405020304" pitchFamily="18" charset="0"/>
                <a:cs typeface="Times New Roman" panose="02020603050405020304" pitchFamily="18" charset="0"/>
              </a:rPr>
              <a:t>Диалогическая речь, являясь первичной формой речи, служит основой для зарождения монологической речи. Именно в диалоге ребенок учится выслушивать собеседника, задавать вопросы. Необходимость развития у ребенка умения строить диалог решается при разыгрывании различных сказок, </a:t>
            </a:r>
            <a:r>
              <a:rPr lang="ru-RU" dirty="0" err="1">
                <a:solidFill>
                  <a:srgbClr val="002060"/>
                </a:solidFill>
                <a:latin typeface="Times New Roman" panose="02020603050405020304" pitchFamily="18" charset="0"/>
                <a:cs typeface="Times New Roman" panose="02020603050405020304" pitchFamily="18" charset="0"/>
              </a:rPr>
              <a:t>потешек</a:t>
            </a:r>
            <a:r>
              <a:rPr lang="ru-RU" dirty="0">
                <a:solidFill>
                  <a:srgbClr val="002060"/>
                </a:solidFill>
                <a:latin typeface="Times New Roman" panose="02020603050405020304" pitchFamily="18" charset="0"/>
                <a:cs typeface="Times New Roman" panose="02020603050405020304" pitchFamily="18" charset="0"/>
              </a:rPr>
              <a:t> («Колобок», «Под грибом», «Кисонька-</a:t>
            </a:r>
            <a:r>
              <a:rPr lang="ru-RU" dirty="0" err="1">
                <a:solidFill>
                  <a:srgbClr val="002060"/>
                </a:solidFill>
                <a:latin typeface="Times New Roman" panose="02020603050405020304" pitchFamily="18" charset="0"/>
                <a:cs typeface="Times New Roman" panose="02020603050405020304" pitchFamily="18" charset="0"/>
              </a:rPr>
              <a:t>мурысенька</a:t>
            </a:r>
            <a:r>
              <a:rPr lang="ru-RU" dirty="0">
                <a:solidFill>
                  <a:srgbClr val="002060"/>
                </a:solidFill>
                <a:latin typeface="Times New Roman" panose="02020603050405020304" pitchFamily="18" charset="0"/>
                <a:cs typeface="Times New Roman" panose="02020603050405020304" pitchFamily="18" charset="0"/>
              </a:rPr>
              <a:t>», «Курочка-</a:t>
            </a:r>
            <a:r>
              <a:rPr lang="ru-RU" dirty="0" err="1">
                <a:solidFill>
                  <a:srgbClr val="002060"/>
                </a:solidFill>
                <a:latin typeface="Times New Roman" panose="02020603050405020304" pitchFamily="18" charset="0"/>
                <a:cs typeface="Times New Roman" panose="02020603050405020304" pitchFamily="18" charset="0"/>
              </a:rPr>
              <a:t>рябушечка</a:t>
            </a:r>
            <a:r>
              <a:rPr lang="ru-RU"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8280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191" y="365124"/>
            <a:ext cx="5900567" cy="331906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81046" y="2647008"/>
            <a:ext cx="5352608" cy="301084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1711106" y="4152429"/>
            <a:ext cx="2978589" cy="369332"/>
          </a:xfrm>
          <a:prstGeom prst="rect">
            <a:avLst/>
          </a:prstGeom>
          <a:noFill/>
        </p:spPr>
        <p:txBody>
          <a:bodyPr wrap="square" rtlCol="0">
            <a:spAutoFit/>
          </a:bodyPr>
          <a:lstStyle/>
          <a:p>
            <a:r>
              <a:rPr lang="ru-RU" dirty="0" smtClean="0">
                <a:solidFill>
                  <a:srgbClr val="C00000"/>
                </a:solidFill>
                <a:latin typeface="Times New Roman" panose="02020603050405020304" pitchFamily="18" charset="0"/>
                <a:cs typeface="Times New Roman" panose="02020603050405020304" pitchFamily="18" charset="0"/>
              </a:rPr>
              <a:t>«Угостим куклу Катю чаем»</a:t>
            </a:r>
            <a:endParaRPr lang="ru-RU" dirty="0">
              <a:solidFill>
                <a:srgbClr val="C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998330" y="6201624"/>
            <a:ext cx="3603278" cy="369332"/>
          </a:xfrm>
          <a:prstGeom prst="rect">
            <a:avLst/>
          </a:prstGeom>
          <a:noFill/>
        </p:spPr>
        <p:txBody>
          <a:bodyPr wrap="square" rtlCol="0">
            <a:spAutoFit/>
          </a:bodyPr>
          <a:lstStyle/>
          <a:p>
            <a:r>
              <a:rPr lang="ru-RU" dirty="0" smtClean="0">
                <a:solidFill>
                  <a:srgbClr val="C00000"/>
                </a:solidFill>
                <a:latin typeface="Times New Roman" panose="02020603050405020304" pitchFamily="18" charset="0"/>
                <a:cs typeface="Times New Roman" panose="02020603050405020304" pitchFamily="18" charset="0"/>
              </a:rPr>
              <a:t>«Угостим куклу Катю фруктами»</a:t>
            </a:r>
            <a:endParaRPr lang="ru-RU"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7072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2023" y="108642"/>
            <a:ext cx="5394860" cy="30346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6336" y="3297159"/>
            <a:ext cx="5251011" cy="34069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Рисунок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20143" y="3297159"/>
            <a:ext cx="5623875" cy="334018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72265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3085" y="365125"/>
            <a:ext cx="6138250" cy="345276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94493" y="1837854"/>
            <a:ext cx="5094348" cy="33912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3418431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1320</TotalTime>
  <Words>415</Words>
  <Application>Microsoft Office PowerPoint</Application>
  <PresentationFormat>Широкоэкранный</PresentationFormat>
  <Paragraphs>46</Paragraphs>
  <Slides>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Calibri</vt:lpstr>
      <vt:lpstr>Calibri Light</vt:lpstr>
      <vt:lpstr>Lucida Grande</vt:lpstr>
      <vt:lpstr>Times New Roman</vt:lpstr>
      <vt:lpstr>Тема Office</vt:lpstr>
      <vt:lpstr>Презентация PowerPoint</vt:lpstr>
      <vt:lpstr>Презентация PowerPoint</vt:lpstr>
      <vt:lpstr>СЮЖЕТНО – РОЛЕВАЯ ИГРА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СЮЖЕТНО – РОЛЕВАЯ ИГРА</dc:title>
  <dc:creator>INTEL</dc:creator>
  <cp:lastModifiedBy>INTEL</cp:lastModifiedBy>
  <cp:revision>37</cp:revision>
  <dcterms:created xsi:type="dcterms:W3CDTF">2015-11-08T06:43:22Z</dcterms:created>
  <dcterms:modified xsi:type="dcterms:W3CDTF">2015-12-20T19:58:30Z</dcterms:modified>
</cp:coreProperties>
</file>