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62" r:id="rId2"/>
    <p:sldId id="261" r:id="rId3"/>
    <p:sldId id="274" r:id="rId4"/>
    <p:sldId id="275" r:id="rId5"/>
    <p:sldId id="276" r:id="rId6"/>
    <p:sldId id="277" r:id="rId7"/>
    <p:sldId id="282" r:id="rId8"/>
    <p:sldId id="283" r:id="rId9"/>
    <p:sldId id="271" r:id="rId10"/>
    <p:sldId id="285" r:id="rId11"/>
    <p:sldId id="286" r:id="rId12"/>
    <p:sldId id="273" r:id="rId13"/>
    <p:sldId id="290" r:id="rId14"/>
    <p:sldId id="291" r:id="rId15"/>
    <p:sldId id="293" r:id="rId16"/>
    <p:sldId id="295" r:id="rId17"/>
    <p:sldId id="299" r:id="rId18"/>
    <p:sldId id="298" r:id="rId19"/>
    <p:sldId id="297" r:id="rId20"/>
    <p:sldId id="296" r:id="rId21"/>
    <p:sldId id="294" r:id="rId22"/>
    <p:sldId id="305" r:id="rId23"/>
    <p:sldId id="304" r:id="rId24"/>
    <p:sldId id="303" r:id="rId25"/>
    <p:sldId id="302" r:id="rId26"/>
    <p:sldId id="301" r:id="rId27"/>
    <p:sldId id="300" r:id="rId28"/>
    <p:sldId id="306" r:id="rId29"/>
    <p:sldId id="312" r:id="rId30"/>
    <p:sldId id="311" r:id="rId31"/>
    <p:sldId id="310" r:id="rId32"/>
    <p:sldId id="309" r:id="rId33"/>
    <p:sldId id="308" r:id="rId34"/>
    <p:sldId id="307" r:id="rId35"/>
    <p:sldId id="289" r:id="rId36"/>
    <p:sldId id="288" r:id="rId37"/>
    <p:sldId id="272" r:id="rId38"/>
    <p:sldId id="278" r:id="rId39"/>
    <p:sldId id="279" r:id="rId40"/>
    <p:sldId id="280" r:id="rId41"/>
    <p:sldId id="281" r:id="rId4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4660"/>
  </p:normalViewPr>
  <p:slideViewPr>
    <p:cSldViewPr>
      <p:cViewPr varScale="1">
        <p:scale>
          <a:sx n="61" d="100"/>
          <a:sy n="61" d="100"/>
        </p:scale>
        <p:origin x="-14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A3CA0C-9BDA-4141-93A9-0222B3897F44}" type="datetimeFigureOut">
              <a:rPr lang="ru-RU" smtClean="0"/>
              <a:pPr/>
              <a:t>03.08.2012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D026AA-88C2-4126-8F94-A123B8787315}"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3D026AA-88C2-4126-8F94-A123B8787315}" type="slidenum">
              <a:rPr lang="ru-RU" smtClean="0"/>
              <a:pPr/>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872538" cy="6858000"/>
            <a:chOff x="0" y="0"/>
            <a:chExt cx="5589" cy="4320"/>
          </a:xfrm>
        </p:grpSpPr>
        <p:sp>
          <p:nvSpPr>
            <p:cNvPr id="5" name="Rectangle 3"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ru-RU">
                <a:latin typeface="Times New Roman" pitchFamily="18" charset="-52"/>
              </a:endParaRPr>
            </a:p>
          </p:txBody>
        </p:sp>
        <p:pic>
          <p:nvPicPr>
            <p:cNvPr id="6" name="Picture 4" descr="minispir"/>
            <p:cNvPicPr>
              <a:picLocks noChangeAspect="1" noChangeArrowheads="1"/>
            </p:cNvPicPr>
            <p:nvPr/>
          </p:nvPicPr>
          <p:blipFill>
            <a:blip r:embed="rId3" cstate="print"/>
            <a:srcRect/>
            <a:stretch>
              <a:fillRect/>
            </a:stretch>
          </p:blipFill>
          <p:spPr bwMode="ltGray">
            <a:xfrm>
              <a:off x="0" y="0"/>
              <a:ext cx="670" cy="4320"/>
            </a:xfrm>
            <a:prstGeom prst="rect">
              <a:avLst/>
            </a:prstGeom>
            <a:noFill/>
            <a:ln w="9525">
              <a:noFill/>
              <a:miter lim="800000"/>
              <a:headEnd/>
              <a:tailEnd/>
            </a:ln>
          </p:spPr>
        </p:pic>
      </p:grpSp>
      <p:sp>
        <p:nvSpPr>
          <p:cNvPr id="3077" name="Rectangle 5"/>
          <p:cNvSpPr>
            <a:spLocks noGrp="1" noChangeArrowheads="1"/>
          </p:cNvSpPr>
          <p:nvPr>
            <p:ph type="ctrTitle"/>
          </p:nvPr>
        </p:nvSpPr>
        <p:spPr>
          <a:xfrm>
            <a:off x="962025" y="1925638"/>
            <a:ext cx="7772400" cy="1143000"/>
          </a:xfrm>
        </p:spPr>
        <p:txBody>
          <a:bodyPr/>
          <a:lstStyle>
            <a:lvl1pPr algn="ctr">
              <a:defRPr/>
            </a:lvl1pPr>
          </a:lstStyle>
          <a:p>
            <a:r>
              <a:rPr lang="ru-RU" smtClean="0"/>
              <a:t>Образец заголовка</a:t>
            </a:r>
            <a:endParaRPr lang="ru-RU"/>
          </a:p>
        </p:txBody>
      </p:sp>
      <p:sp>
        <p:nvSpPr>
          <p:cNvPr id="3078" name="Rectangle 6"/>
          <p:cNvSpPr>
            <a:spLocks noGrp="1" noChangeArrowheads="1"/>
          </p:cNvSpPr>
          <p:nvPr>
            <p:ph type="subTitle" idx="1"/>
          </p:nvPr>
        </p:nvSpPr>
        <p:spPr>
          <a:xfrm>
            <a:off x="1647825" y="3738563"/>
            <a:ext cx="6400800" cy="1752600"/>
          </a:xfrm>
        </p:spPr>
        <p:txBody>
          <a:bodyPr/>
          <a:lstStyle>
            <a:lvl1pPr marL="0" indent="0" algn="ctr">
              <a:buFont typeface="Monotype Sorts" pitchFamily="2" charset="2"/>
              <a:buNone/>
              <a:defRPr>
                <a:solidFill>
                  <a:schemeClr val="bg2"/>
                </a:solidFill>
              </a:defRPr>
            </a:lvl1pPr>
          </a:lstStyle>
          <a:p>
            <a:r>
              <a:rPr lang="ru-RU" smtClean="0"/>
              <a:t>Образец подзаголовка</a:t>
            </a:r>
            <a:endParaRPr lang="ru-RU"/>
          </a:p>
        </p:txBody>
      </p:sp>
      <p:sp>
        <p:nvSpPr>
          <p:cNvPr id="7" name="Rectangle 7"/>
          <p:cNvSpPr>
            <a:spLocks noGrp="1" noChangeArrowheads="1"/>
          </p:cNvSpPr>
          <p:nvPr>
            <p:ph type="dt" sz="half" idx="10"/>
          </p:nvPr>
        </p:nvSpPr>
        <p:spPr>
          <a:xfrm>
            <a:off x="962025" y="6100763"/>
            <a:ext cx="1905000" cy="457200"/>
          </a:xfrm>
        </p:spPr>
        <p:txBody>
          <a:bodyPr/>
          <a:lstStyle>
            <a:lvl1pPr>
              <a:defRPr>
                <a:solidFill>
                  <a:srgbClr val="A08366"/>
                </a:solidFill>
              </a:defRPr>
            </a:lvl1pPr>
          </a:lstStyle>
          <a:p>
            <a:pPr>
              <a:defRPr/>
            </a:pPr>
            <a:fld id="{F1096CBF-5FE7-4EDA-9432-E5A24BAD2E9D}" type="datetimeFigureOut">
              <a:rPr lang="ru-RU"/>
              <a:pPr>
                <a:defRPr/>
              </a:pPr>
              <a:t>03.08.2012</a:t>
            </a:fld>
            <a:endParaRPr lang="ru-RU"/>
          </a:p>
        </p:txBody>
      </p:sp>
      <p:sp>
        <p:nvSpPr>
          <p:cNvPr id="8" name="Rectangle 8"/>
          <p:cNvSpPr>
            <a:spLocks noGrp="1" noChangeArrowheads="1"/>
          </p:cNvSpPr>
          <p:nvPr>
            <p:ph type="ftr" sz="quarter" idx="11"/>
          </p:nvPr>
        </p:nvSpPr>
        <p:spPr>
          <a:xfrm>
            <a:off x="3400425" y="6100763"/>
            <a:ext cx="2895600" cy="457200"/>
          </a:xfrm>
        </p:spPr>
        <p:txBody>
          <a:bodyPr/>
          <a:lstStyle>
            <a:lvl1pPr>
              <a:defRPr>
                <a:solidFill>
                  <a:srgbClr val="A08366"/>
                </a:solidFill>
              </a:defRPr>
            </a:lvl1pPr>
          </a:lstStyle>
          <a:p>
            <a:pPr>
              <a:defRPr/>
            </a:pPr>
            <a:endParaRPr lang="ru-RU"/>
          </a:p>
        </p:txBody>
      </p:sp>
      <p:sp>
        <p:nvSpPr>
          <p:cNvPr id="9" name="Rectangle 9"/>
          <p:cNvSpPr>
            <a:spLocks noGrp="1" noChangeArrowheads="1"/>
          </p:cNvSpPr>
          <p:nvPr>
            <p:ph type="sldNum" sz="quarter" idx="12"/>
          </p:nvPr>
        </p:nvSpPr>
        <p:spPr>
          <a:xfrm>
            <a:off x="6829425" y="6100763"/>
            <a:ext cx="1905000" cy="457200"/>
          </a:xfrm>
        </p:spPr>
        <p:txBody>
          <a:bodyPr/>
          <a:lstStyle>
            <a:lvl1pPr>
              <a:defRPr>
                <a:solidFill>
                  <a:srgbClr val="A08366"/>
                </a:solidFill>
              </a:defRPr>
            </a:lvl1pPr>
          </a:lstStyle>
          <a:p>
            <a:pPr>
              <a:defRPr/>
            </a:pPr>
            <a:fld id="{5825D7EA-034B-465E-AA93-F2437E97D608}"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fld id="{BE9F025A-B16B-4313-8C20-27B90F52DCA5}" type="datetimeFigureOut">
              <a:rPr lang="ru-RU"/>
              <a:pPr>
                <a:defRPr/>
              </a:pPr>
              <a:t>03.08.2012</a:t>
            </a:fld>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4AFF0E82-33DA-4A1E-ABBA-F57A9129B6A5}"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19900" y="457200"/>
            <a:ext cx="1943100" cy="5486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90600" y="457200"/>
            <a:ext cx="56769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fld id="{E8F022E4-E70E-4C3B-B6ED-37B176F9716B}" type="datetimeFigureOut">
              <a:rPr lang="ru-RU"/>
              <a:pPr>
                <a:defRPr/>
              </a:pPr>
              <a:t>03.08.2012</a:t>
            </a:fld>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6440FB11-3E47-4B0C-BC0E-2D82A3515E73}"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endParaRPr lang="ru-RU"/>
          </a:p>
        </p:txBody>
      </p:sp>
      <p:sp>
        <p:nvSpPr>
          <p:cNvPr id="4" name="Дата 3"/>
          <p:cNvSpPr>
            <a:spLocks noGrp="1"/>
          </p:cNvSpPr>
          <p:nvPr>
            <p:ph type="dt" sz="half" idx="10"/>
          </p:nvPr>
        </p:nvSpPr>
        <p:spPr>
          <a:xfrm>
            <a:off x="457200" y="6245225"/>
            <a:ext cx="2133600" cy="476250"/>
          </a:xfrm>
        </p:spPr>
        <p:txBody>
          <a:bodyPr/>
          <a:lstStyle>
            <a:lvl1pPr>
              <a:defRPr/>
            </a:lvl1pPr>
          </a:lstStyle>
          <a:p>
            <a:endParaRPr lang="ru-RU"/>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endParaRPr lang="ru-RU"/>
          </a:p>
        </p:txBody>
      </p:sp>
      <p:sp>
        <p:nvSpPr>
          <p:cNvPr id="6" name="Номер слайда 5"/>
          <p:cNvSpPr>
            <a:spLocks noGrp="1"/>
          </p:cNvSpPr>
          <p:nvPr>
            <p:ph type="sldNum" sz="quarter" idx="12"/>
          </p:nvPr>
        </p:nvSpPr>
        <p:spPr>
          <a:xfrm>
            <a:off x="6553200" y="6245225"/>
            <a:ext cx="2133600" cy="476250"/>
          </a:xfrm>
        </p:spPr>
        <p:txBody>
          <a:bodyPr/>
          <a:lstStyle>
            <a:lvl1pPr>
              <a:defRPr/>
            </a:lvl1pPr>
          </a:lstStyle>
          <a:p>
            <a:fld id="{A7D0BE8B-F07D-4F7D-88E4-BA6AB8CF7B8A}"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8"/>
          <p:cNvSpPr>
            <a:spLocks noGrp="1" noChangeArrowheads="1"/>
          </p:cNvSpPr>
          <p:nvPr>
            <p:ph type="dt" sz="half" idx="10"/>
          </p:nvPr>
        </p:nvSpPr>
        <p:spPr>
          <a:ln/>
        </p:spPr>
        <p:txBody>
          <a:bodyPr/>
          <a:lstStyle>
            <a:lvl1pPr>
              <a:defRPr/>
            </a:lvl1pPr>
          </a:lstStyle>
          <a:p>
            <a:pPr>
              <a:defRPr/>
            </a:pPr>
            <a:fld id="{C8943FE3-2B98-4AA6-842B-97E1A9A1A6ED}" type="datetimeFigureOut">
              <a:rPr lang="ru-RU"/>
              <a:pPr>
                <a:defRPr/>
              </a:pPr>
              <a:t>03.08.2012</a:t>
            </a:fld>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B55C2AD7-89DE-4A76-A94E-EEE94B847AB7}"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8"/>
          <p:cNvSpPr>
            <a:spLocks noGrp="1" noChangeArrowheads="1"/>
          </p:cNvSpPr>
          <p:nvPr>
            <p:ph type="dt" sz="half" idx="10"/>
          </p:nvPr>
        </p:nvSpPr>
        <p:spPr>
          <a:ln/>
        </p:spPr>
        <p:txBody>
          <a:bodyPr/>
          <a:lstStyle>
            <a:lvl1pPr>
              <a:defRPr/>
            </a:lvl1pPr>
          </a:lstStyle>
          <a:p>
            <a:pPr>
              <a:defRPr/>
            </a:pPr>
            <a:fld id="{56DFEC1C-1EF7-4DC7-B7FE-ABDD38022BA9}" type="datetimeFigureOut">
              <a:rPr lang="ru-RU"/>
              <a:pPr>
                <a:defRPr/>
              </a:pPr>
              <a:t>03.08.2012</a:t>
            </a:fld>
            <a:endParaRPr lang="ru-RU"/>
          </a:p>
        </p:txBody>
      </p:sp>
      <p:sp>
        <p:nvSpPr>
          <p:cNvPr id="5" name="Rectangle 9"/>
          <p:cNvSpPr>
            <a:spLocks noGrp="1" noChangeArrowheads="1"/>
          </p:cNvSpPr>
          <p:nvPr>
            <p:ph type="ftr" sz="quarter" idx="11"/>
          </p:nvPr>
        </p:nvSpPr>
        <p:spPr>
          <a:ln/>
        </p:spPr>
        <p:txBody>
          <a:bodyPr/>
          <a:lstStyle>
            <a:lvl1pPr>
              <a:defRPr/>
            </a:lvl1pPr>
          </a:lstStyle>
          <a:p>
            <a:pPr>
              <a:defRPr/>
            </a:pPr>
            <a:endParaRPr lang="ru-RU"/>
          </a:p>
        </p:txBody>
      </p:sp>
      <p:sp>
        <p:nvSpPr>
          <p:cNvPr id="6" name="Rectangle 10"/>
          <p:cNvSpPr>
            <a:spLocks noGrp="1" noChangeArrowheads="1"/>
          </p:cNvSpPr>
          <p:nvPr>
            <p:ph type="sldNum" sz="quarter" idx="12"/>
          </p:nvPr>
        </p:nvSpPr>
        <p:spPr>
          <a:ln/>
        </p:spPr>
        <p:txBody>
          <a:bodyPr/>
          <a:lstStyle>
            <a:lvl1pPr>
              <a:defRPr/>
            </a:lvl1pPr>
          </a:lstStyle>
          <a:p>
            <a:pPr>
              <a:defRPr/>
            </a:pPr>
            <a:fld id="{06D088C2-164D-4C49-95B0-43CB9B0C6279}"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906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9530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8"/>
          <p:cNvSpPr>
            <a:spLocks noGrp="1" noChangeArrowheads="1"/>
          </p:cNvSpPr>
          <p:nvPr>
            <p:ph type="dt" sz="half" idx="10"/>
          </p:nvPr>
        </p:nvSpPr>
        <p:spPr>
          <a:ln/>
        </p:spPr>
        <p:txBody>
          <a:bodyPr/>
          <a:lstStyle>
            <a:lvl1pPr>
              <a:defRPr/>
            </a:lvl1pPr>
          </a:lstStyle>
          <a:p>
            <a:pPr>
              <a:defRPr/>
            </a:pPr>
            <a:fld id="{A4315957-46E0-405C-B0B2-9040E5A66D8D}" type="datetimeFigureOut">
              <a:rPr lang="ru-RU"/>
              <a:pPr>
                <a:defRPr/>
              </a:pPr>
              <a:t>03.08.2012</a:t>
            </a:fld>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446689B3-F1CB-4130-9C10-3905F1DCEAE0}"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8"/>
          <p:cNvSpPr>
            <a:spLocks noGrp="1" noChangeArrowheads="1"/>
          </p:cNvSpPr>
          <p:nvPr>
            <p:ph type="dt" sz="half" idx="10"/>
          </p:nvPr>
        </p:nvSpPr>
        <p:spPr>
          <a:ln/>
        </p:spPr>
        <p:txBody>
          <a:bodyPr/>
          <a:lstStyle>
            <a:lvl1pPr>
              <a:defRPr/>
            </a:lvl1pPr>
          </a:lstStyle>
          <a:p>
            <a:pPr>
              <a:defRPr/>
            </a:pPr>
            <a:fld id="{B6A03F65-C34D-4892-B449-20EFCE98951A}" type="datetimeFigureOut">
              <a:rPr lang="ru-RU"/>
              <a:pPr>
                <a:defRPr/>
              </a:pPr>
              <a:t>03.08.2012</a:t>
            </a:fld>
            <a:endParaRPr lang="ru-RU"/>
          </a:p>
        </p:txBody>
      </p:sp>
      <p:sp>
        <p:nvSpPr>
          <p:cNvPr id="8" name="Rectangle 9"/>
          <p:cNvSpPr>
            <a:spLocks noGrp="1" noChangeArrowheads="1"/>
          </p:cNvSpPr>
          <p:nvPr>
            <p:ph type="ftr" sz="quarter" idx="11"/>
          </p:nvPr>
        </p:nvSpPr>
        <p:spPr>
          <a:ln/>
        </p:spPr>
        <p:txBody>
          <a:bodyPr/>
          <a:lstStyle>
            <a:lvl1pPr>
              <a:defRPr/>
            </a:lvl1pPr>
          </a:lstStyle>
          <a:p>
            <a:pPr>
              <a:defRPr/>
            </a:pPr>
            <a:endParaRPr lang="ru-RU"/>
          </a:p>
        </p:txBody>
      </p:sp>
      <p:sp>
        <p:nvSpPr>
          <p:cNvPr id="9" name="Rectangle 10"/>
          <p:cNvSpPr>
            <a:spLocks noGrp="1" noChangeArrowheads="1"/>
          </p:cNvSpPr>
          <p:nvPr>
            <p:ph type="sldNum" sz="quarter" idx="12"/>
          </p:nvPr>
        </p:nvSpPr>
        <p:spPr>
          <a:ln/>
        </p:spPr>
        <p:txBody>
          <a:bodyPr/>
          <a:lstStyle>
            <a:lvl1pPr>
              <a:defRPr/>
            </a:lvl1pPr>
          </a:lstStyle>
          <a:p>
            <a:pPr>
              <a:defRPr/>
            </a:pPr>
            <a:fld id="{B8F16A47-F3D6-46F2-9B79-59A8AA16AE8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8"/>
          <p:cNvSpPr>
            <a:spLocks noGrp="1" noChangeArrowheads="1"/>
          </p:cNvSpPr>
          <p:nvPr>
            <p:ph type="dt" sz="half" idx="10"/>
          </p:nvPr>
        </p:nvSpPr>
        <p:spPr>
          <a:ln/>
        </p:spPr>
        <p:txBody>
          <a:bodyPr/>
          <a:lstStyle>
            <a:lvl1pPr>
              <a:defRPr/>
            </a:lvl1pPr>
          </a:lstStyle>
          <a:p>
            <a:pPr>
              <a:defRPr/>
            </a:pPr>
            <a:fld id="{8555C359-C725-4E8F-A51F-C37542CB4BA9}" type="datetimeFigureOut">
              <a:rPr lang="ru-RU"/>
              <a:pPr>
                <a:defRPr/>
              </a:pPr>
              <a:t>03.08.2012</a:t>
            </a:fld>
            <a:endParaRPr lang="ru-RU"/>
          </a:p>
        </p:txBody>
      </p:sp>
      <p:sp>
        <p:nvSpPr>
          <p:cNvPr id="4" name="Rectangle 9"/>
          <p:cNvSpPr>
            <a:spLocks noGrp="1" noChangeArrowheads="1"/>
          </p:cNvSpPr>
          <p:nvPr>
            <p:ph type="ftr" sz="quarter" idx="11"/>
          </p:nvPr>
        </p:nvSpPr>
        <p:spPr>
          <a:ln/>
        </p:spPr>
        <p:txBody>
          <a:bodyPr/>
          <a:lstStyle>
            <a:lvl1pPr>
              <a:defRPr/>
            </a:lvl1pPr>
          </a:lstStyle>
          <a:p>
            <a:pPr>
              <a:defRPr/>
            </a:pPr>
            <a:endParaRPr lang="ru-RU"/>
          </a:p>
        </p:txBody>
      </p:sp>
      <p:sp>
        <p:nvSpPr>
          <p:cNvPr id="5" name="Rectangle 10"/>
          <p:cNvSpPr>
            <a:spLocks noGrp="1" noChangeArrowheads="1"/>
          </p:cNvSpPr>
          <p:nvPr>
            <p:ph type="sldNum" sz="quarter" idx="12"/>
          </p:nvPr>
        </p:nvSpPr>
        <p:spPr>
          <a:ln/>
        </p:spPr>
        <p:txBody>
          <a:bodyPr/>
          <a:lstStyle>
            <a:lvl1pPr>
              <a:defRPr/>
            </a:lvl1pPr>
          </a:lstStyle>
          <a:p>
            <a:pPr>
              <a:defRPr/>
            </a:pPr>
            <a:fld id="{FAC4E59B-C254-447D-AB9A-DCEF2995A9FF}"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006C86B1-54F9-4A52-9126-9B28DCD0A961}" type="datetimeFigureOut">
              <a:rPr lang="ru-RU"/>
              <a:pPr>
                <a:defRPr/>
              </a:pPr>
              <a:t>03.08.2012</a:t>
            </a:fld>
            <a:endParaRPr lang="ru-RU"/>
          </a:p>
        </p:txBody>
      </p:sp>
      <p:sp>
        <p:nvSpPr>
          <p:cNvPr id="3" name="Rectangle 9"/>
          <p:cNvSpPr>
            <a:spLocks noGrp="1" noChangeArrowheads="1"/>
          </p:cNvSpPr>
          <p:nvPr>
            <p:ph type="ftr" sz="quarter" idx="11"/>
          </p:nvPr>
        </p:nvSpPr>
        <p:spPr>
          <a:ln/>
        </p:spPr>
        <p:txBody>
          <a:bodyPr/>
          <a:lstStyle>
            <a:lvl1pPr>
              <a:defRPr/>
            </a:lvl1pPr>
          </a:lstStyle>
          <a:p>
            <a:pPr>
              <a:defRPr/>
            </a:pPr>
            <a:endParaRPr lang="ru-RU"/>
          </a:p>
        </p:txBody>
      </p:sp>
      <p:sp>
        <p:nvSpPr>
          <p:cNvPr id="4" name="Rectangle 10"/>
          <p:cNvSpPr>
            <a:spLocks noGrp="1" noChangeArrowheads="1"/>
          </p:cNvSpPr>
          <p:nvPr>
            <p:ph type="sldNum" sz="quarter" idx="12"/>
          </p:nvPr>
        </p:nvSpPr>
        <p:spPr>
          <a:ln/>
        </p:spPr>
        <p:txBody>
          <a:bodyPr/>
          <a:lstStyle>
            <a:lvl1pPr>
              <a:defRPr/>
            </a:lvl1pPr>
          </a:lstStyle>
          <a:p>
            <a:pPr>
              <a:defRPr/>
            </a:pPr>
            <a:fld id="{B36E179A-285C-4B14-B187-04DCC9E6766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fld id="{0A4D998F-F4D6-4C83-AFB0-F43FED9116B1}" type="datetimeFigureOut">
              <a:rPr lang="ru-RU"/>
              <a:pPr>
                <a:defRPr/>
              </a:pPr>
              <a:t>03.08.2012</a:t>
            </a:fld>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AE7B6E7E-70BF-40AC-A159-EBB18B0DC57D}"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8"/>
          <p:cNvSpPr>
            <a:spLocks noGrp="1" noChangeArrowheads="1"/>
          </p:cNvSpPr>
          <p:nvPr>
            <p:ph type="dt" sz="half" idx="10"/>
          </p:nvPr>
        </p:nvSpPr>
        <p:spPr>
          <a:ln/>
        </p:spPr>
        <p:txBody>
          <a:bodyPr/>
          <a:lstStyle>
            <a:lvl1pPr>
              <a:defRPr/>
            </a:lvl1pPr>
          </a:lstStyle>
          <a:p>
            <a:pPr>
              <a:defRPr/>
            </a:pPr>
            <a:fld id="{A39D6115-A35C-4CD2-8A9E-997DBE37EFDD}" type="datetimeFigureOut">
              <a:rPr lang="ru-RU"/>
              <a:pPr>
                <a:defRPr/>
              </a:pPr>
              <a:t>03.08.2012</a:t>
            </a:fld>
            <a:endParaRPr lang="ru-RU"/>
          </a:p>
        </p:txBody>
      </p:sp>
      <p:sp>
        <p:nvSpPr>
          <p:cNvPr id="6" name="Rectangle 9"/>
          <p:cNvSpPr>
            <a:spLocks noGrp="1" noChangeArrowheads="1"/>
          </p:cNvSpPr>
          <p:nvPr>
            <p:ph type="ftr" sz="quarter" idx="11"/>
          </p:nvPr>
        </p:nvSpPr>
        <p:spPr>
          <a:ln/>
        </p:spPr>
        <p:txBody>
          <a:bodyPr/>
          <a:lstStyle>
            <a:lvl1pPr>
              <a:defRPr/>
            </a:lvl1pPr>
          </a:lstStyle>
          <a:p>
            <a:pPr>
              <a:defRPr/>
            </a:pPr>
            <a:endParaRPr lang="ru-RU"/>
          </a:p>
        </p:txBody>
      </p:sp>
      <p:sp>
        <p:nvSpPr>
          <p:cNvPr id="7" name="Rectangle 10"/>
          <p:cNvSpPr>
            <a:spLocks noGrp="1" noChangeArrowheads="1"/>
          </p:cNvSpPr>
          <p:nvPr>
            <p:ph type="sldNum" sz="quarter" idx="12"/>
          </p:nvPr>
        </p:nvSpPr>
        <p:spPr>
          <a:ln/>
        </p:spPr>
        <p:txBody>
          <a:bodyPr/>
          <a:lstStyle>
            <a:lvl1pPr>
              <a:defRPr/>
            </a:lvl1pPr>
          </a:lstStyle>
          <a:p>
            <a:pPr>
              <a:defRPr/>
            </a:pPr>
            <a:fld id="{1F155A49-2302-4598-9296-0D3508B1270A}"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8C735A"/>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872538" cy="6858000"/>
            <a:chOff x="0" y="0"/>
            <a:chExt cx="5589" cy="4320"/>
          </a:xfrm>
        </p:grpSpPr>
        <p:sp>
          <p:nvSpPr>
            <p:cNvPr id="1032" name="Rectangle 3"/>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ru-RU">
                <a:latin typeface="Times New Roman" pitchFamily="18" charset="-52"/>
              </a:endParaRPr>
            </a:p>
          </p:txBody>
        </p:sp>
        <p:pic>
          <p:nvPicPr>
            <p:cNvPr id="1033" name="Picture 4" descr="minispir"/>
            <p:cNvPicPr>
              <a:picLocks noChangeAspect="1" noChangeArrowheads="1"/>
            </p:cNvPicPr>
            <p:nvPr/>
          </p:nvPicPr>
          <p:blipFill>
            <a:blip r:embed="rId14" cstate="print"/>
            <a:srcRect/>
            <a:stretch>
              <a:fillRect/>
            </a:stretch>
          </p:blipFill>
          <p:spPr bwMode="ltGray">
            <a:xfrm>
              <a:off x="0" y="0"/>
              <a:ext cx="670" cy="4320"/>
            </a:xfrm>
            <a:prstGeom prst="rect">
              <a:avLst/>
            </a:prstGeom>
            <a:noFill/>
            <a:ln w="9525">
              <a:noFill/>
              <a:miter lim="800000"/>
              <a:headEnd/>
              <a:tailEnd/>
            </a:ln>
          </p:spPr>
        </p:pic>
        <p:sp>
          <p:nvSpPr>
            <p:cNvPr id="1034" name="Line 5"/>
            <p:cNvSpPr>
              <a:spLocks noChangeShapeType="1"/>
            </p:cNvSpPr>
            <p:nvPr/>
          </p:nvSpPr>
          <p:spPr bwMode="ltGray">
            <a:xfrm>
              <a:off x="640" y="1008"/>
              <a:ext cx="4880" cy="0"/>
            </a:xfrm>
            <a:prstGeom prst="line">
              <a:avLst/>
            </a:prstGeom>
            <a:noFill/>
            <a:ln w="3175">
              <a:solidFill>
                <a:schemeClr val="bg2"/>
              </a:solidFill>
              <a:round/>
              <a:headEnd/>
              <a:tailEnd/>
            </a:ln>
          </p:spPr>
          <p:txBody>
            <a:bodyPr wrap="none" anchor="ctr"/>
            <a:lstStyle/>
            <a:p>
              <a:pPr>
                <a:defRPr/>
              </a:pPr>
              <a:endParaRPr lang="ru-RU"/>
            </a:p>
          </p:txBody>
        </p:sp>
      </p:grpSp>
      <p:sp>
        <p:nvSpPr>
          <p:cNvPr id="1027" name="Rectangle 6"/>
          <p:cNvSpPr>
            <a:spLocks noGrp="1" noChangeArrowheads="1"/>
          </p:cNvSpPr>
          <p:nvPr>
            <p:ph type="title"/>
          </p:nvPr>
        </p:nvSpPr>
        <p:spPr bwMode="auto">
          <a:xfrm>
            <a:off x="990600" y="457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Щелчок правит образец заголовка</a:t>
            </a:r>
          </a:p>
        </p:txBody>
      </p:sp>
      <p:sp>
        <p:nvSpPr>
          <p:cNvPr id="1028" name="Rectangle 7"/>
          <p:cNvSpPr>
            <a:spLocks noGrp="1" noChangeArrowheads="1"/>
          </p:cNvSpPr>
          <p:nvPr>
            <p:ph type="body" idx="1"/>
          </p:nvPr>
        </p:nvSpPr>
        <p:spPr bwMode="auto">
          <a:xfrm>
            <a:off x="990600" y="1828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Щелчок правит 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056" name="Rectangle 8"/>
          <p:cNvSpPr>
            <a:spLocks noGrp="1" noChangeArrowheads="1"/>
          </p:cNvSpPr>
          <p:nvPr>
            <p:ph type="dt" sz="half" idx="2"/>
          </p:nvPr>
        </p:nvSpPr>
        <p:spPr bwMode="auto">
          <a:xfrm>
            <a:off x="990600" y="60960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fontAlgn="auto">
              <a:spcBef>
                <a:spcPct val="50000"/>
              </a:spcBef>
              <a:spcAft>
                <a:spcPts val="0"/>
              </a:spcAft>
              <a:defRPr sz="1400">
                <a:solidFill>
                  <a:schemeClr val="bg2"/>
                </a:solidFill>
                <a:latin typeface="+mn-lt"/>
              </a:defRPr>
            </a:lvl1pPr>
          </a:lstStyle>
          <a:p>
            <a:pPr>
              <a:defRPr/>
            </a:pPr>
            <a:fld id="{B150CAAD-B7E6-477A-B1F7-1833755D8147}" type="datetimeFigureOut">
              <a:rPr lang="ru-RU"/>
              <a:pPr>
                <a:defRPr/>
              </a:pPr>
              <a:t>03.08.2012</a:t>
            </a:fld>
            <a:endParaRPr lang="ru-RU"/>
          </a:p>
        </p:txBody>
      </p:sp>
      <p:sp>
        <p:nvSpPr>
          <p:cNvPr id="2057" name="Rectangle 9"/>
          <p:cNvSpPr>
            <a:spLocks noGrp="1" noChangeArrowheads="1"/>
          </p:cNvSpPr>
          <p:nvPr>
            <p:ph type="ftr" sz="quarter" idx="3"/>
          </p:nvPr>
        </p:nvSpPr>
        <p:spPr bwMode="auto">
          <a:xfrm>
            <a:off x="3429000" y="60960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fontAlgn="auto">
              <a:spcBef>
                <a:spcPct val="50000"/>
              </a:spcBef>
              <a:spcAft>
                <a:spcPts val="0"/>
              </a:spcAft>
              <a:defRPr sz="1400">
                <a:solidFill>
                  <a:schemeClr val="bg2"/>
                </a:solidFill>
                <a:latin typeface="+mn-lt"/>
              </a:defRPr>
            </a:lvl1pPr>
          </a:lstStyle>
          <a:p>
            <a:pPr>
              <a:defRPr/>
            </a:pPr>
            <a:endParaRPr lang="ru-RU"/>
          </a:p>
        </p:txBody>
      </p:sp>
      <p:sp>
        <p:nvSpPr>
          <p:cNvPr id="2058" name="Rectangle 10"/>
          <p:cNvSpPr>
            <a:spLocks noGrp="1" noChangeArrowheads="1"/>
          </p:cNvSpPr>
          <p:nvPr>
            <p:ph type="sldNum" sz="quarter" idx="4"/>
          </p:nvPr>
        </p:nvSpPr>
        <p:spPr bwMode="auto">
          <a:xfrm>
            <a:off x="6858000" y="60960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fontAlgn="auto">
              <a:spcBef>
                <a:spcPct val="50000"/>
              </a:spcBef>
              <a:spcAft>
                <a:spcPts val="0"/>
              </a:spcAft>
              <a:defRPr sz="1400">
                <a:solidFill>
                  <a:schemeClr val="bg2"/>
                </a:solidFill>
                <a:latin typeface="+mn-lt"/>
              </a:defRPr>
            </a:lvl1pPr>
          </a:lstStyle>
          <a:p>
            <a:pPr>
              <a:defRPr/>
            </a:pPr>
            <a:fld id="{2E86B3DE-B4CD-424C-98C5-51A579087076}"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20" r:id="rId12"/>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52"/>
        </a:defRPr>
      </a:lvl2pPr>
      <a:lvl3pPr algn="l" rtl="0" eaLnBrk="0" fontAlgn="base" hangingPunct="0">
        <a:spcBef>
          <a:spcPct val="0"/>
        </a:spcBef>
        <a:spcAft>
          <a:spcPct val="0"/>
        </a:spcAft>
        <a:defRPr kumimoji="1" sz="4400">
          <a:solidFill>
            <a:schemeClr val="tx2"/>
          </a:solidFill>
          <a:latin typeface="Times New Roman" pitchFamily="18" charset="-52"/>
        </a:defRPr>
      </a:lvl3pPr>
      <a:lvl4pPr algn="l" rtl="0" eaLnBrk="0" fontAlgn="base" hangingPunct="0">
        <a:spcBef>
          <a:spcPct val="0"/>
        </a:spcBef>
        <a:spcAft>
          <a:spcPct val="0"/>
        </a:spcAft>
        <a:defRPr kumimoji="1" sz="4400">
          <a:solidFill>
            <a:schemeClr val="tx2"/>
          </a:solidFill>
          <a:latin typeface="Times New Roman" pitchFamily="18" charset="-52"/>
        </a:defRPr>
      </a:lvl4pPr>
      <a:lvl5pPr algn="l" rtl="0" eaLnBrk="0" fontAlgn="base" hangingPunct="0">
        <a:spcBef>
          <a:spcPct val="0"/>
        </a:spcBef>
        <a:spcAft>
          <a:spcPct val="0"/>
        </a:spcAft>
        <a:defRPr kumimoji="1" sz="4400">
          <a:solidFill>
            <a:schemeClr val="tx2"/>
          </a:solidFill>
          <a:latin typeface="Times New Roman" pitchFamily="18" charset="-52"/>
        </a:defRPr>
      </a:lvl5pPr>
      <a:lvl6pPr marL="457200" algn="l" rtl="0" eaLnBrk="1" fontAlgn="base" hangingPunct="1">
        <a:spcBef>
          <a:spcPct val="0"/>
        </a:spcBef>
        <a:spcAft>
          <a:spcPct val="0"/>
        </a:spcAft>
        <a:defRPr kumimoji="1" sz="4400">
          <a:solidFill>
            <a:schemeClr val="tx2"/>
          </a:solidFill>
          <a:latin typeface="Times New Roman" pitchFamily="18" charset="-52"/>
        </a:defRPr>
      </a:lvl6pPr>
      <a:lvl7pPr marL="914400" algn="l" rtl="0" eaLnBrk="1" fontAlgn="base" hangingPunct="1">
        <a:spcBef>
          <a:spcPct val="0"/>
        </a:spcBef>
        <a:spcAft>
          <a:spcPct val="0"/>
        </a:spcAft>
        <a:defRPr kumimoji="1" sz="4400">
          <a:solidFill>
            <a:schemeClr val="tx2"/>
          </a:solidFill>
          <a:latin typeface="Times New Roman" pitchFamily="18" charset="-52"/>
        </a:defRPr>
      </a:lvl7pPr>
      <a:lvl8pPr marL="1371600" algn="l" rtl="0" eaLnBrk="1" fontAlgn="base" hangingPunct="1">
        <a:spcBef>
          <a:spcPct val="0"/>
        </a:spcBef>
        <a:spcAft>
          <a:spcPct val="0"/>
        </a:spcAft>
        <a:defRPr kumimoji="1" sz="4400">
          <a:solidFill>
            <a:schemeClr val="tx2"/>
          </a:solidFill>
          <a:latin typeface="Times New Roman" pitchFamily="18" charset="-52"/>
        </a:defRPr>
      </a:lvl8pPr>
      <a:lvl9pPr marL="1828800" algn="l" rtl="0" eaLnBrk="1" fontAlgn="base" hangingPunct="1">
        <a:spcBef>
          <a:spcPct val="0"/>
        </a:spcBef>
        <a:spcAft>
          <a:spcPct val="0"/>
        </a:spcAft>
        <a:defRPr kumimoji="1" sz="4400">
          <a:solidFill>
            <a:schemeClr val="tx2"/>
          </a:solidFill>
          <a:latin typeface="Times New Roman" pitchFamily="18" charset="-52"/>
        </a:defRPr>
      </a:lvl9pPr>
    </p:titleStyle>
    <p:bodyStyle>
      <a:lvl1pPr marL="342900" indent="-342900" algn="l" rtl="0" eaLnBrk="0" fontAlgn="base" hangingPunct="0">
        <a:spcBef>
          <a:spcPct val="20000"/>
        </a:spcBef>
        <a:spcAft>
          <a:spcPct val="0"/>
        </a:spcAft>
        <a:buClr>
          <a:schemeClr val="accent1"/>
        </a:buClr>
        <a:buSzPct val="90000"/>
        <a:buFont typeface="Monotype Sorts" pitchFamily="2" charset="2"/>
        <a:buChar char="4"/>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Char char="–"/>
        <a:defRPr kumimoji="1"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kumimoji="1" sz="24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kumimoji="1"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kumimoji="1"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kumimoji="1"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kumimoji="1"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kumimoji="1"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2790056"/>
            <a:ext cx="7772400" cy="1143000"/>
          </a:xfrm>
        </p:spPr>
        <p:txBody>
          <a:bodyPr/>
          <a:lstStyle/>
          <a:p>
            <a:pPr eaLnBrk="1" hangingPunct="1"/>
            <a:r>
              <a:rPr lang="ru-RU" sz="5400" b="1" dirty="0" smtClean="0">
                <a:solidFill>
                  <a:srgbClr val="002060"/>
                </a:solidFill>
              </a:rPr>
              <a:t>Древнерусская литература.</a:t>
            </a:r>
            <a:br>
              <a:rPr lang="ru-RU" sz="5400" b="1" dirty="0" smtClean="0">
                <a:solidFill>
                  <a:srgbClr val="002060"/>
                </a:solidFill>
              </a:rPr>
            </a:br>
            <a:r>
              <a:rPr lang="ru-RU" sz="5400" b="1" dirty="0" smtClean="0">
                <a:solidFill>
                  <a:srgbClr val="002060"/>
                </a:solidFill>
              </a:rPr>
              <a:t>«Повесть </a:t>
            </a:r>
            <a:br>
              <a:rPr lang="ru-RU" sz="5400" b="1" dirty="0" smtClean="0">
                <a:solidFill>
                  <a:srgbClr val="002060"/>
                </a:solidFill>
              </a:rPr>
            </a:br>
            <a:r>
              <a:rPr lang="ru-RU" sz="5400" b="1" dirty="0" smtClean="0">
                <a:solidFill>
                  <a:srgbClr val="002060"/>
                </a:solidFill>
              </a:rPr>
              <a:t>временных лет».</a:t>
            </a:r>
            <a:br>
              <a:rPr lang="ru-RU" sz="5400" b="1" dirty="0" smtClean="0">
                <a:solidFill>
                  <a:srgbClr val="002060"/>
                </a:solidFill>
              </a:rPr>
            </a:br>
            <a:r>
              <a:rPr lang="ru-RU" sz="5400" b="1" dirty="0" smtClean="0">
                <a:solidFill>
                  <a:srgbClr val="002060"/>
                </a:solidFill>
              </a:rPr>
              <a:t>«Поучения </a:t>
            </a:r>
            <a:br>
              <a:rPr lang="ru-RU" sz="5400" b="1" dirty="0" smtClean="0">
                <a:solidFill>
                  <a:srgbClr val="002060"/>
                </a:solidFill>
              </a:rPr>
            </a:br>
            <a:r>
              <a:rPr lang="ru-RU" sz="5400" b="1" dirty="0" smtClean="0">
                <a:solidFill>
                  <a:srgbClr val="002060"/>
                </a:solidFill>
              </a:rPr>
              <a:t>Владимира Мономаха».</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15490" y="785794"/>
            <a:ext cx="5500726" cy="5047536"/>
          </a:xfrm>
          <a:prstGeom prst="rect">
            <a:avLst/>
          </a:prstGeom>
        </p:spPr>
        <p:txBody>
          <a:bodyPr wrap="square">
            <a:spAutoFit/>
          </a:bodyPr>
          <a:lstStyle/>
          <a:p>
            <a:r>
              <a:rPr lang="ru-RU" sz="4000" b="1" dirty="0" smtClean="0"/>
              <a:t>Поучение состоит </a:t>
            </a:r>
          </a:p>
          <a:p>
            <a:r>
              <a:rPr lang="ru-RU" sz="4000" b="1" dirty="0" smtClean="0"/>
              <a:t>из 3-х частей. </a:t>
            </a:r>
          </a:p>
          <a:p>
            <a:endParaRPr lang="ru-RU" b="1" dirty="0" smtClean="0"/>
          </a:p>
          <a:p>
            <a:r>
              <a:rPr lang="ru-RU" sz="3200" b="1" dirty="0" smtClean="0">
                <a:solidFill>
                  <a:srgbClr val="FF0000"/>
                </a:solidFill>
              </a:rPr>
              <a:t>Первая часть </a:t>
            </a:r>
            <a:r>
              <a:rPr lang="ru-RU" sz="3200" b="1" dirty="0" smtClean="0"/>
              <a:t>- его автобиография. </a:t>
            </a:r>
          </a:p>
          <a:p>
            <a:r>
              <a:rPr lang="ru-RU" sz="3200" b="1" dirty="0" smtClean="0">
                <a:solidFill>
                  <a:srgbClr val="FF0000"/>
                </a:solidFill>
              </a:rPr>
              <a:t>Вторая часть </a:t>
            </a:r>
            <a:r>
              <a:rPr lang="ru-RU" sz="3200" b="1" dirty="0" smtClean="0"/>
              <a:t>- “Рассказ Мономаха о своей жизни”. </a:t>
            </a:r>
          </a:p>
          <a:p>
            <a:r>
              <a:rPr lang="ru-RU" sz="3200" b="1" dirty="0">
                <a:solidFill>
                  <a:srgbClr val="FF0000"/>
                </a:solidFill>
              </a:rPr>
              <a:t>Т</a:t>
            </a:r>
            <a:r>
              <a:rPr lang="ru-RU" sz="3200" b="1" dirty="0" smtClean="0">
                <a:solidFill>
                  <a:srgbClr val="FF0000"/>
                </a:solidFill>
              </a:rPr>
              <a:t>ретья часть </a:t>
            </a:r>
            <a:r>
              <a:rPr lang="ru-RU" sz="3200" b="1" dirty="0" smtClean="0"/>
              <a:t>- письмо двоюродному брату Олегу Святославовичу.</a:t>
            </a:r>
            <a:endParaRPr lang="ru-RU" sz="3200" b="1" dirty="0"/>
          </a:p>
        </p:txBody>
      </p:sp>
      <p:pic>
        <p:nvPicPr>
          <p:cNvPr id="6" name="Picture 2" descr="http://www.monomah.vladimir.ru/2.jpg"/>
          <p:cNvPicPr>
            <a:picLocks noChangeAspect="1" noChangeArrowheads="1"/>
          </p:cNvPicPr>
          <p:nvPr/>
        </p:nvPicPr>
        <p:blipFill>
          <a:blip r:embed="rId2" cstate="print"/>
          <a:srcRect/>
          <a:stretch>
            <a:fillRect/>
          </a:stretch>
        </p:blipFill>
        <p:spPr bwMode="auto">
          <a:xfrm>
            <a:off x="6156176" y="2060848"/>
            <a:ext cx="2521581" cy="3984099"/>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ChangeArrowheads="1"/>
          </p:cNvSpPr>
          <p:nvPr/>
        </p:nvSpPr>
        <p:spPr bwMode="auto">
          <a:xfrm>
            <a:off x="1187624" y="521217"/>
            <a:ext cx="727280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600" b="0" i="0" u="none" strike="noStrike" cap="none" normalizeH="0" baseline="0" dirty="0" smtClean="0">
                <a:ln>
                  <a:noFill/>
                </a:ln>
                <a:solidFill>
                  <a:srgbClr val="000000"/>
                </a:solidFill>
                <a:effectLst/>
                <a:latin typeface="+mj-lt"/>
                <a:ea typeface="Times New Roman" pitchFamily="18" charset="0"/>
                <a:cs typeface="Arial" pitchFamily="34" charset="0"/>
              </a:rPr>
              <a:t>  Я, недостойный, дедом своим, благословенным и славным Ярославом нареченный в крещении Василием, русским именем — Владимир, отцом возлюбленным и матерью своею — Мономах. Сидя на санях, помыслил я в душе своей и воздал хвалу Богу, который меня, грешного, до этих дней сохранил. Дети мои, или иной кто, слушая эту грамотку, не посмейтесь, но кому она из детей моих будет люба, пусть примет её в сердце своё — и не станет лениться, а будет трудиться.</a:t>
            </a:r>
            <a:endParaRPr kumimoji="0" lang="ru-RU" sz="2600" b="0" i="0" u="none" strike="noStrike" cap="none" normalizeH="0" baseline="0" dirty="0" smtClean="0">
              <a:ln>
                <a:noFill/>
              </a:ln>
              <a:solidFill>
                <a:schemeClr val="tx1"/>
              </a:solidFill>
              <a:effectLst/>
              <a:latin typeface="+mj-lt"/>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600" b="0" i="0" u="none" strike="noStrike" cap="none" normalizeH="0" baseline="0" dirty="0" smtClean="0">
                <a:ln>
                  <a:noFill/>
                </a:ln>
                <a:solidFill>
                  <a:srgbClr val="000000"/>
                </a:solidFill>
                <a:effectLst/>
                <a:latin typeface="+mj-lt"/>
                <a:ea typeface="Times New Roman" pitchFamily="18" charset="0"/>
                <a:cs typeface="Arial" pitchFamily="34" charset="0"/>
              </a:rPr>
              <a:t>Если же кому не люба грамотка эта, то пусть не посмеётся, а так скажет: на дальнем пути да на санях сидя, пустого наговорил.</a:t>
            </a:r>
            <a:endParaRPr kumimoji="0" lang="ru-RU" sz="2600" b="0" i="0" u="none" strike="noStrike" cap="none" normalizeH="0" baseline="0" dirty="0" smtClean="0">
              <a:ln>
                <a:noFill/>
              </a:ln>
              <a:solidFill>
                <a:schemeClr val="tx1"/>
              </a:solidFill>
              <a:effectLst/>
              <a:latin typeface="+mj-lt"/>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547664" y="2204864"/>
            <a:ext cx="6768752" cy="3539430"/>
          </a:xfrm>
          <a:prstGeom prst="rect">
            <a:avLst/>
          </a:prstGeom>
        </p:spPr>
        <p:txBody>
          <a:bodyPr wrap="square">
            <a:spAutoFit/>
          </a:bodyPr>
          <a:lstStyle/>
          <a:p>
            <a:pPr lvl="0" indent="342900" eaLnBrk="0" hangingPunct="0"/>
            <a:r>
              <a:rPr lang="ru-RU" sz="3200" b="1" i="1" dirty="0" smtClean="0">
                <a:solidFill>
                  <a:srgbClr val="FF0000"/>
                </a:solidFill>
                <a:latin typeface="Arial" pitchFamily="34" charset="0"/>
                <a:ea typeface="Times New Roman" pitchFamily="18" charset="0"/>
                <a:cs typeface="Arial" pitchFamily="34" charset="0"/>
              </a:rPr>
              <a:t>1.  Я</a:t>
            </a:r>
            <a:r>
              <a:rPr lang="ru-RU" sz="3200" b="1" i="1" dirty="0" smtClean="0">
                <a:solidFill>
                  <a:srgbClr val="FF0000"/>
                </a:solidFill>
                <a:latin typeface="Arial" pitchFamily="34" charset="0"/>
                <a:ea typeface="Times New Roman" pitchFamily="18" charset="0"/>
                <a:cs typeface="Arial" pitchFamily="34" charset="0"/>
              </a:rPr>
              <a:t>, худой…</a:t>
            </a:r>
            <a:r>
              <a:rPr lang="ru-RU" sz="3200" b="1" dirty="0" smtClean="0">
                <a:solidFill>
                  <a:srgbClr val="FF0000"/>
                </a:solidFill>
                <a:latin typeface="Arial" pitchFamily="34" charset="0"/>
                <a:ea typeface="Times New Roman" pitchFamily="18" charset="0"/>
                <a:cs typeface="Arial" pitchFamily="34" charset="0"/>
              </a:rPr>
              <a:t> </a:t>
            </a:r>
            <a:r>
              <a:rPr lang="ru-RU" sz="3200" b="1" dirty="0" smtClean="0">
                <a:latin typeface="Arial" pitchFamily="34" charset="0"/>
                <a:ea typeface="Times New Roman" pitchFamily="18" charset="0"/>
                <a:cs typeface="Arial" pitchFamily="34" charset="0"/>
              </a:rPr>
              <a:t>– о чём здесь идёт речь – об особенностях телосложения («стройный») или о нравственной самооценке? Можно ли это определить вне контекста  «Поучения»?</a:t>
            </a:r>
            <a:endParaRPr lang="ru-RU" sz="1600"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403648" y="2438886"/>
            <a:ext cx="6912768" cy="2862322"/>
          </a:xfrm>
          <a:prstGeom prst="rect">
            <a:avLst/>
          </a:prstGeom>
        </p:spPr>
        <p:txBody>
          <a:bodyPr wrap="square">
            <a:spAutoFit/>
          </a:bodyPr>
          <a:lstStyle/>
          <a:p>
            <a:pPr lvl="0" indent="342900" eaLnBrk="0" hangingPunct="0"/>
            <a:r>
              <a:rPr lang="ru-RU" sz="3600" b="1" i="1" dirty="0" smtClean="0">
                <a:solidFill>
                  <a:srgbClr val="FF0000"/>
                </a:solidFill>
                <a:latin typeface="Arial" pitchFamily="34" charset="0"/>
                <a:ea typeface="Times New Roman" pitchFamily="18" charset="0"/>
                <a:cs typeface="Arial" pitchFamily="34" charset="0"/>
              </a:rPr>
              <a:t>2.  Слушал эту грамотку</a:t>
            </a:r>
            <a:r>
              <a:rPr lang="ru-RU" sz="3600" b="1" dirty="0" smtClean="0">
                <a:solidFill>
                  <a:srgbClr val="FF0000"/>
                </a:solidFill>
                <a:latin typeface="Arial" pitchFamily="34" charset="0"/>
                <a:ea typeface="Times New Roman" pitchFamily="18" charset="0"/>
                <a:cs typeface="Arial" pitchFamily="34" charset="0"/>
              </a:rPr>
              <a:t>… </a:t>
            </a:r>
            <a:r>
              <a:rPr lang="ru-RU" sz="3600" b="1" dirty="0" smtClean="0">
                <a:latin typeface="Arial" pitchFamily="34" charset="0"/>
                <a:ea typeface="Times New Roman" pitchFamily="18" charset="0"/>
                <a:cs typeface="Arial" pitchFamily="34" charset="0"/>
              </a:rPr>
              <a:t>– излишняя ли буква «к» в последнем слове? Отличается ли оно от слова «грамота» по смыслу?</a:t>
            </a:r>
            <a:endParaRPr lang="ru-RU"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691680" y="2193826"/>
            <a:ext cx="6336704" cy="3539430"/>
          </a:xfrm>
          <a:prstGeom prst="rect">
            <a:avLst/>
          </a:prstGeom>
        </p:spPr>
        <p:txBody>
          <a:bodyPr wrap="square">
            <a:spAutoFit/>
          </a:bodyPr>
          <a:lstStyle/>
          <a:p>
            <a:pPr lvl="0" indent="342900" eaLnBrk="0" hangingPunct="0"/>
            <a:r>
              <a:rPr lang="ru-RU" sz="3200" b="1" i="1" dirty="0" smtClean="0">
                <a:solidFill>
                  <a:srgbClr val="FF0000"/>
                </a:solidFill>
                <a:latin typeface="Arial" pitchFamily="34" charset="0"/>
                <a:ea typeface="Times New Roman" pitchFamily="18" charset="0"/>
                <a:cs typeface="Arial" pitchFamily="34" charset="0"/>
              </a:rPr>
              <a:t>3.  Милостыню </a:t>
            </a:r>
            <a:r>
              <a:rPr lang="ru-RU" sz="3200" b="1" i="1" dirty="0" smtClean="0">
                <a:solidFill>
                  <a:srgbClr val="FF0000"/>
                </a:solidFill>
                <a:latin typeface="Arial" pitchFamily="34" charset="0"/>
                <a:ea typeface="Times New Roman" pitchFamily="18" charset="0"/>
                <a:cs typeface="Arial" pitchFamily="34" charset="0"/>
              </a:rPr>
              <a:t>подавайте нескудную</a:t>
            </a:r>
            <a:r>
              <a:rPr lang="ru-RU" sz="3200" b="1" dirty="0" smtClean="0">
                <a:solidFill>
                  <a:srgbClr val="FF0000"/>
                </a:solidFill>
                <a:latin typeface="Arial" pitchFamily="34" charset="0"/>
                <a:ea typeface="Times New Roman" pitchFamily="18" charset="0"/>
                <a:cs typeface="Arial" pitchFamily="34" charset="0"/>
              </a:rPr>
              <a:t>… </a:t>
            </a:r>
            <a:r>
              <a:rPr lang="ru-RU" sz="3200" b="1" dirty="0" smtClean="0">
                <a:latin typeface="Arial" pitchFamily="34" charset="0"/>
                <a:ea typeface="Times New Roman" pitchFamily="18" charset="0"/>
                <a:cs typeface="Arial" pitchFamily="34" charset="0"/>
              </a:rPr>
              <a:t>– отличается ли определение «нескудную» от синонимичных ему  «щедрую», «богатую»? Каково происхождение старинного слова?</a:t>
            </a:r>
            <a:endParaRPr lang="ru-RU" sz="1600"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5" name="Прямоугольник 4"/>
          <p:cNvSpPr/>
          <p:nvPr/>
        </p:nvSpPr>
        <p:spPr>
          <a:xfrm>
            <a:off x="1547664" y="2172920"/>
            <a:ext cx="6552728" cy="3416320"/>
          </a:xfrm>
          <a:prstGeom prst="rect">
            <a:avLst/>
          </a:prstGeom>
        </p:spPr>
        <p:txBody>
          <a:bodyPr wrap="square">
            <a:spAutoFit/>
          </a:bodyPr>
          <a:lstStyle/>
          <a:p>
            <a:pPr lvl="0" indent="342900" eaLnBrk="0" hangingPunct="0"/>
            <a:r>
              <a:rPr lang="ru-RU" sz="3600" b="1" i="1" dirty="0" smtClean="0">
                <a:solidFill>
                  <a:srgbClr val="FF0000"/>
                </a:solidFill>
                <a:latin typeface="Arial" pitchFamily="34" charset="0"/>
                <a:ea typeface="Times New Roman" pitchFamily="18" charset="0"/>
                <a:cs typeface="Arial" pitchFamily="34" charset="0"/>
              </a:rPr>
              <a:t>4.  </a:t>
            </a:r>
            <a:r>
              <a:rPr lang="ru-RU" sz="3600" b="1" i="1" dirty="0" err="1" smtClean="0">
                <a:solidFill>
                  <a:srgbClr val="FF0000"/>
                </a:solidFill>
                <a:latin typeface="Arial" pitchFamily="34" charset="0"/>
                <a:ea typeface="Times New Roman" pitchFamily="18" charset="0"/>
                <a:cs typeface="Arial" pitchFamily="34" charset="0"/>
              </a:rPr>
              <a:t>Безлепицу</a:t>
            </a:r>
            <a:r>
              <a:rPr lang="ru-RU" sz="3600" b="1" i="1" dirty="0" smtClean="0">
                <a:solidFill>
                  <a:srgbClr val="FF0000"/>
                </a:solidFill>
                <a:latin typeface="Arial" pitchFamily="34" charset="0"/>
                <a:ea typeface="Times New Roman" pitchFamily="18" charset="0"/>
                <a:cs typeface="Arial" pitchFamily="34" charset="0"/>
              </a:rPr>
              <a:t> </a:t>
            </a:r>
            <a:r>
              <a:rPr lang="ru-RU" sz="3600" b="1" i="1" dirty="0" smtClean="0">
                <a:solidFill>
                  <a:srgbClr val="FF0000"/>
                </a:solidFill>
                <a:latin typeface="Arial" pitchFamily="34" charset="0"/>
                <a:ea typeface="Times New Roman" pitchFamily="18" charset="0"/>
                <a:cs typeface="Arial" pitchFamily="34" charset="0"/>
              </a:rPr>
              <a:t>молвил</a:t>
            </a:r>
            <a:r>
              <a:rPr lang="ru-RU" sz="3600" b="1" dirty="0" smtClean="0">
                <a:solidFill>
                  <a:srgbClr val="FF0000"/>
                </a:solidFill>
                <a:latin typeface="Arial" pitchFamily="34" charset="0"/>
                <a:ea typeface="Times New Roman" pitchFamily="18" charset="0"/>
                <a:cs typeface="Arial" pitchFamily="34" charset="0"/>
              </a:rPr>
              <a:t>… </a:t>
            </a:r>
            <a:r>
              <a:rPr lang="ru-RU" sz="3600" b="1" dirty="0" smtClean="0">
                <a:latin typeface="Arial" pitchFamily="34" charset="0"/>
                <a:ea typeface="Times New Roman" pitchFamily="18" charset="0"/>
                <a:cs typeface="Arial" pitchFamily="34" charset="0"/>
              </a:rPr>
              <a:t>– что нужно заменить  - приставку или суффикс, - чтобы получилась современная форма первого слова?</a:t>
            </a:r>
            <a:endParaRPr lang="ru-RU"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691680" y="2276872"/>
            <a:ext cx="6336704" cy="3416320"/>
          </a:xfrm>
          <a:prstGeom prst="rect">
            <a:avLst/>
          </a:prstGeom>
        </p:spPr>
        <p:txBody>
          <a:bodyPr wrap="square">
            <a:spAutoFit/>
          </a:bodyPr>
          <a:lstStyle/>
          <a:p>
            <a:pPr lvl="0" indent="342900" eaLnBrk="0" hangingPunct="0"/>
            <a:r>
              <a:rPr lang="ru-RU" sz="3600" b="1" i="1" dirty="0" smtClean="0">
                <a:solidFill>
                  <a:srgbClr val="FF0000"/>
                </a:solidFill>
                <a:latin typeface="Arial" pitchFamily="34" charset="0"/>
                <a:ea typeface="Times New Roman" pitchFamily="18" charset="0"/>
                <a:cs typeface="Arial" pitchFamily="34" charset="0"/>
              </a:rPr>
              <a:t>5.  Послы </a:t>
            </a:r>
            <a:r>
              <a:rPr lang="ru-RU" sz="3600" b="1" i="1" dirty="0" smtClean="0">
                <a:solidFill>
                  <a:srgbClr val="FF0000"/>
                </a:solidFill>
                <a:latin typeface="Arial" pitchFamily="34" charset="0"/>
                <a:ea typeface="Times New Roman" pitchFamily="18" charset="0"/>
                <a:cs typeface="Arial" pitchFamily="34" charset="0"/>
              </a:rPr>
              <a:t>от братьев моих…</a:t>
            </a:r>
            <a:r>
              <a:rPr lang="ru-RU" sz="3600" b="1" dirty="0" smtClean="0">
                <a:solidFill>
                  <a:srgbClr val="FF0000"/>
                </a:solidFill>
                <a:latin typeface="Arial" pitchFamily="34" charset="0"/>
                <a:ea typeface="Times New Roman" pitchFamily="18" charset="0"/>
                <a:cs typeface="Arial" pitchFamily="34" charset="0"/>
              </a:rPr>
              <a:t> </a:t>
            </a:r>
            <a:r>
              <a:rPr lang="ru-RU" sz="3600" b="1" dirty="0" smtClean="0">
                <a:latin typeface="Arial" pitchFamily="34" charset="0"/>
                <a:ea typeface="Times New Roman" pitchFamily="18" charset="0"/>
                <a:cs typeface="Arial" pitchFamily="34" charset="0"/>
              </a:rPr>
              <a:t>– равнозначно ли современному слово «послы»  в этом контексте? Какое значение первично?</a:t>
            </a:r>
            <a:endParaRPr lang="ru-RU"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835696" y="2348880"/>
            <a:ext cx="6192688" cy="3046988"/>
          </a:xfrm>
          <a:prstGeom prst="rect">
            <a:avLst/>
          </a:prstGeom>
        </p:spPr>
        <p:txBody>
          <a:bodyPr wrap="square">
            <a:spAutoFit/>
          </a:bodyPr>
          <a:lstStyle/>
          <a:p>
            <a:pPr lvl="0" indent="342900" eaLnBrk="0" hangingPunct="0"/>
            <a:r>
              <a:rPr lang="ru-RU" sz="4800" b="1" i="1" dirty="0" smtClean="0">
                <a:solidFill>
                  <a:srgbClr val="FF0000"/>
                </a:solidFill>
                <a:latin typeface="Arial" pitchFamily="34" charset="0"/>
                <a:ea typeface="Times New Roman" pitchFamily="18" charset="0"/>
                <a:cs typeface="Arial" pitchFamily="34" charset="0"/>
              </a:rPr>
              <a:t>6.  Волость</a:t>
            </a:r>
            <a:r>
              <a:rPr lang="ru-RU" sz="4800" b="1" i="1" dirty="0" smtClean="0">
                <a:latin typeface="Arial" pitchFamily="34" charset="0"/>
                <a:ea typeface="Times New Roman" pitchFamily="18" charset="0"/>
                <a:cs typeface="Arial" pitchFamily="34" charset="0"/>
              </a:rPr>
              <a:t> </a:t>
            </a:r>
            <a:r>
              <a:rPr lang="ru-RU" sz="4800" b="1" dirty="0" smtClean="0">
                <a:latin typeface="Arial" pitchFamily="34" charset="0"/>
                <a:ea typeface="Times New Roman" pitchFamily="18" charset="0"/>
                <a:cs typeface="Arial" pitchFamily="34" charset="0"/>
              </a:rPr>
              <a:t>– какое понятие прижилось в языке вместо первого?</a:t>
            </a:r>
            <a:endParaRPr lang="ru-RU" sz="2800"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619672" y="2276872"/>
            <a:ext cx="6624736" cy="3785652"/>
          </a:xfrm>
          <a:prstGeom prst="rect">
            <a:avLst/>
          </a:prstGeom>
        </p:spPr>
        <p:txBody>
          <a:bodyPr wrap="square">
            <a:spAutoFit/>
          </a:bodyPr>
          <a:lstStyle/>
          <a:p>
            <a:pPr lvl="0" indent="342900" eaLnBrk="0" hangingPunct="0"/>
            <a:r>
              <a:rPr lang="ru-RU" sz="4000" b="1" i="1" dirty="0" smtClean="0">
                <a:solidFill>
                  <a:srgbClr val="FF0000"/>
                </a:solidFill>
                <a:latin typeface="Arial" pitchFamily="34" charset="0"/>
                <a:ea typeface="Times New Roman" pitchFamily="18" charset="0"/>
                <a:cs typeface="Arial" pitchFamily="34" charset="0"/>
              </a:rPr>
              <a:t>7.  </a:t>
            </a:r>
            <a:r>
              <a:rPr lang="ru-RU" sz="4000" b="1" i="1" dirty="0" err="1" smtClean="0">
                <a:solidFill>
                  <a:srgbClr val="FF0000"/>
                </a:solidFill>
                <a:latin typeface="Arial" pitchFamily="34" charset="0"/>
                <a:ea typeface="Times New Roman" pitchFamily="18" charset="0"/>
                <a:cs typeface="Arial" pitchFamily="34" charset="0"/>
              </a:rPr>
              <a:t>Крестоцелование</a:t>
            </a:r>
            <a:r>
              <a:rPr lang="ru-RU" sz="4000" b="1" i="1" dirty="0" smtClean="0">
                <a:solidFill>
                  <a:srgbClr val="FF0000"/>
                </a:solidFill>
                <a:latin typeface="Arial" pitchFamily="34" charset="0"/>
                <a:ea typeface="Times New Roman" pitchFamily="18" charset="0"/>
                <a:cs typeface="Arial" pitchFamily="34" charset="0"/>
              </a:rPr>
              <a:t> </a:t>
            </a:r>
            <a:r>
              <a:rPr lang="ru-RU" sz="4000" b="1" i="1" dirty="0" smtClean="0">
                <a:solidFill>
                  <a:srgbClr val="FF0000"/>
                </a:solidFill>
                <a:latin typeface="Arial" pitchFamily="34" charset="0"/>
                <a:ea typeface="Times New Roman" pitchFamily="18" charset="0"/>
                <a:cs typeface="Arial" pitchFamily="34" charset="0"/>
              </a:rPr>
              <a:t>преступить</a:t>
            </a:r>
            <a:r>
              <a:rPr lang="ru-RU" sz="4000" b="1" dirty="0" smtClean="0">
                <a:solidFill>
                  <a:srgbClr val="FF0000"/>
                </a:solidFill>
                <a:latin typeface="Arial" pitchFamily="34" charset="0"/>
                <a:ea typeface="Times New Roman" pitchFamily="18" charset="0"/>
                <a:cs typeface="Arial" pitchFamily="34" charset="0"/>
              </a:rPr>
              <a:t>… </a:t>
            </a:r>
            <a:r>
              <a:rPr lang="ru-RU" sz="4000" b="1" dirty="0" smtClean="0">
                <a:latin typeface="Arial" pitchFamily="34" charset="0"/>
                <a:ea typeface="Times New Roman" pitchFamily="18" charset="0"/>
                <a:cs typeface="Arial" pitchFamily="34" charset="0"/>
              </a:rPr>
              <a:t>– о чём здесь идёт речь? Какой православный обряд лежит в основе этой метафоры?</a:t>
            </a:r>
            <a:endParaRPr lang="ru-RU" sz="2000"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763688" y="1916832"/>
            <a:ext cx="6192688" cy="4247317"/>
          </a:xfrm>
          <a:prstGeom prst="rect">
            <a:avLst/>
          </a:prstGeom>
        </p:spPr>
        <p:txBody>
          <a:bodyPr wrap="square">
            <a:spAutoFit/>
          </a:bodyPr>
          <a:lstStyle/>
          <a:p>
            <a:pPr lvl="0" indent="342900" eaLnBrk="0" hangingPunct="0"/>
            <a:r>
              <a:rPr lang="ru-RU" sz="5400" b="1" i="1" dirty="0" smtClean="0">
                <a:solidFill>
                  <a:srgbClr val="FF0000"/>
                </a:solidFill>
                <a:latin typeface="Arial" pitchFamily="34" charset="0"/>
                <a:ea typeface="Times New Roman" pitchFamily="18" charset="0"/>
                <a:cs typeface="Arial" pitchFamily="34" charset="0"/>
              </a:rPr>
              <a:t>8.  Кроткие</a:t>
            </a:r>
            <a:r>
              <a:rPr lang="ru-RU" sz="5400" b="1" i="1" dirty="0" smtClean="0">
                <a:latin typeface="Arial" pitchFamily="34" charset="0"/>
                <a:ea typeface="Times New Roman" pitchFamily="18" charset="0"/>
                <a:cs typeface="Arial" pitchFamily="34" charset="0"/>
              </a:rPr>
              <a:t> </a:t>
            </a:r>
            <a:r>
              <a:rPr lang="ru-RU" sz="5400" b="1" i="1" dirty="0" smtClean="0">
                <a:latin typeface="Arial" pitchFamily="34" charset="0"/>
                <a:ea typeface="Times New Roman" pitchFamily="18" charset="0"/>
                <a:cs typeface="Arial" pitchFamily="34" charset="0"/>
              </a:rPr>
              <a:t>–</a:t>
            </a:r>
            <a:r>
              <a:rPr lang="ru-RU" sz="5400" b="1" dirty="0" smtClean="0">
                <a:latin typeface="Arial" pitchFamily="34" charset="0"/>
                <a:ea typeface="Times New Roman" pitchFamily="18" charset="0"/>
                <a:cs typeface="Arial" pitchFamily="34" charset="0"/>
              </a:rPr>
              <a:t> состоит ли в родстве с «короткими»? Как это узнать?</a:t>
            </a:r>
            <a:endParaRPr lang="ru-RU" sz="3200"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187624" y="260648"/>
            <a:ext cx="7139136" cy="1143000"/>
          </a:xfrm>
        </p:spPr>
        <p:txBody>
          <a:bodyPr/>
          <a:lstStyle/>
          <a:p>
            <a:pPr algn="ctr" eaLnBrk="1" hangingPunct="1"/>
            <a:r>
              <a:rPr lang="ru-RU" sz="3200" b="1" i="1" dirty="0" smtClean="0">
                <a:solidFill>
                  <a:srgbClr val="C00000"/>
                </a:solidFill>
              </a:rPr>
              <a:t>Жанры древнерусской литературы</a:t>
            </a:r>
            <a:endParaRPr lang="ru-RU" sz="3200" i="1" dirty="0" smtClean="0"/>
          </a:p>
        </p:txBody>
      </p:sp>
      <p:sp>
        <p:nvSpPr>
          <p:cNvPr id="13" name="TextBox 12"/>
          <p:cNvSpPr txBox="1"/>
          <p:nvPr/>
        </p:nvSpPr>
        <p:spPr>
          <a:xfrm>
            <a:off x="1331640" y="2780928"/>
            <a:ext cx="7200800" cy="1200329"/>
          </a:xfrm>
          <a:prstGeom prst="rect">
            <a:avLst/>
          </a:prstGeom>
          <a:noFill/>
        </p:spPr>
        <p:txBody>
          <a:bodyPr wrap="square" rtlCol="0">
            <a:spAutoFit/>
          </a:bodyPr>
          <a:lstStyle/>
          <a:p>
            <a:r>
              <a:rPr lang="ru-RU" sz="3600" b="1" i="1" dirty="0" smtClean="0">
                <a:solidFill>
                  <a:srgbClr val="FF0000"/>
                </a:solidFill>
              </a:rPr>
              <a:t>- Переводные</a:t>
            </a:r>
          </a:p>
          <a:p>
            <a:r>
              <a:rPr lang="ru-RU" sz="3600" b="1" i="1" dirty="0" smtClean="0">
                <a:solidFill>
                  <a:srgbClr val="FF0000"/>
                </a:solidFill>
              </a:rPr>
              <a:t>- Оригинальные (с </a:t>
            </a:r>
            <a:r>
              <a:rPr lang="en-US" sz="3600" b="1" i="1" dirty="0" smtClean="0">
                <a:solidFill>
                  <a:srgbClr val="FF0000"/>
                </a:solidFill>
              </a:rPr>
              <a:t>XI</a:t>
            </a:r>
            <a:r>
              <a:rPr lang="ru-RU" sz="3600" b="1" i="1" dirty="0" smtClean="0">
                <a:solidFill>
                  <a:srgbClr val="FF0000"/>
                </a:solidFill>
              </a:rPr>
              <a:t> в.)</a:t>
            </a:r>
            <a:endParaRPr lang="ru-RU" sz="3600" i="1"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835696" y="2132856"/>
            <a:ext cx="6336704" cy="3785652"/>
          </a:xfrm>
          <a:prstGeom prst="rect">
            <a:avLst/>
          </a:prstGeom>
        </p:spPr>
        <p:txBody>
          <a:bodyPr wrap="square">
            <a:spAutoFit/>
          </a:bodyPr>
          <a:lstStyle/>
          <a:p>
            <a:pPr lvl="0" indent="342900" eaLnBrk="0" hangingPunct="0"/>
            <a:r>
              <a:rPr lang="ru-RU" sz="4000" b="1" i="1" dirty="0" smtClean="0">
                <a:solidFill>
                  <a:srgbClr val="FF0000"/>
                </a:solidFill>
                <a:latin typeface="Arial" pitchFamily="34" charset="0"/>
                <a:ea typeface="Times New Roman" pitchFamily="18" charset="0"/>
                <a:cs typeface="Arial" pitchFamily="34" charset="0"/>
              </a:rPr>
              <a:t>9. </a:t>
            </a:r>
            <a:r>
              <a:rPr lang="ru-RU" sz="4000" b="1" i="1" dirty="0" err="1" smtClean="0">
                <a:solidFill>
                  <a:srgbClr val="FF0000"/>
                </a:solidFill>
                <a:latin typeface="Arial" pitchFamily="34" charset="0"/>
                <a:ea typeface="Times New Roman" pitchFamily="18" charset="0"/>
                <a:cs typeface="Arial" pitchFamily="34" charset="0"/>
              </a:rPr>
              <a:t>Замысляет</a:t>
            </a:r>
            <a:r>
              <a:rPr lang="ru-RU" sz="4000" b="1" i="1" dirty="0" smtClean="0">
                <a:solidFill>
                  <a:srgbClr val="FF0000"/>
                </a:solidFill>
                <a:latin typeface="Arial" pitchFamily="34" charset="0"/>
                <a:ea typeface="Times New Roman" pitchFamily="18" charset="0"/>
                <a:cs typeface="Arial" pitchFamily="34" charset="0"/>
              </a:rPr>
              <a:t> </a:t>
            </a:r>
            <a:r>
              <a:rPr lang="ru-RU" sz="4000" b="1" i="1" dirty="0" smtClean="0">
                <a:solidFill>
                  <a:srgbClr val="FF0000"/>
                </a:solidFill>
                <a:latin typeface="Arial" pitchFamily="34" charset="0"/>
                <a:ea typeface="Times New Roman" pitchFamily="18" charset="0"/>
                <a:cs typeface="Arial" pitchFamily="34" charset="0"/>
              </a:rPr>
              <a:t>грешный против праведного</a:t>
            </a:r>
            <a:r>
              <a:rPr lang="ru-RU" sz="4000" b="1" dirty="0" smtClean="0">
                <a:solidFill>
                  <a:srgbClr val="FF0000"/>
                </a:solidFill>
                <a:latin typeface="Arial" pitchFamily="34" charset="0"/>
                <a:ea typeface="Times New Roman" pitchFamily="18" charset="0"/>
                <a:cs typeface="Arial" pitchFamily="34" charset="0"/>
              </a:rPr>
              <a:t>… </a:t>
            </a:r>
            <a:r>
              <a:rPr lang="ru-RU" sz="4000" b="1" dirty="0" smtClean="0">
                <a:latin typeface="Arial" pitchFamily="34" charset="0"/>
                <a:ea typeface="Times New Roman" pitchFamily="18" charset="0"/>
                <a:cs typeface="Arial" pitchFamily="34" charset="0"/>
              </a:rPr>
              <a:t>– как перевести это выражение на современный язык?</a:t>
            </a:r>
            <a:endParaRPr lang="ru-RU" sz="2000"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619672" y="2132856"/>
            <a:ext cx="6480720" cy="3416320"/>
          </a:xfrm>
          <a:prstGeom prst="rect">
            <a:avLst/>
          </a:prstGeom>
        </p:spPr>
        <p:txBody>
          <a:bodyPr wrap="square">
            <a:spAutoFit/>
          </a:bodyPr>
          <a:lstStyle/>
          <a:p>
            <a:pPr lvl="0" indent="342900" eaLnBrk="0" hangingPunct="0"/>
            <a:r>
              <a:rPr lang="ru-RU" sz="3600" b="1" i="1" dirty="0" smtClean="0">
                <a:solidFill>
                  <a:srgbClr val="FF0000"/>
                </a:solidFill>
                <a:latin typeface="Arial" pitchFamily="34" charset="0"/>
                <a:ea typeface="Times New Roman" pitchFamily="18" charset="0"/>
                <a:cs typeface="Arial" pitchFamily="34" charset="0"/>
              </a:rPr>
              <a:t>10. Убогого </a:t>
            </a:r>
            <a:r>
              <a:rPr lang="ru-RU" sz="3600" b="1" dirty="0" smtClean="0">
                <a:latin typeface="Arial" pitchFamily="34" charset="0"/>
                <a:ea typeface="Times New Roman" pitchFamily="18" charset="0"/>
                <a:cs typeface="Arial" pitchFamily="34" charset="0"/>
              </a:rPr>
              <a:t>– в чём смысл этого понятия? Почему оно состоит в родстве со словом «Бог»? Связано ли генетически со словом «богатый»?</a:t>
            </a:r>
            <a:endParaRPr lang="ru-RU"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547664" y="2420888"/>
            <a:ext cx="6696744" cy="2554545"/>
          </a:xfrm>
          <a:prstGeom prst="rect">
            <a:avLst/>
          </a:prstGeom>
        </p:spPr>
        <p:txBody>
          <a:bodyPr wrap="square">
            <a:spAutoFit/>
          </a:bodyPr>
          <a:lstStyle/>
          <a:p>
            <a:pPr lvl="0" indent="342900" eaLnBrk="0" hangingPunct="0"/>
            <a:r>
              <a:rPr lang="ru-RU" sz="4000" b="1" i="1" dirty="0" smtClean="0">
                <a:solidFill>
                  <a:srgbClr val="FF0000"/>
                </a:solidFill>
                <a:latin typeface="Arial" pitchFamily="34" charset="0"/>
                <a:ea typeface="Times New Roman" pitchFamily="18" charset="0"/>
                <a:cs typeface="Arial" pitchFamily="34" charset="0"/>
              </a:rPr>
              <a:t>11.  Заклать  </a:t>
            </a:r>
            <a:r>
              <a:rPr lang="ru-RU" sz="4000" b="1" i="1" dirty="0" smtClean="0">
                <a:solidFill>
                  <a:srgbClr val="FF0000"/>
                </a:solidFill>
                <a:latin typeface="Arial" pitchFamily="34" charset="0"/>
                <a:ea typeface="Times New Roman" pitchFamily="18" charset="0"/>
                <a:cs typeface="Arial" pitchFamily="34" charset="0"/>
              </a:rPr>
              <a:t>правых сердцем</a:t>
            </a:r>
            <a:r>
              <a:rPr lang="ru-RU" sz="4000" b="1" dirty="0" smtClean="0">
                <a:solidFill>
                  <a:srgbClr val="FF0000"/>
                </a:solidFill>
                <a:latin typeface="Arial" pitchFamily="34" charset="0"/>
                <a:ea typeface="Times New Roman" pitchFamily="18" charset="0"/>
                <a:cs typeface="Arial" pitchFamily="34" charset="0"/>
              </a:rPr>
              <a:t> </a:t>
            </a:r>
            <a:r>
              <a:rPr lang="ru-RU" sz="4000" b="1" dirty="0" smtClean="0">
                <a:solidFill>
                  <a:srgbClr val="FF0000"/>
                </a:solidFill>
                <a:latin typeface="Arial" pitchFamily="34" charset="0"/>
                <a:ea typeface="Times New Roman" pitchFamily="18" charset="0"/>
                <a:cs typeface="Arial" pitchFamily="34" charset="0"/>
              </a:rPr>
              <a:t>… </a:t>
            </a:r>
            <a:r>
              <a:rPr lang="ru-RU" sz="4000" b="1" dirty="0" smtClean="0">
                <a:latin typeface="Arial" pitchFamily="34" charset="0"/>
                <a:ea typeface="Times New Roman" pitchFamily="18" charset="0"/>
                <a:cs typeface="Arial" pitchFamily="34" charset="0"/>
              </a:rPr>
              <a:t>– </a:t>
            </a:r>
            <a:r>
              <a:rPr lang="ru-RU" sz="4000" b="1" dirty="0" smtClean="0">
                <a:latin typeface="Arial" pitchFamily="34" charset="0"/>
                <a:ea typeface="Times New Roman" pitchFamily="18" charset="0"/>
                <a:cs typeface="Arial" pitchFamily="34" charset="0"/>
              </a:rPr>
              <a:t>состоят ли в родстве глаголы «заклать»  </a:t>
            </a:r>
            <a:r>
              <a:rPr lang="ru-RU" sz="4000" b="1" dirty="0" smtClean="0">
                <a:latin typeface="Arial" pitchFamily="34" charset="0"/>
                <a:ea typeface="Times New Roman" pitchFamily="18" charset="0"/>
                <a:cs typeface="Arial" pitchFamily="34" charset="0"/>
              </a:rPr>
              <a:t>и «заколоть</a:t>
            </a:r>
            <a:r>
              <a:rPr lang="ru-RU" sz="4000" b="1" dirty="0" smtClean="0">
                <a:latin typeface="Arial" pitchFamily="34" charset="0"/>
                <a:ea typeface="Times New Roman" pitchFamily="18" charset="0"/>
                <a:cs typeface="Arial" pitchFamily="34" charset="0"/>
              </a:rPr>
              <a:t>»? </a:t>
            </a:r>
            <a:endParaRPr lang="ru-RU" sz="2000"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475656" y="1988840"/>
            <a:ext cx="6840760" cy="4031873"/>
          </a:xfrm>
          <a:prstGeom prst="rect">
            <a:avLst/>
          </a:prstGeom>
        </p:spPr>
        <p:txBody>
          <a:bodyPr wrap="square">
            <a:spAutoFit/>
          </a:bodyPr>
          <a:lstStyle/>
          <a:p>
            <a:pPr lvl="0" indent="342900" eaLnBrk="0" hangingPunct="0"/>
            <a:r>
              <a:rPr lang="ru-RU" sz="3200" b="1" i="1" dirty="0" smtClean="0">
                <a:solidFill>
                  <a:srgbClr val="FF0000"/>
                </a:solidFill>
                <a:latin typeface="Arial" pitchFamily="34" charset="0"/>
                <a:ea typeface="Times New Roman" pitchFamily="18" charset="0"/>
                <a:cs typeface="Arial" pitchFamily="34" charset="0"/>
              </a:rPr>
              <a:t>12.  Когда </a:t>
            </a:r>
            <a:r>
              <a:rPr lang="ru-RU" sz="3200" b="1" i="1" dirty="0" smtClean="0">
                <a:solidFill>
                  <a:srgbClr val="FF0000"/>
                </a:solidFill>
                <a:latin typeface="Arial" pitchFamily="34" charset="0"/>
                <a:ea typeface="Times New Roman" pitchFamily="18" charset="0"/>
                <a:cs typeface="Arial" pitchFamily="34" charset="0"/>
              </a:rPr>
              <a:t>восстали люди</a:t>
            </a:r>
            <a:r>
              <a:rPr lang="ru-RU" sz="3200" b="1" dirty="0" smtClean="0">
                <a:solidFill>
                  <a:srgbClr val="FF0000"/>
                </a:solidFill>
                <a:latin typeface="Arial" pitchFamily="34" charset="0"/>
                <a:ea typeface="Times New Roman" pitchFamily="18" charset="0"/>
                <a:cs typeface="Arial" pitchFamily="34" charset="0"/>
              </a:rPr>
              <a:t>… </a:t>
            </a:r>
            <a:r>
              <a:rPr lang="ru-RU" sz="3200" b="1" dirty="0" smtClean="0">
                <a:latin typeface="Arial" pitchFamily="34" charset="0"/>
                <a:ea typeface="Times New Roman" pitchFamily="18" charset="0"/>
                <a:cs typeface="Arial" pitchFamily="34" charset="0"/>
              </a:rPr>
              <a:t>– можно ли отождествить  это выражение из «Поучения» с таким, например, выражением: «Декабристы восстали против самодержавия»? Определите первичный смысл этого понятия по составу слова.</a:t>
            </a:r>
            <a:endParaRPr lang="ru-RU" sz="1600"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403648" y="2060848"/>
            <a:ext cx="6912768" cy="3970318"/>
          </a:xfrm>
          <a:prstGeom prst="rect">
            <a:avLst/>
          </a:prstGeom>
        </p:spPr>
        <p:txBody>
          <a:bodyPr wrap="square">
            <a:spAutoFit/>
          </a:bodyPr>
          <a:lstStyle/>
          <a:p>
            <a:pPr lvl="0" indent="342900" eaLnBrk="0" hangingPunct="0"/>
            <a:r>
              <a:rPr lang="ru-RU" sz="3600" b="1" i="1" dirty="0" smtClean="0">
                <a:solidFill>
                  <a:srgbClr val="FF0000"/>
                </a:solidFill>
                <a:latin typeface="Arial" pitchFamily="34" charset="0"/>
                <a:ea typeface="Times New Roman" pitchFamily="18" charset="0"/>
                <a:cs typeface="Arial" pitchFamily="34" charset="0"/>
              </a:rPr>
              <a:t>13. От </a:t>
            </a:r>
            <a:r>
              <a:rPr lang="ru-RU" sz="3600" b="1" i="1" dirty="0" smtClean="0">
                <a:solidFill>
                  <a:srgbClr val="FF0000"/>
                </a:solidFill>
                <a:latin typeface="Arial" pitchFamily="34" charset="0"/>
                <a:ea typeface="Times New Roman" pitchFamily="18" charset="0"/>
                <a:cs typeface="Arial" pitchFamily="34" charset="0"/>
              </a:rPr>
              <a:t>мужа крови</a:t>
            </a:r>
            <a:r>
              <a:rPr lang="ru-RU" sz="3600" b="1" dirty="0" smtClean="0">
                <a:solidFill>
                  <a:srgbClr val="FF0000"/>
                </a:solidFill>
                <a:latin typeface="Arial" pitchFamily="34" charset="0"/>
                <a:ea typeface="Times New Roman" pitchFamily="18" charset="0"/>
                <a:cs typeface="Arial" pitchFamily="34" charset="0"/>
              </a:rPr>
              <a:t>… </a:t>
            </a:r>
            <a:r>
              <a:rPr lang="ru-RU" sz="3600" b="1" dirty="0" smtClean="0">
                <a:latin typeface="Arial" pitchFamily="34" charset="0"/>
                <a:ea typeface="Times New Roman" pitchFamily="18" charset="0"/>
                <a:cs typeface="Arial" pitchFamily="34" charset="0"/>
              </a:rPr>
              <a:t>– можно ли определить смысл этого выражения по контексту? Кого так называли – убийцу или  «кровника» (родственную кровь)?</a:t>
            </a:r>
            <a:endParaRPr lang="ru-RU"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584176" y="2204864"/>
            <a:ext cx="6372200" cy="2862322"/>
          </a:xfrm>
          <a:prstGeom prst="rect">
            <a:avLst/>
          </a:prstGeom>
        </p:spPr>
        <p:txBody>
          <a:bodyPr wrap="square">
            <a:spAutoFit/>
          </a:bodyPr>
          <a:lstStyle/>
          <a:p>
            <a:pPr lvl="0" indent="342900" eaLnBrk="0" hangingPunct="0"/>
            <a:r>
              <a:rPr lang="ru-RU" sz="3600" b="1" i="1" dirty="0" smtClean="0">
                <a:solidFill>
                  <a:srgbClr val="FF0000"/>
                </a:solidFill>
                <a:latin typeface="Arial" pitchFamily="34" charset="0"/>
                <a:ea typeface="Times New Roman" pitchFamily="18" charset="0"/>
                <a:cs typeface="Arial" pitchFamily="34" charset="0"/>
              </a:rPr>
              <a:t>14.  Не  </a:t>
            </a:r>
            <a:r>
              <a:rPr lang="ru-RU" sz="3600" b="1" i="1" dirty="0" smtClean="0">
                <a:solidFill>
                  <a:srgbClr val="FF0000"/>
                </a:solidFill>
                <a:latin typeface="Arial" pitchFamily="34" charset="0"/>
                <a:ea typeface="Times New Roman" pitchFamily="18" charset="0"/>
                <a:cs typeface="Arial" pitchFamily="34" charset="0"/>
              </a:rPr>
              <a:t>свирепствовать ни словом,  не хулить в беседе</a:t>
            </a:r>
            <a:r>
              <a:rPr lang="ru-RU" sz="3600" b="1" dirty="0" smtClean="0">
                <a:solidFill>
                  <a:srgbClr val="FF0000"/>
                </a:solidFill>
                <a:latin typeface="Arial" pitchFamily="34" charset="0"/>
                <a:ea typeface="Times New Roman" pitchFamily="18" charset="0"/>
                <a:cs typeface="Arial" pitchFamily="34" charset="0"/>
              </a:rPr>
              <a:t>… </a:t>
            </a:r>
            <a:r>
              <a:rPr lang="ru-RU" sz="3600" b="1" dirty="0" smtClean="0">
                <a:latin typeface="Arial" pitchFamily="34" charset="0"/>
                <a:ea typeface="Times New Roman" pitchFamily="18" charset="0"/>
                <a:cs typeface="Arial" pitchFamily="34" charset="0"/>
              </a:rPr>
              <a:t>- от каких слов образованы глаголы и какова их семантика?</a:t>
            </a:r>
            <a:endParaRPr lang="ru-RU"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440160" y="2204864"/>
            <a:ext cx="6804248" cy="2308324"/>
          </a:xfrm>
          <a:prstGeom prst="rect">
            <a:avLst/>
          </a:prstGeom>
        </p:spPr>
        <p:txBody>
          <a:bodyPr wrap="square">
            <a:spAutoFit/>
          </a:bodyPr>
          <a:lstStyle/>
          <a:p>
            <a:pPr lvl="0" indent="342900" eaLnBrk="0" hangingPunct="0"/>
            <a:r>
              <a:rPr lang="ru-RU" sz="3600" b="1" i="1" dirty="0" smtClean="0">
                <a:solidFill>
                  <a:srgbClr val="FF0000"/>
                </a:solidFill>
                <a:latin typeface="Arial" pitchFamily="34" charset="0"/>
                <a:ea typeface="Times New Roman" pitchFamily="18" charset="0"/>
                <a:cs typeface="Arial" pitchFamily="34" charset="0"/>
              </a:rPr>
              <a:t>15.  Быть </a:t>
            </a:r>
            <a:r>
              <a:rPr lang="ru-RU" sz="3600" b="1" i="1" dirty="0" err="1" smtClean="0">
                <a:solidFill>
                  <a:srgbClr val="FF0000"/>
                </a:solidFill>
                <a:latin typeface="Arial" pitchFamily="34" charset="0"/>
                <a:ea typeface="Times New Roman" pitchFamily="18" charset="0"/>
                <a:cs typeface="Arial" pitchFamily="34" charset="0"/>
              </a:rPr>
              <a:t>благочистию</a:t>
            </a:r>
            <a:r>
              <a:rPr lang="ru-RU" sz="3600" b="1" i="1" dirty="0" smtClean="0">
                <a:solidFill>
                  <a:srgbClr val="FF0000"/>
                </a:solidFill>
                <a:latin typeface="Arial" pitchFamily="34" charset="0"/>
                <a:ea typeface="Times New Roman" pitchFamily="18" charset="0"/>
                <a:cs typeface="Arial" pitchFamily="34" charset="0"/>
              </a:rPr>
              <a:t> свершителем</a:t>
            </a:r>
            <a:r>
              <a:rPr lang="ru-RU" sz="3600" b="1" dirty="0" smtClean="0">
                <a:latin typeface="Arial" pitchFamily="34" charset="0"/>
                <a:ea typeface="Times New Roman" pitchFamily="18" charset="0"/>
                <a:cs typeface="Arial" pitchFamily="34" charset="0"/>
              </a:rPr>
              <a:t> – из каких двух слов образовано слово «благочестие»?</a:t>
            </a:r>
            <a:endParaRPr lang="ru-RU"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547664" y="2510894"/>
            <a:ext cx="6768752" cy="2862322"/>
          </a:xfrm>
          <a:prstGeom prst="rect">
            <a:avLst/>
          </a:prstGeom>
        </p:spPr>
        <p:txBody>
          <a:bodyPr wrap="square">
            <a:spAutoFit/>
          </a:bodyPr>
          <a:lstStyle/>
          <a:p>
            <a:pPr lvl="0" indent="342900" eaLnBrk="0" hangingPunct="0"/>
            <a:r>
              <a:rPr lang="ru-RU" sz="3600" b="1" i="1" dirty="0" smtClean="0">
                <a:solidFill>
                  <a:srgbClr val="FF0000"/>
                </a:solidFill>
                <a:latin typeface="Arial" pitchFamily="34" charset="0"/>
                <a:ea typeface="Times New Roman" pitchFamily="18" charset="0"/>
                <a:cs typeface="Arial" pitchFamily="34" charset="0"/>
              </a:rPr>
              <a:t>16.  От </a:t>
            </a:r>
            <a:r>
              <a:rPr lang="ru-RU" sz="3600" b="1" i="1" dirty="0" smtClean="0">
                <a:solidFill>
                  <a:srgbClr val="FF0000"/>
                </a:solidFill>
                <a:latin typeface="Arial" pitchFamily="34" charset="0"/>
                <a:ea typeface="Times New Roman" pitchFamily="18" charset="0"/>
                <a:cs typeface="Arial" pitchFamily="34" charset="0"/>
              </a:rPr>
              <a:t>Бога на воздаяние пусть надеется</a:t>
            </a:r>
            <a:r>
              <a:rPr lang="ru-RU" sz="3600" b="1" dirty="0" smtClean="0">
                <a:solidFill>
                  <a:srgbClr val="FF0000"/>
                </a:solidFill>
                <a:latin typeface="Arial" pitchFamily="34" charset="0"/>
                <a:ea typeface="Times New Roman" pitchFamily="18" charset="0"/>
                <a:cs typeface="Arial" pitchFamily="34" charset="0"/>
              </a:rPr>
              <a:t>… </a:t>
            </a:r>
            <a:r>
              <a:rPr lang="ru-RU" sz="3600" b="1" dirty="0" smtClean="0">
                <a:latin typeface="Arial" pitchFamily="34" charset="0"/>
                <a:ea typeface="Times New Roman" pitchFamily="18" charset="0"/>
                <a:cs typeface="Arial" pitchFamily="34" charset="0"/>
              </a:rPr>
              <a:t>- что означало понятие «воздаяние»? Определите смысл слова по составу.</a:t>
            </a:r>
            <a:endParaRPr lang="ru-RU"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619672" y="2704852"/>
            <a:ext cx="6552728" cy="2308324"/>
          </a:xfrm>
          <a:prstGeom prst="rect">
            <a:avLst/>
          </a:prstGeom>
        </p:spPr>
        <p:txBody>
          <a:bodyPr wrap="square">
            <a:spAutoFit/>
          </a:bodyPr>
          <a:lstStyle/>
          <a:p>
            <a:pPr lvl="0" indent="342900" eaLnBrk="0" hangingPunct="0"/>
            <a:r>
              <a:rPr lang="ru-RU" sz="3600" b="1" i="1" dirty="0" smtClean="0">
                <a:solidFill>
                  <a:srgbClr val="FF0000"/>
                </a:solidFill>
                <a:latin typeface="Arial" pitchFamily="34" charset="0"/>
                <a:ea typeface="Times New Roman" pitchFamily="18" charset="0"/>
                <a:cs typeface="Arial" pitchFamily="34" charset="0"/>
              </a:rPr>
              <a:t>17.  Вдовицу</a:t>
            </a:r>
            <a:r>
              <a:rPr lang="ru-RU" sz="3600" b="1" i="1" dirty="0" smtClean="0">
                <a:latin typeface="Arial" pitchFamily="34" charset="0"/>
                <a:ea typeface="Times New Roman" pitchFamily="18" charset="0"/>
                <a:cs typeface="Arial" pitchFamily="34" charset="0"/>
              </a:rPr>
              <a:t> </a:t>
            </a:r>
            <a:r>
              <a:rPr lang="ru-RU" sz="3600" b="1" dirty="0" smtClean="0">
                <a:latin typeface="Arial" pitchFamily="34" charset="0"/>
                <a:ea typeface="Times New Roman" pitchFamily="18" charset="0"/>
                <a:cs typeface="Arial" pitchFamily="34" charset="0"/>
              </a:rPr>
              <a:t>– чем отличается от «вдовы»? Какой смысл придаёт суффикс -</a:t>
            </a:r>
            <a:r>
              <a:rPr lang="ru-RU" sz="3600" b="1" dirty="0" err="1" smtClean="0">
                <a:latin typeface="Arial" pitchFamily="34" charset="0"/>
                <a:ea typeface="Times New Roman" pitchFamily="18" charset="0"/>
                <a:cs typeface="Arial" pitchFamily="34" charset="0"/>
              </a:rPr>
              <a:t>ц</a:t>
            </a:r>
            <a:r>
              <a:rPr lang="ru-RU" sz="3600" b="1" dirty="0" smtClean="0">
                <a:latin typeface="Arial" pitchFamily="34" charset="0"/>
                <a:ea typeface="Times New Roman" pitchFamily="18" charset="0"/>
                <a:cs typeface="Arial" pitchFamily="34" charset="0"/>
              </a:rPr>
              <a:t>-?</a:t>
            </a:r>
            <a:endParaRPr lang="ru-RU"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475656" y="2060848"/>
            <a:ext cx="6696744" cy="3416320"/>
          </a:xfrm>
          <a:prstGeom prst="rect">
            <a:avLst/>
          </a:prstGeom>
        </p:spPr>
        <p:txBody>
          <a:bodyPr wrap="square">
            <a:spAutoFit/>
          </a:bodyPr>
          <a:lstStyle/>
          <a:p>
            <a:pPr lvl="0" indent="342900" eaLnBrk="0" hangingPunct="0"/>
            <a:r>
              <a:rPr lang="ru-RU" sz="3600" b="1" i="1" dirty="0" smtClean="0">
                <a:solidFill>
                  <a:srgbClr val="FF0000"/>
                </a:solidFill>
                <a:latin typeface="Arial" pitchFamily="34" charset="0"/>
                <a:ea typeface="Times New Roman" pitchFamily="18" charset="0"/>
                <a:cs typeface="Arial" pitchFamily="34" charset="0"/>
              </a:rPr>
              <a:t>18.  Царствия небесного не лишиться</a:t>
            </a:r>
            <a:r>
              <a:rPr lang="ru-RU" sz="3600" b="1" dirty="0" smtClean="0">
                <a:solidFill>
                  <a:srgbClr val="FF0000"/>
                </a:solidFill>
                <a:latin typeface="Arial" pitchFamily="34" charset="0"/>
                <a:ea typeface="Times New Roman" pitchFamily="18" charset="0"/>
                <a:cs typeface="Arial" pitchFamily="34" charset="0"/>
              </a:rPr>
              <a:t>… </a:t>
            </a:r>
            <a:r>
              <a:rPr lang="ru-RU" sz="3600" b="1" dirty="0" smtClean="0">
                <a:latin typeface="Arial" pitchFamily="34" charset="0"/>
                <a:ea typeface="Times New Roman" pitchFamily="18" charset="0"/>
                <a:cs typeface="Arial" pitchFamily="34" charset="0"/>
              </a:rPr>
              <a:t>- о чём здесь идёт речь? Отличается ли понятие «царствие» от слова «царство»?</a:t>
            </a:r>
            <a:endParaRPr lang="ru-RU"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9" name="Text Box 7"/>
          <p:cNvSpPr txBox="1">
            <a:spLocks noChangeArrowheads="1"/>
          </p:cNvSpPr>
          <p:nvPr/>
        </p:nvSpPr>
        <p:spPr bwMode="auto">
          <a:xfrm>
            <a:off x="1043608" y="2061423"/>
            <a:ext cx="4176464" cy="4031873"/>
          </a:xfrm>
          <a:prstGeom prst="rect">
            <a:avLst/>
          </a:prstGeom>
          <a:noFill/>
          <a:ln w="9525">
            <a:noFill/>
            <a:miter lim="800000"/>
            <a:headEnd/>
            <a:tailEnd/>
          </a:ln>
          <a:effectLst/>
        </p:spPr>
        <p:txBody>
          <a:bodyPr wrap="square">
            <a:spAutoFit/>
          </a:bodyPr>
          <a:lstStyle/>
          <a:p>
            <a:pPr algn="ctr"/>
            <a:r>
              <a:rPr lang="ru-RU" sz="3200" b="1" dirty="0"/>
              <a:t> </a:t>
            </a:r>
            <a:r>
              <a:rPr lang="ru-RU" sz="3200" b="1" i="1" dirty="0"/>
              <a:t>Послание обычно </a:t>
            </a:r>
            <a:r>
              <a:rPr lang="ru-RU" sz="3200" b="1" i="1" dirty="0" smtClean="0"/>
              <a:t>использовалось </a:t>
            </a:r>
            <a:r>
              <a:rPr lang="ru-RU" sz="3200" b="1" i="1" dirty="0"/>
              <a:t>в публицистических </a:t>
            </a:r>
            <a:r>
              <a:rPr lang="ru-RU" sz="3200" b="1" i="1" dirty="0" smtClean="0"/>
              <a:t>целях, то </a:t>
            </a:r>
            <a:r>
              <a:rPr lang="ru-RU" sz="3200" b="1" i="1" dirty="0"/>
              <a:t>есть было </a:t>
            </a:r>
            <a:r>
              <a:rPr lang="ru-RU" sz="3200" b="1" i="1" dirty="0" smtClean="0"/>
              <a:t>посвящено каким-либо актуальным проблемам</a:t>
            </a:r>
            <a:endParaRPr lang="ru-RU" sz="3200" b="1" i="1" dirty="0"/>
          </a:p>
        </p:txBody>
      </p:sp>
      <p:pic>
        <p:nvPicPr>
          <p:cNvPr id="115720" name="Picture 8" descr="1 послание Ив"/>
          <p:cNvPicPr>
            <a:picLocks noChangeAspect="1" noChangeArrowheads="1"/>
          </p:cNvPicPr>
          <p:nvPr/>
        </p:nvPicPr>
        <p:blipFill>
          <a:blip r:embed="rId2" cstate="print">
            <a:lum bright="6000"/>
          </a:blip>
          <a:srcRect/>
          <a:stretch>
            <a:fillRect/>
          </a:stretch>
        </p:blipFill>
        <p:spPr bwMode="auto">
          <a:xfrm>
            <a:off x="5364088" y="332656"/>
            <a:ext cx="3382516" cy="5412026"/>
          </a:xfrm>
          <a:prstGeom prst="rect">
            <a:avLst/>
          </a:prstGeom>
          <a:noFill/>
        </p:spPr>
      </p:pic>
      <p:sp>
        <p:nvSpPr>
          <p:cNvPr id="115721" name="Text Box 9"/>
          <p:cNvSpPr txBox="1">
            <a:spLocks noChangeArrowheads="1"/>
          </p:cNvSpPr>
          <p:nvPr/>
        </p:nvSpPr>
        <p:spPr bwMode="auto">
          <a:xfrm>
            <a:off x="5292080" y="5877272"/>
            <a:ext cx="3594745" cy="707886"/>
          </a:xfrm>
          <a:prstGeom prst="rect">
            <a:avLst/>
          </a:prstGeom>
          <a:noFill/>
          <a:ln w="9525">
            <a:noFill/>
            <a:miter lim="800000"/>
            <a:headEnd/>
            <a:tailEnd/>
          </a:ln>
          <a:effectLst/>
        </p:spPr>
        <p:txBody>
          <a:bodyPr wrap="square">
            <a:spAutoFit/>
          </a:bodyPr>
          <a:lstStyle/>
          <a:p>
            <a:r>
              <a:rPr lang="ru-RU" sz="2000" b="1" dirty="0"/>
              <a:t>Первое послание Андрея Курбского Ивану Грозному</a:t>
            </a:r>
          </a:p>
        </p:txBody>
      </p:sp>
      <p:sp>
        <p:nvSpPr>
          <p:cNvPr id="115723" name="WordArt 11"/>
          <p:cNvSpPr>
            <a:spLocks noChangeArrowheads="1" noChangeShapeType="1" noTextEdit="1"/>
          </p:cNvSpPr>
          <p:nvPr/>
        </p:nvSpPr>
        <p:spPr bwMode="auto">
          <a:xfrm>
            <a:off x="1143000" y="515888"/>
            <a:ext cx="4077072" cy="1905000"/>
          </a:xfrm>
          <a:prstGeom prst="rect">
            <a:avLst/>
          </a:prstGeom>
        </p:spPr>
        <p:txBody>
          <a:bodyPr wrap="none" fromWordArt="1"/>
          <a:lstStyle/>
          <a:p>
            <a:pPr algn="ctr"/>
            <a:r>
              <a:rPr lang="ru-RU" sz="5400" i="1" kern="10" dirty="0">
                <a:latin typeface="Impact"/>
              </a:rPr>
              <a:t>1. Послание</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5" name="Прямоугольник 4"/>
          <p:cNvSpPr/>
          <p:nvPr/>
        </p:nvSpPr>
        <p:spPr>
          <a:xfrm>
            <a:off x="1547664" y="2276872"/>
            <a:ext cx="6264696" cy="3170099"/>
          </a:xfrm>
          <a:prstGeom prst="rect">
            <a:avLst/>
          </a:prstGeom>
        </p:spPr>
        <p:txBody>
          <a:bodyPr wrap="square">
            <a:spAutoFit/>
          </a:bodyPr>
          <a:lstStyle/>
          <a:p>
            <a:pPr lvl="0" indent="342900" eaLnBrk="0" hangingPunct="0"/>
            <a:r>
              <a:rPr lang="ru-RU" sz="4000" b="1" i="1" dirty="0" smtClean="0">
                <a:solidFill>
                  <a:srgbClr val="FF0000"/>
                </a:solidFill>
                <a:latin typeface="Arial" pitchFamily="34" charset="0"/>
                <a:ea typeface="Times New Roman" pitchFamily="18" charset="0"/>
                <a:cs typeface="Arial" pitchFamily="34" charset="0"/>
              </a:rPr>
              <a:t>19. Затворничеством</a:t>
            </a:r>
            <a:r>
              <a:rPr lang="ru-RU" sz="4000" b="1" i="1" dirty="0" smtClean="0">
                <a:latin typeface="Arial" pitchFamily="34" charset="0"/>
                <a:ea typeface="Times New Roman" pitchFamily="18" charset="0"/>
                <a:cs typeface="Arial" pitchFamily="34" charset="0"/>
              </a:rPr>
              <a:t> </a:t>
            </a:r>
            <a:r>
              <a:rPr lang="ru-RU" sz="4000" b="1" dirty="0" smtClean="0">
                <a:latin typeface="Arial" pitchFamily="34" charset="0"/>
                <a:ea typeface="Times New Roman" pitchFamily="18" charset="0"/>
                <a:cs typeface="Arial" pitchFamily="34" charset="0"/>
              </a:rPr>
              <a:t>– какому из слов – творчество, творение, затворы – родственно это понятие?</a:t>
            </a:r>
            <a:endParaRPr lang="ru-RU" sz="2000"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763688" y="1916832"/>
            <a:ext cx="6768752" cy="3970318"/>
          </a:xfrm>
          <a:prstGeom prst="rect">
            <a:avLst/>
          </a:prstGeom>
        </p:spPr>
        <p:txBody>
          <a:bodyPr wrap="square">
            <a:spAutoFit/>
          </a:bodyPr>
          <a:lstStyle/>
          <a:p>
            <a:pPr lvl="0" indent="342900" eaLnBrk="0" hangingPunct="0"/>
            <a:r>
              <a:rPr lang="ru-RU" sz="3600" b="1" i="1" dirty="0" smtClean="0">
                <a:solidFill>
                  <a:srgbClr val="FF0000"/>
                </a:solidFill>
                <a:latin typeface="Arial" pitchFamily="34" charset="0"/>
                <a:ea typeface="Times New Roman" pitchFamily="18" charset="0"/>
                <a:cs typeface="Arial" pitchFamily="34" charset="0"/>
              </a:rPr>
              <a:t>20.  Господи</a:t>
            </a:r>
            <a:r>
              <a:rPr lang="ru-RU" sz="3600" b="1" i="1" dirty="0" smtClean="0">
                <a:solidFill>
                  <a:srgbClr val="FF0000"/>
                </a:solidFill>
                <a:latin typeface="Arial" pitchFamily="34" charset="0"/>
                <a:ea typeface="Times New Roman" pitchFamily="18" charset="0"/>
                <a:cs typeface="Arial" pitchFamily="34" charset="0"/>
              </a:rPr>
              <a:t>, твоим промыслом!</a:t>
            </a:r>
            <a:r>
              <a:rPr lang="ru-RU" sz="3600" b="1" dirty="0" smtClean="0">
                <a:solidFill>
                  <a:srgbClr val="FF0000"/>
                </a:solidFill>
                <a:latin typeface="Arial" pitchFamily="34" charset="0"/>
                <a:ea typeface="Times New Roman" pitchFamily="18" charset="0"/>
                <a:cs typeface="Arial" pitchFamily="34" charset="0"/>
              </a:rPr>
              <a:t> </a:t>
            </a:r>
            <a:r>
              <a:rPr lang="ru-RU" sz="3600" b="1" dirty="0" smtClean="0">
                <a:latin typeface="Arial" pitchFamily="34" charset="0"/>
                <a:ea typeface="Times New Roman" pitchFamily="18" charset="0"/>
                <a:cs typeface="Arial" pitchFamily="34" charset="0"/>
              </a:rPr>
              <a:t>– каков контекстуальный смысл последнего слова? С чем связан – с мыслью или добычей («охотничий промысел»)? </a:t>
            </a:r>
            <a:endParaRPr lang="ru-RU"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619672" y="2348880"/>
            <a:ext cx="6552728" cy="1938992"/>
          </a:xfrm>
          <a:prstGeom prst="rect">
            <a:avLst/>
          </a:prstGeom>
        </p:spPr>
        <p:txBody>
          <a:bodyPr wrap="square">
            <a:spAutoFit/>
          </a:bodyPr>
          <a:lstStyle/>
          <a:p>
            <a:pPr lvl="0" indent="342900" eaLnBrk="0" hangingPunct="0"/>
            <a:r>
              <a:rPr lang="ru-RU" sz="4000" b="1" i="1" dirty="0" smtClean="0">
                <a:solidFill>
                  <a:srgbClr val="FF0000"/>
                </a:solidFill>
                <a:latin typeface="Arial" pitchFamily="34" charset="0"/>
                <a:ea typeface="Times New Roman" pitchFamily="18" charset="0"/>
                <a:cs typeface="Arial" pitchFamily="34" charset="0"/>
              </a:rPr>
              <a:t>21.  Блудницу</a:t>
            </a:r>
            <a:r>
              <a:rPr lang="ru-RU" sz="4000" b="1" i="1" dirty="0" smtClean="0">
                <a:latin typeface="Arial" pitchFamily="34" charset="0"/>
                <a:ea typeface="Times New Roman" pitchFamily="18" charset="0"/>
                <a:cs typeface="Arial" pitchFamily="34" charset="0"/>
              </a:rPr>
              <a:t> </a:t>
            </a:r>
            <a:r>
              <a:rPr lang="ru-RU" sz="4000" b="1" dirty="0" smtClean="0">
                <a:latin typeface="Arial" pitchFamily="34" charset="0"/>
                <a:ea typeface="Times New Roman" pitchFamily="18" charset="0"/>
                <a:cs typeface="Arial" pitchFamily="34" charset="0"/>
              </a:rPr>
              <a:t>– кого так называли? В чём значение корня?</a:t>
            </a:r>
            <a:endParaRPr lang="ru-RU" sz="2000"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4" name="Прямоугольник 3"/>
          <p:cNvSpPr/>
          <p:nvPr/>
        </p:nvSpPr>
        <p:spPr>
          <a:xfrm>
            <a:off x="1619672" y="2348880"/>
            <a:ext cx="6624736" cy="2862322"/>
          </a:xfrm>
          <a:prstGeom prst="rect">
            <a:avLst/>
          </a:prstGeom>
        </p:spPr>
        <p:txBody>
          <a:bodyPr wrap="square">
            <a:spAutoFit/>
          </a:bodyPr>
          <a:lstStyle/>
          <a:p>
            <a:pPr lvl="0" indent="342900" eaLnBrk="0" hangingPunct="0"/>
            <a:r>
              <a:rPr lang="ru-RU" sz="3600" b="1" i="1" dirty="0" smtClean="0">
                <a:solidFill>
                  <a:srgbClr val="FF0000"/>
                </a:solidFill>
                <a:latin typeface="Arial" pitchFamily="34" charset="0"/>
                <a:ea typeface="Times New Roman" pitchFamily="18" charset="0"/>
                <a:cs typeface="Arial" pitchFamily="34" charset="0"/>
              </a:rPr>
              <a:t>22. Сторожей </a:t>
            </a:r>
            <a:r>
              <a:rPr lang="ru-RU" sz="3600" b="1" i="1" dirty="0" smtClean="0">
                <a:solidFill>
                  <a:srgbClr val="FF0000"/>
                </a:solidFill>
                <a:latin typeface="Arial" pitchFamily="34" charset="0"/>
                <a:ea typeface="Times New Roman" pitchFamily="18" charset="0"/>
                <a:cs typeface="Arial" pitchFamily="34" charset="0"/>
              </a:rPr>
              <a:t>сами </a:t>
            </a:r>
            <a:r>
              <a:rPr lang="ru-RU" sz="3600" b="1" i="1" dirty="0" err="1" smtClean="0">
                <a:solidFill>
                  <a:srgbClr val="FF0000"/>
                </a:solidFill>
                <a:latin typeface="Arial" pitchFamily="34" charset="0"/>
                <a:ea typeface="Times New Roman" pitchFamily="18" charset="0"/>
                <a:cs typeface="Arial" pitchFamily="34" charset="0"/>
              </a:rPr>
              <a:t>наряживайте</a:t>
            </a:r>
            <a:r>
              <a:rPr lang="ru-RU" sz="3600" b="1" dirty="0" smtClean="0">
                <a:solidFill>
                  <a:srgbClr val="FF0000"/>
                </a:solidFill>
                <a:latin typeface="Arial" pitchFamily="34" charset="0"/>
                <a:ea typeface="Times New Roman" pitchFamily="18" charset="0"/>
                <a:cs typeface="Arial" pitchFamily="34" charset="0"/>
              </a:rPr>
              <a:t>… </a:t>
            </a:r>
            <a:r>
              <a:rPr lang="ru-RU" sz="3600" b="1" dirty="0" smtClean="0">
                <a:latin typeface="Arial" pitchFamily="34" charset="0"/>
                <a:ea typeface="Times New Roman" pitchFamily="18" charset="0"/>
                <a:cs typeface="Arial" pitchFamily="34" charset="0"/>
              </a:rPr>
              <a:t>- что здесь имеется в виду – одеяние сторожей или нечто, к одежде относящееся?</a:t>
            </a:r>
            <a:endParaRPr lang="ru-RU" b="1" dirty="0" smtClean="0">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692696"/>
            <a:ext cx="7776864" cy="523220"/>
          </a:xfrm>
          <a:prstGeom prst="rect">
            <a:avLst/>
          </a:prstGeom>
        </p:spPr>
        <p:txBody>
          <a:bodyPr wrap="square">
            <a:spAutoFit/>
          </a:bodyPr>
          <a:lstStyle/>
          <a:p>
            <a:pPr lvl="0" indent="342900"/>
            <a:r>
              <a:rPr lang="ru-RU" sz="2800" b="1" dirty="0" smtClean="0">
                <a:solidFill>
                  <a:srgbClr val="FF0000"/>
                </a:solidFill>
                <a:latin typeface="Arial" pitchFamily="34" charset="0"/>
                <a:ea typeface="Times New Roman" pitchFamily="18" charset="0"/>
                <a:cs typeface="Arial" pitchFamily="34" charset="0"/>
              </a:rPr>
              <a:t>Словарная работа по тексту «Поучения»</a:t>
            </a:r>
            <a:endParaRPr lang="ru-RU" sz="1400" dirty="0" smtClean="0">
              <a:solidFill>
                <a:srgbClr val="FF0000"/>
              </a:solidFill>
              <a:latin typeface="Arial" pitchFamily="34" charset="0"/>
              <a:cs typeface="Arial" pitchFamily="34" charset="0"/>
            </a:endParaRPr>
          </a:p>
        </p:txBody>
      </p:sp>
      <p:sp>
        <p:nvSpPr>
          <p:cNvPr id="3" name="Rectangle 1"/>
          <p:cNvSpPr>
            <a:spLocks noChangeArrowheads="1"/>
          </p:cNvSpPr>
          <p:nvPr/>
        </p:nvSpPr>
        <p:spPr bwMode="auto">
          <a:xfrm>
            <a:off x="1619672" y="1746389"/>
            <a:ext cx="6624736"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l" defTabSz="914400" rtl="0" eaLnBrk="0" fontAlgn="base" latinLnBrk="0" hangingPunct="0">
              <a:lnSpc>
                <a:spcPct val="100000"/>
              </a:lnSpc>
              <a:spcBef>
                <a:spcPct val="0"/>
              </a:spcBef>
              <a:spcAft>
                <a:spcPct val="0"/>
              </a:spcAft>
              <a:buClrTx/>
              <a:buSzTx/>
              <a:buFontTx/>
              <a:buAutoNum type="arabicPeriod" startAt="23"/>
              <a:tabLst/>
            </a:pPr>
            <a:r>
              <a:rPr kumimoji="0" lang="ru-RU" sz="36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Все добрые мужи совершенные</a:t>
            </a:r>
            <a:r>
              <a:rPr kumimoji="0" lang="ru-RU" sz="3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ru-RU"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 каком значении выступает слово «мужи» и в чём смысл его </a:t>
            </a:r>
            <a:r>
              <a:rPr kumimoji="0" lang="ru-RU" sz="3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характеристики?\</a:t>
            </a:r>
            <a:endParaRPr kumimoji="0" lang="ru-RU"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AutoNum type="arabicPeriod" startAt="23"/>
              <a:tabLst/>
            </a:pPr>
            <a:endParaRPr lang="ru-RU" sz="3600" b="1" dirty="0" smtClean="0">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AutoNum type="arabicPeriod" startAt="23"/>
              <a:tabLst/>
            </a:pPr>
            <a:endParaRPr kumimoji="0" lang="ru-RU" sz="3600" b="1"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AutoNum type="arabicPeriod" startAt="23"/>
              <a:tabLst/>
            </a:pPr>
            <a:endParaRPr kumimoji="0" lang="ru-RU"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a:xfrm>
            <a:off x="1187624" y="274638"/>
            <a:ext cx="7499176" cy="1143000"/>
          </a:xfrm>
        </p:spPr>
        <p:txBody>
          <a:bodyPr/>
          <a:lstStyle/>
          <a:p>
            <a:r>
              <a:rPr lang="ru-RU" b="1" i="1" dirty="0">
                <a:solidFill>
                  <a:srgbClr val="C00000"/>
                </a:solidFill>
              </a:rPr>
              <a:t>Заполните таблицу</a:t>
            </a:r>
          </a:p>
        </p:txBody>
      </p:sp>
      <p:graphicFrame>
        <p:nvGraphicFramePr>
          <p:cNvPr id="33820" name="Group 28"/>
          <p:cNvGraphicFramePr>
            <a:graphicFrameLocks noGrp="1"/>
          </p:cNvGraphicFramePr>
          <p:nvPr>
            <p:ph type="tbl" idx="1"/>
          </p:nvPr>
        </p:nvGraphicFramePr>
        <p:xfrm>
          <a:off x="1187624" y="1600200"/>
          <a:ext cx="7499176" cy="4646812"/>
        </p:xfrm>
        <a:graphic>
          <a:graphicData uri="http://schemas.openxmlformats.org/drawingml/2006/table">
            <a:tbl>
              <a:tblPr/>
              <a:tblGrid>
                <a:gridCol w="3672408"/>
                <a:gridCol w="3826768"/>
              </a:tblGrid>
              <a:tr h="125273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400" b="1" i="0" u="none" strike="noStrike" cap="none" normalizeH="0" baseline="0" dirty="0" smtClean="0">
                          <a:ln>
                            <a:noFill/>
                          </a:ln>
                          <a:solidFill>
                            <a:schemeClr val="tx2">
                              <a:lumMod val="75000"/>
                            </a:schemeClr>
                          </a:solidFill>
                          <a:effectLst/>
                          <a:latin typeface="Bookman Old Style" pitchFamily="18" charset="0"/>
                        </a:rPr>
                        <a:t>К чему призывает Владимир Мономах?</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2400" b="1" i="0" u="none" strike="noStrike" cap="none" normalizeH="0" baseline="0" dirty="0" smtClean="0">
                          <a:ln>
                            <a:noFill/>
                          </a:ln>
                          <a:solidFill>
                            <a:schemeClr val="tx2">
                              <a:lumMod val="75000"/>
                            </a:schemeClr>
                          </a:solidFill>
                          <a:effectLst/>
                          <a:latin typeface="Bookman Old Style" pitchFamily="18" charset="0"/>
                        </a:rPr>
                        <a:t>Что осуждает Владимир Мономах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DS Yermak_D" pitchFamily="66" charset="-5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DS Yermak_D" pitchFamily="66" charset="-5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03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DS Yermak_D" pitchFamily="66" charset="-5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DS Yermak_D" pitchFamily="66" charset="-5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DS Yermak_D" pitchFamily="66" charset="-5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DS Yermak_D" pitchFamily="66" charset="-5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115616" y="638254"/>
            <a:ext cx="7560840" cy="55861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defTabSz="914400" rtl="0" eaLnBrk="1" fontAlgn="base" latinLnBrk="0" hangingPunct="1">
              <a:lnSpc>
                <a:spcPct val="100000"/>
              </a:lnSpc>
              <a:spcBef>
                <a:spcPct val="0"/>
              </a:spcBef>
              <a:spcAft>
                <a:spcPct val="0"/>
              </a:spcAft>
              <a:buClrTx/>
              <a:buSzTx/>
              <a:tabLst/>
            </a:pPr>
            <a:r>
              <a:rPr kumimoji="0" lang="ru-RU" sz="2100" u="none" strike="noStrike" cap="none" normalizeH="0" baseline="0" dirty="0" smtClean="0">
                <a:ln>
                  <a:noFill/>
                </a:ln>
                <a:solidFill>
                  <a:srgbClr val="000000"/>
                </a:solidFill>
                <a:effectLst/>
                <a:ea typeface="Times New Roman" pitchFamily="18" charset="0"/>
                <a:cs typeface="Arial" pitchFamily="34" charset="0"/>
              </a:rPr>
              <a:t>1. Я Господь, Бог твой. Пусть не будет у тебя других</a:t>
            </a:r>
          </a:p>
          <a:p>
            <a:pPr marL="0" marR="0" lvl="0" indent="450850" defTabSz="914400" rtl="0" eaLnBrk="1" fontAlgn="base" latinLnBrk="0" hangingPunct="1">
              <a:lnSpc>
                <a:spcPct val="100000"/>
              </a:lnSpc>
              <a:spcBef>
                <a:spcPct val="0"/>
              </a:spcBef>
              <a:spcAft>
                <a:spcPct val="0"/>
              </a:spcAft>
              <a:buClrTx/>
              <a:buSzTx/>
              <a:tabLst/>
            </a:pPr>
            <a:r>
              <a:rPr kumimoji="0" lang="ru-RU" sz="2100" u="none" strike="noStrike" cap="none" normalizeH="0" baseline="0" dirty="0" smtClean="0">
                <a:ln>
                  <a:noFill/>
                </a:ln>
                <a:solidFill>
                  <a:srgbClr val="000000"/>
                </a:solidFill>
                <a:effectLst/>
                <a:ea typeface="Times New Roman" pitchFamily="18" charset="0"/>
                <a:cs typeface="Arial" pitchFamily="34" charset="0"/>
              </a:rPr>
              <a:t> богов, кроме Меня. </a:t>
            </a:r>
          </a:p>
          <a:p>
            <a:pPr marL="0" marR="0" lvl="0" indent="450850" defTabSz="914400" rtl="0" eaLnBrk="1" fontAlgn="base" latinLnBrk="0" hangingPunct="1">
              <a:lnSpc>
                <a:spcPct val="100000"/>
              </a:lnSpc>
              <a:spcBef>
                <a:spcPct val="0"/>
              </a:spcBef>
              <a:spcAft>
                <a:spcPct val="0"/>
              </a:spcAft>
              <a:buClrTx/>
              <a:buSzTx/>
              <a:tabLst/>
            </a:pPr>
            <a:r>
              <a:rPr kumimoji="0" lang="ru-RU" sz="2100" u="none" strike="noStrike" cap="none" normalizeH="0" baseline="0" dirty="0" smtClean="0">
                <a:ln>
                  <a:noFill/>
                </a:ln>
                <a:solidFill>
                  <a:srgbClr val="000000"/>
                </a:solidFill>
                <a:effectLst/>
                <a:ea typeface="Times New Roman" pitchFamily="18" charset="0"/>
                <a:cs typeface="Arial" pitchFamily="34" charset="0"/>
              </a:rPr>
              <a:t>2. Не сотвори себе кумира.</a:t>
            </a:r>
            <a:endParaRPr kumimoji="0" lang="ru-RU" sz="2100" u="none" strike="noStrike" cap="none" normalizeH="0" baseline="0" dirty="0" smtClean="0">
              <a:ln>
                <a:noFill/>
              </a:ln>
              <a:solidFill>
                <a:schemeClr val="tx1"/>
              </a:solidFill>
              <a:effectLst/>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ru-RU" sz="2100" u="none" strike="noStrike" cap="none" normalizeH="0" baseline="0" dirty="0" smtClean="0">
                <a:ln>
                  <a:noFill/>
                </a:ln>
                <a:solidFill>
                  <a:srgbClr val="000000"/>
                </a:solidFill>
                <a:effectLst/>
                <a:ea typeface="Times New Roman" pitchFamily="18" charset="0"/>
                <a:cs typeface="Arial" pitchFamily="34" charset="0"/>
              </a:rPr>
              <a:t>3.</a:t>
            </a:r>
            <a:r>
              <a:rPr kumimoji="0" lang="ru-RU" sz="2100" u="none" strike="noStrike" cap="none" normalizeH="0" dirty="0" smtClean="0">
                <a:ln>
                  <a:noFill/>
                </a:ln>
                <a:solidFill>
                  <a:srgbClr val="000000"/>
                </a:solidFill>
                <a:effectLst/>
                <a:ea typeface="Times New Roman" pitchFamily="18" charset="0"/>
                <a:cs typeface="Arial" pitchFamily="34" charset="0"/>
              </a:rPr>
              <a:t> </a:t>
            </a:r>
            <a:r>
              <a:rPr kumimoji="0" lang="ru-RU" sz="2100" u="none" strike="noStrike" cap="none" normalizeH="0" baseline="0" dirty="0" smtClean="0">
                <a:ln>
                  <a:noFill/>
                </a:ln>
                <a:solidFill>
                  <a:srgbClr val="000000"/>
                </a:solidFill>
                <a:effectLst/>
                <a:ea typeface="Times New Roman" pitchFamily="18" charset="0"/>
                <a:cs typeface="Arial" pitchFamily="34" charset="0"/>
              </a:rPr>
              <a:t>Не произноси имени Господа, Бога твоего напрасно.</a:t>
            </a:r>
            <a:endParaRPr kumimoji="0" lang="ru-RU" sz="2100" u="none" strike="noStrike" cap="none" normalizeH="0" baseline="0" dirty="0" smtClean="0">
              <a:ln>
                <a:noFill/>
              </a:ln>
              <a:solidFill>
                <a:schemeClr val="tx1"/>
              </a:solidFill>
              <a:effectLst/>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ru-RU" sz="2100" u="none" strike="noStrike" cap="none" normalizeH="0" baseline="0" dirty="0" smtClean="0">
                <a:ln>
                  <a:noFill/>
                </a:ln>
                <a:solidFill>
                  <a:srgbClr val="000000"/>
                </a:solidFill>
                <a:effectLst/>
                <a:ea typeface="Times New Roman" pitchFamily="18" charset="0"/>
                <a:cs typeface="Arial" pitchFamily="34" charset="0"/>
              </a:rPr>
              <a:t>4. Помни день субботний.</a:t>
            </a:r>
            <a:endParaRPr kumimoji="0" lang="ru-RU" sz="2100" u="none" strike="noStrike" cap="none" normalizeH="0" baseline="0" dirty="0" smtClean="0">
              <a:ln>
                <a:noFill/>
              </a:ln>
              <a:solidFill>
                <a:schemeClr val="tx1"/>
              </a:solidFill>
              <a:effectLst/>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ru-RU" sz="2100" u="none" strike="noStrike" cap="none" normalizeH="0" baseline="0" dirty="0" smtClean="0">
                <a:ln>
                  <a:noFill/>
                </a:ln>
                <a:solidFill>
                  <a:srgbClr val="000000"/>
                </a:solidFill>
                <a:effectLst/>
                <a:ea typeface="Times New Roman" pitchFamily="18" charset="0"/>
                <a:cs typeface="Arial" pitchFamily="34" charset="0"/>
              </a:rPr>
              <a:t>5. Чти отца своего и мать свою, тогда тебе будет хорошо и ты будешь долго жить.</a:t>
            </a:r>
            <a:endParaRPr kumimoji="0" lang="ru-RU" sz="2100" u="none" strike="noStrike" cap="none" normalizeH="0" baseline="0" dirty="0" smtClean="0">
              <a:ln>
                <a:noFill/>
              </a:ln>
              <a:solidFill>
                <a:schemeClr val="tx1"/>
              </a:solidFill>
              <a:effectLst/>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ru-RU" sz="2100" u="none" strike="noStrike" cap="none" normalizeH="0" baseline="0" dirty="0" smtClean="0">
                <a:ln>
                  <a:noFill/>
                </a:ln>
                <a:solidFill>
                  <a:srgbClr val="000000"/>
                </a:solidFill>
                <a:effectLst/>
                <a:ea typeface="Times New Roman" pitchFamily="18" charset="0"/>
                <a:cs typeface="Arial" pitchFamily="34" charset="0"/>
              </a:rPr>
              <a:t>6. Не убивай.</a:t>
            </a:r>
            <a:endParaRPr kumimoji="0" lang="ru-RU" sz="2100" u="none" strike="noStrike" cap="none" normalizeH="0" baseline="0" dirty="0" smtClean="0">
              <a:ln>
                <a:noFill/>
              </a:ln>
              <a:solidFill>
                <a:schemeClr val="tx1"/>
              </a:solidFill>
              <a:effectLst/>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ru-RU" sz="2100" u="none" strike="noStrike" cap="none" normalizeH="0" baseline="0" dirty="0" smtClean="0">
                <a:ln>
                  <a:noFill/>
                </a:ln>
                <a:solidFill>
                  <a:srgbClr val="000000"/>
                </a:solidFill>
                <a:effectLst/>
                <a:ea typeface="Times New Roman" pitchFamily="18" charset="0"/>
                <a:cs typeface="Arial" pitchFamily="34" charset="0"/>
              </a:rPr>
              <a:t>7. Не прелюбодействуй.</a:t>
            </a:r>
            <a:endParaRPr kumimoji="0" lang="ru-RU" sz="2100" u="none" strike="noStrike" cap="none" normalizeH="0" baseline="0" dirty="0" smtClean="0">
              <a:ln>
                <a:noFill/>
              </a:ln>
              <a:solidFill>
                <a:schemeClr val="tx1"/>
              </a:solidFill>
              <a:effectLst/>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ru-RU" sz="2100" u="none" strike="noStrike" cap="none" normalizeH="0" baseline="0" dirty="0" smtClean="0">
                <a:ln>
                  <a:noFill/>
                </a:ln>
                <a:solidFill>
                  <a:srgbClr val="000000"/>
                </a:solidFill>
                <a:effectLst/>
                <a:ea typeface="Times New Roman" pitchFamily="18" charset="0"/>
                <a:cs typeface="Arial" pitchFamily="34" charset="0"/>
              </a:rPr>
              <a:t>8. Не кради.</a:t>
            </a:r>
            <a:endParaRPr kumimoji="0" lang="ru-RU" sz="2100" u="none" strike="noStrike" cap="none" normalizeH="0" baseline="0" dirty="0" smtClean="0">
              <a:ln>
                <a:noFill/>
              </a:ln>
              <a:solidFill>
                <a:schemeClr val="tx1"/>
              </a:solidFill>
              <a:effectLst/>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ru-RU" sz="2100" u="none" strike="noStrike" cap="none" normalizeH="0" baseline="0" dirty="0" smtClean="0">
                <a:ln>
                  <a:noFill/>
                </a:ln>
                <a:solidFill>
                  <a:srgbClr val="000000"/>
                </a:solidFill>
                <a:effectLst/>
                <a:ea typeface="Times New Roman" pitchFamily="18" charset="0"/>
                <a:cs typeface="Arial" pitchFamily="34" charset="0"/>
              </a:rPr>
              <a:t>9. Не произноси ложного свидетельства на ближнего твоего.</a:t>
            </a:r>
            <a:endParaRPr kumimoji="0" lang="ru-RU" sz="2100" u="none" strike="noStrike" cap="none" normalizeH="0" baseline="0" dirty="0" smtClean="0">
              <a:ln>
                <a:noFill/>
              </a:ln>
              <a:solidFill>
                <a:schemeClr val="tx1"/>
              </a:solidFill>
              <a:effectLst/>
            </a:endParaRPr>
          </a:p>
          <a:p>
            <a:pPr marL="0" marR="0" lvl="0" indent="450850" defTabSz="914400" rtl="0" eaLnBrk="0" fontAlgn="base" latinLnBrk="0" hangingPunct="0">
              <a:lnSpc>
                <a:spcPct val="100000"/>
              </a:lnSpc>
              <a:spcBef>
                <a:spcPct val="0"/>
              </a:spcBef>
              <a:spcAft>
                <a:spcPct val="0"/>
              </a:spcAft>
              <a:buClrTx/>
              <a:buSzTx/>
              <a:buFontTx/>
              <a:buNone/>
              <a:tabLst/>
            </a:pPr>
            <a:r>
              <a:rPr kumimoji="0" lang="ru-RU" sz="2100" u="none" strike="noStrike" cap="none" normalizeH="0" baseline="0" dirty="0" smtClean="0">
                <a:ln>
                  <a:noFill/>
                </a:ln>
                <a:solidFill>
                  <a:srgbClr val="000000"/>
                </a:solidFill>
                <a:effectLst/>
                <a:ea typeface="Times New Roman" pitchFamily="18" charset="0"/>
                <a:cs typeface="Arial" pitchFamily="34" charset="0"/>
              </a:rPr>
              <a:t>10. Не желай себе жены ближнего твоего, не желай себе </a:t>
            </a:r>
          </a:p>
          <a:p>
            <a:pPr marL="0" marR="0" lvl="0" indent="450850" defTabSz="914400" rtl="0" eaLnBrk="0" fontAlgn="base" latinLnBrk="0" hangingPunct="0">
              <a:lnSpc>
                <a:spcPct val="100000"/>
              </a:lnSpc>
              <a:spcBef>
                <a:spcPct val="0"/>
              </a:spcBef>
              <a:spcAft>
                <a:spcPct val="0"/>
              </a:spcAft>
              <a:buClrTx/>
              <a:buSzTx/>
              <a:buFontTx/>
              <a:buNone/>
              <a:tabLst/>
            </a:pPr>
            <a:r>
              <a:rPr kumimoji="0" lang="ru-RU" sz="2100" u="none" strike="noStrike" cap="none" normalizeH="0" baseline="0" dirty="0" smtClean="0">
                <a:ln>
                  <a:noFill/>
                </a:ln>
                <a:solidFill>
                  <a:srgbClr val="000000"/>
                </a:solidFill>
                <a:effectLst/>
                <a:ea typeface="Times New Roman" pitchFamily="18" charset="0"/>
                <a:cs typeface="Arial" pitchFamily="34" charset="0"/>
              </a:rPr>
              <a:t>дома ближнего твоего, ни поля его, ни раба его, ни рабыни его, ни вола его, ни </a:t>
            </a:r>
            <a:r>
              <a:rPr kumimoji="0" lang="ru-RU" sz="2100" u="none" strike="noStrike" cap="none" normalizeH="0" baseline="0" dirty="0" err="1" smtClean="0">
                <a:ln>
                  <a:noFill/>
                </a:ln>
                <a:solidFill>
                  <a:srgbClr val="000000"/>
                </a:solidFill>
                <a:effectLst/>
                <a:ea typeface="Times New Roman" pitchFamily="18" charset="0"/>
                <a:cs typeface="Arial" pitchFamily="34" charset="0"/>
              </a:rPr>
              <a:t>осла</a:t>
            </a:r>
            <a:r>
              <a:rPr kumimoji="0" lang="ru-RU" sz="2100" u="none" strike="noStrike" cap="none" normalizeH="0" baseline="0" dirty="0" smtClean="0">
                <a:ln>
                  <a:noFill/>
                </a:ln>
                <a:solidFill>
                  <a:srgbClr val="000000"/>
                </a:solidFill>
                <a:effectLst/>
                <a:ea typeface="Times New Roman" pitchFamily="18" charset="0"/>
                <a:cs typeface="Arial" pitchFamily="34" charset="0"/>
              </a:rPr>
              <a:t> его, ни всякого скота его, ни всего</a:t>
            </a:r>
            <a:r>
              <a:rPr kumimoji="0" lang="ru-RU" sz="2100" u="none" strike="noStrike" cap="none" normalizeH="0" dirty="0" smtClean="0">
                <a:ln>
                  <a:noFill/>
                </a:ln>
                <a:solidFill>
                  <a:srgbClr val="000000"/>
                </a:solidFill>
                <a:effectLst/>
                <a:ea typeface="Times New Roman" pitchFamily="18" charset="0"/>
                <a:cs typeface="Arial" pitchFamily="34" charset="0"/>
              </a:rPr>
              <a:t> </a:t>
            </a:r>
            <a:r>
              <a:rPr kumimoji="0" lang="ru-RU" sz="2100" u="none" strike="noStrike" cap="none" normalizeH="0" baseline="0" dirty="0" smtClean="0">
                <a:ln>
                  <a:noFill/>
                </a:ln>
                <a:solidFill>
                  <a:srgbClr val="000000"/>
                </a:solidFill>
                <a:effectLst/>
                <a:ea typeface="Times New Roman" pitchFamily="18" charset="0"/>
                <a:cs typeface="Arial" pitchFamily="34" charset="0"/>
              </a:rPr>
              <a:t>того, что принадлежит ближнему твоему.</a:t>
            </a:r>
            <a:endParaRPr kumimoji="0" lang="ru-RU" sz="2100" u="none" strike="noStrike" cap="none" normalizeH="0" baseline="0" dirty="0" smtClean="0">
              <a:ln>
                <a:noFill/>
              </a:ln>
              <a:solidFill>
                <a:schemeClr val="tx1"/>
              </a:solidFill>
              <a:effectLst/>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a:xfrm>
            <a:off x="1187624" y="274638"/>
            <a:ext cx="7499176" cy="1143000"/>
          </a:xfrm>
        </p:spPr>
        <p:txBody>
          <a:bodyPr/>
          <a:lstStyle/>
          <a:p>
            <a:r>
              <a:rPr lang="ru-RU" b="1" i="1" dirty="0" smtClean="0">
                <a:solidFill>
                  <a:srgbClr val="C00000"/>
                </a:solidFill>
              </a:rPr>
              <a:t>Домашнее задание</a:t>
            </a:r>
            <a:endParaRPr lang="ru-RU" b="1" i="1" dirty="0">
              <a:solidFill>
                <a:srgbClr val="C00000"/>
              </a:solidFill>
            </a:endParaRPr>
          </a:p>
        </p:txBody>
      </p:sp>
      <p:sp>
        <p:nvSpPr>
          <p:cNvPr id="5" name="Rectangle 4"/>
          <p:cNvSpPr txBox="1">
            <a:spLocks noChangeArrowheads="1"/>
          </p:cNvSpPr>
          <p:nvPr/>
        </p:nvSpPr>
        <p:spPr bwMode="auto">
          <a:xfrm>
            <a:off x="1340024" y="3294112"/>
            <a:ext cx="7499176"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ru-RU" sz="4400" b="1" i="1" kern="0" dirty="0" smtClean="0">
                <a:solidFill>
                  <a:schemeClr val="tx2">
                    <a:lumMod val="75000"/>
                  </a:schemeClr>
                </a:solidFill>
                <a:latin typeface="+mj-lt"/>
                <a:ea typeface="+mj-ea"/>
                <a:cs typeface="+mj-cs"/>
              </a:rPr>
              <a:t>Напишите свое поучение младшему брату, сестре или одноклассникам, соблюдая все возможные особенности жанра.</a:t>
            </a:r>
          </a:p>
        </p:txBody>
      </p:sp>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115616" y="476672"/>
            <a:ext cx="756084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«Поучение» </a:t>
            </a:r>
            <a:r>
              <a:rPr kumimoji="0" lang="ru-RU" sz="1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Донцова</a:t>
            </a:r>
            <a:r>
              <a:rPr kumimoji="0" lang="ru-RU"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Никиты.</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Я, наречённый в крещении именем Никитой, отцом возлюбленный и матерью своею из рода </a:t>
            </a:r>
            <a:r>
              <a:rPr kumimoji="0" lang="ru-RU"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Донцовых</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Поистине, братья мои меньшие, человеколюбец Бог милостив и </a:t>
            </a:r>
            <a:r>
              <a:rPr kumimoji="0" lang="ru-RU"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премилостив</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Мы, люди, грешны и смертны, а если кто сотворит зло нам, то мы хотим поглотить его, кровь его пролить. А Господь наш пытается вразумить, что нужно друг друга любить.</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Выслушав поучение моё, братья мои, прошу вас принять хоть половину того, что я вам даю.</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Я прошу вас, делайте только добрые дела, подавайте нескудную милостыню – это ведь начало добра.</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Любите читать книги. Я прошу вас, братья мои меньшие, Бога ради не ленитесь в учёбе и в дому своём не ленитесь, помогайте отцу с матерью во всём.</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Братья мои меньшие, если хотите победить врага, то сделайте это слезами, покаянием и милостынею. Не используйте ненависти и не творите страшное зло. Изо всех сил старайтесь творить только добро. Любите всех своих родственников, а особенно дедушек и бабушек. Берегите их, старых чтите, как отца с матерью, а молодых, как братьев. Любите Родину свою, защищайте её от зла и будьте верны ей.</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Братья мои меньшие, не ленитесь, верьте в Бога! Ведь кто же нам дал жизнь?! Бог существует и наблюдает за нами. Не слушайте Дьявола: он творит зло на каждом шагу, он побуждает вас на зло. Будьте тверды! </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И знайте, братья мои верные, все люди должны любить друг друга.</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Господи, помилуй всех тех, кто совершил грехи, злой он или нет, пожалуйста, не дай им умереть без покаяния.</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Послушал я учительницу свою и написал всем грамотку. Братья мои, это она научила нас всех учить уроки и особенно литературу.</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Примите, братья, поучение раба  Божьего  в ваши добрые сердца.</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Донцов Никита, 7 «А» класс</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259632" y="390718"/>
            <a:ext cx="7272808" cy="62786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«Поучение» Окуневой Анны.</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Я, Окунева Анна Андреевна, смиренная своим отцом Окуневым Андреем Николаевичем, христианских  ради людей, хочу поведать о Божьем просвещении, которое взошло на меня  в возрасте двенадцати лет.</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Прежде всего Бога ради и души своей, страх имейте в сердце своём, ибо так возлюбил Бог мир, что отдал Сына Своего Единородного, дабы всякий, верующий в Него не погиб, но имел жизнь вечную. Кроме сего, любите   и почитайте своих родителей, ибо они взрастили  и воспитали нас, за что мы им должны быть благодарны.</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Бога ради, не ленитесь, молитесь Ему, ибо всякий, кто призовёт имя Господне, спасётся, но не произносите имя Господа понапрасну.</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Не воруй, не лги, не прелюбодействуй, ибо за грехи свои вскоре восстанешь перед судом Божьим. Истинно, истинно говорю вам: слушающий слово моё и верующий в Пославшего меня имеет жизнь вечную, и на суд не приходит, но пришёл от смерти в жизнь.</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Сие же написано, дабы уверовали, что Иисус есть Христос, сын Божий, и, веруя, имели жизнь во имя Его.</a:t>
            </a:r>
            <a:endParaRPr kumimoji="0" lang="ru-RU"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r"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Окунева Анна, 7 «А» класс</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741" name="Picture 5" descr="киево-печорский патерик"/>
          <p:cNvPicPr>
            <a:picLocks noChangeAspect="1" noChangeArrowheads="1"/>
          </p:cNvPicPr>
          <p:nvPr/>
        </p:nvPicPr>
        <p:blipFill>
          <a:blip r:embed="rId2" cstate="print"/>
          <a:srcRect/>
          <a:stretch>
            <a:fillRect/>
          </a:stretch>
        </p:blipFill>
        <p:spPr bwMode="auto">
          <a:xfrm>
            <a:off x="5004048" y="404664"/>
            <a:ext cx="3686175" cy="4876800"/>
          </a:xfrm>
          <a:prstGeom prst="rect">
            <a:avLst/>
          </a:prstGeom>
          <a:noFill/>
        </p:spPr>
      </p:pic>
      <p:sp>
        <p:nvSpPr>
          <p:cNvPr id="116742" name="Text Box 6"/>
          <p:cNvSpPr txBox="1">
            <a:spLocks noChangeArrowheads="1"/>
          </p:cNvSpPr>
          <p:nvPr/>
        </p:nvSpPr>
        <p:spPr bwMode="auto">
          <a:xfrm>
            <a:off x="5076056" y="5517232"/>
            <a:ext cx="3448050" cy="396875"/>
          </a:xfrm>
          <a:prstGeom prst="rect">
            <a:avLst/>
          </a:prstGeom>
          <a:noFill/>
          <a:ln w="9525">
            <a:noFill/>
            <a:miter lim="800000"/>
            <a:headEnd/>
            <a:tailEnd/>
          </a:ln>
          <a:effectLst/>
        </p:spPr>
        <p:txBody>
          <a:bodyPr wrap="none">
            <a:spAutoFit/>
          </a:bodyPr>
          <a:lstStyle/>
          <a:p>
            <a:pPr algn="ctr"/>
            <a:r>
              <a:rPr lang="ru-RU" sz="2000" b="1" dirty="0"/>
              <a:t>Киево-Печерский патерик</a:t>
            </a:r>
          </a:p>
        </p:txBody>
      </p:sp>
      <p:sp>
        <p:nvSpPr>
          <p:cNvPr id="116743" name="Text Box 7"/>
          <p:cNvSpPr txBox="1">
            <a:spLocks noChangeArrowheads="1"/>
          </p:cNvSpPr>
          <p:nvPr/>
        </p:nvSpPr>
        <p:spPr bwMode="auto">
          <a:xfrm>
            <a:off x="1187625" y="1916832"/>
            <a:ext cx="3384376" cy="3970318"/>
          </a:xfrm>
          <a:prstGeom prst="rect">
            <a:avLst/>
          </a:prstGeom>
          <a:noFill/>
          <a:ln w="9525">
            <a:noFill/>
            <a:miter lim="800000"/>
            <a:headEnd/>
            <a:tailEnd/>
          </a:ln>
          <a:effectLst/>
        </p:spPr>
        <p:txBody>
          <a:bodyPr wrap="square">
            <a:spAutoFit/>
          </a:bodyPr>
          <a:lstStyle/>
          <a:p>
            <a:pPr algn="ctr"/>
            <a:r>
              <a:rPr lang="ru-RU" sz="3600" b="1" i="1" dirty="0"/>
              <a:t>Патерик – сборник </a:t>
            </a:r>
            <a:r>
              <a:rPr lang="ru-RU" sz="3600" b="1" i="1" dirty="0" smtClean="0"/>
              <a:t>коротких рассказов </a:t>
            </a:r>
            <a:r>
              <a:rPr lang="ru-RU" sz="3600" b="1" i="1" dirty="0"/>
              <a:t>о монахах и </a:t>
            </a:r>
            <a:r>
              <a:rPr lang="ru-RU" sz="3600" b="1" i="1" dirty="0" smtClean="0"/>
              <a:t>мирских людях</a:t>
            </a:r>
            <a:endParaRPr lang="ru-RU" sz="3600" b="1" i="1" dirty="0"/>
          </a:p>
        </p:txBody>
      </p:sp>
      <p:sp>
        <p:nvSpPr>
          <p:cNvPr id="116744" name="WordArt 8"/>
          <p:cNvSpPr>
            <a:spLocks noChangeArrowheads="1" noChangeShapeType="1" noTextEdit="1"/>
          </p:cNvSpPr>
          <p:nvPr/>
        </p:nvSpPr>
        <p:spPr bwMode="auto">
          <a:xfrm>
            <a:off x="1259632" y="404664"/>
            <a:ext cx="3200400" cy="1676400"/>
          </a:xfrm>
          <a:prstGeom prst="rect">
            <a:avLst/>
          </a:prstGeom>
        </p:spPr>
        <p:txBody>
          <a:bodyPr wrap="none" fromWordArt="1"/>
          <a:lstStyle/>
          <a:p>
            <a:pPr algn="ctr"/>
            <a:r>
              <a:rPr lang="ru-RU" sz="6000" i="1" kern="10" dirty="0">
                <a:latin typeface="Impact"/>
              </a:rPr>
              <a:t>2. Патерик</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5" name="Picture 5" descr="Богоматерь"/>
          <p:cNvPicPr>
            <a:picLocks noChangeAspect="1" noChangeArrowheads="1"/>
          </p:cNvPicPr>
          <p:nvPr/>
        </p:nvPicPr>
        <p:blipFill>
          <a:blip r:embed="rId2" cstate="print">
            <a:lum bright="4000"/>
          </a:blip>
          <a:srcRect b="514"/>
          <a:stretch>
            <a:fillRect/>
          </a:stretch>
        </p:blipFill>
        <p:spPr bwMode="auto">
          <a:xfrm>
            <a:off x="5364088" y="332656"/>
            <a:ext cx="3403278" cy="5538980"/>
          </a:xfrm>
          <a:prstGeom prst="rect">
            <a:avLst/>
          </a:prstGeom>
          <a:noFill/>
        </p:spPr>
      </p:pic>
      <p:sp>
        <p:nvSpPr>
          <p:cNvPr id="117767" name="Text Box 7"/>
          <p:cNvSpPr txBox="1">
            <a:spLocks noChangeArrowheads="1"/>
          </p:cNvSpPr>
          <p:nvPr/>
        </p:nvSpPr>
        <p:spPr bwMode="auto">
          <a:xfrm>
            <a:off x="1259632" y="1785005"/>
            <a:ext cx="3600400" cy="4524315"/>
          </a:xfrm>
          <a:prstGeom prst="rect">
            <a:avLst/>
          </a:prstGeom>
          <a:noFill/>
          <a:ln w="9525">
            <a:noFill/>
            <a:miter lim="800000"/>
            <a:headEnd/>
            <a:tailEnd/>
          </a:ln>
          <a:effectLst/>
        </p:spPr>
        <p:txBody>
          <a:bodyPr wrap="square">
            <a:spAutoFit/>
          </a:bodyPr>
          <a:lstStyle/>
          <a:p>
            <a:pPr algn="ctr"/>
            <a:r>
              <a:rPr lang="ru-RU" sz="3200" b="1" i="1" dirty="0"/>
              <a:t>Хождение </a:t>
            </a:r>
            <a:r>
              <a:rPr lang="ru-RU" sz="3200" b="1" i="1" dirty="0" smtClean="0"/>
              <a:t>–жанр</a:t>
            </a:r>
            <a:r>
              <a:rPr lang="ru-RU" sz="3200" b="1" i="1" dirty="0"/>
              <a:t>, </a:t>
            </a:r>
            <a:r>
              <a:rPr lang="ru-RU" sz="3200" b="1" i="1" dirty="0" smtClean="0"/>
              <a:t>в котором</a:t>
            </a:r>
            <a:endParaRPr lang="ru-RU" sz="3200" b="1" i="1" dirty="0"/>
          </a:p>
          <a:p>
            <a:pPr algn="ctr"/>
            <a:r>
              <a:rPr lang="ru-RU" sz="3200" b="1" i="1" dirty="0"/>
              <a:t>описывались всякого рода </a:t>
            </a:r>
          </a:p>
          <a:p>
            <a:pPr algn="ctr"/>
            <a:r>
              <a:rPr lang="ru-RU" sz="3200" b="1" i="1" dirty="0"/>
              <a:t>путешествия  в иные земли </a:t>
            </a:r>
          </a:p>
          <a:p>
            <a:pPr algn="ctr"/>
            <a:r>
              <a:rPr lang="ru-RU" sz="3200" b="1" i="1" dirty="0" smtClean="0"/>
              <a:t>или приключения</a:t>
            </a:r>
            <a:endParaRPr lang="ru-RU" sz="3200" b="1" i="1" dirty="0"/>
          </a:p>
        </p:txBody>
      </p:sp>
      <p:sp>
        <p:nvSpPr>
          <p:cNvPr id="117768" name="Text Box 8"/>
          <p:cNvSpPr txBox="1">
            <a:spLocks noChangeArrowheads="1"/>
          </p:cNvSpPr>
          <p:nvPr/>
        </p:nvSpPr>
        <p:spPr bwMode="auto">
          <a:xfrm>
            <a:off x="5436096" y="5877272"/>
            <a:ext cx="2956417" cy="707886"/>
          </a:xfrm>
          <a:prstGeom prst="rect">
            <a:avLst/>
          </a:prstGeom>
          <a:noFill/>
          <a:ln w="9525">
            <a:noFill/>
            <a:miter lim="800000"/>
            <a:headEnd/>
            <a:tailEnd/>
          </a:ln>
          <a:effectLst/>
        </p:spPr>
        <p:txBody>
          <a:bodyPr wrap="square">
            <a:spAutoFit/>
          </a:bodyPr>
          <a:lstStyle/>
          <a:p>
            <a:r>
              <a:rPr lang="ru-RU" sz="2000" dirty="0"/>
              <a:t>«Хождение Богородицы по мукам»</a:t>
            </a:r>
          </a:p>
        </p:txBody>
      </p:sp>
      <p:sp>
        <p:nvSpPr>
          <p:cNvPr id="117769" name="WordArt 9"/>
          <p:cNvSpPr>
            <a:spLocks noChangeArrowheads="1" noChangeShapeType="1" noTextEdit="1"/>
          </p:cNvSpPr>
          <p:nvPr/>
        </p:nvSpPr>
        <p:spPr bwMode="auto">
          <a:xfrm>
            <a:off x="1115616" y="404664"/>
            <a:ext cx="3962400" cy="1600200"/>
          </a:xfrm>
          <a:prstGeom prst="rect">
            <a:avLst/>
          </a:prstGeom>
        </p:spPr>
        <p:txBody>
          <a:bodyPr wrap="none" fromWordArt="1"/>
          <a:lstStyle/>
          <a:p>
            <a:pPr algn="ctr"/>
            <a:r>
              <a:rPr lang="ru-RU" sz="5400" i="1" kern="10" dirty="0">
                <a:latin typeface="Impact"/>
              </a:rPr>
              <a:t>3. Хождение</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789" name="Picture 5" descr="Сергий Радонежский"/>
          <p:cNvPicPr>
            <a:picLocks noChangeAspect="1" noChangeArrowheads="1"/>
          </p:cNvPicPr>
          <p:nvPr/>
        </p:nvPicPr>
        <p:blipFill>
          <a:blip r:embed="rId3" cstate="print"/>
          <a:srcRect/>
          <a:stretch>
            <a:fillRect/>
          </a:stretch>
        </p:blipFill>
        <p:spPr bwMode="auto">
          <a:xfrm>
            <a:off x="6516216" y="2420888"/>
            <a:ext cx="2085975" cy="2971800"/>
          </a:xfrm>
          <a:prstGeom prst="rect">
            <a:avLst/>
          </a:prstGeom>
          <a:noFill/>
        </p:spPr>
      </p:pic>
      <p:pic>
        <p:nvPicPr>
          <p:cNvPr id="118791" name="Picture 7" descr="BE_05fp0047"/>
          <p:cNvPicPr>
            <a:picLocks noChangeAspect="1" noChangeArrowheads="1"/>
          </p:cNvPicPr>
          <p:nvPr/>
        </p:nvPicPr>
        <p:blipFill>
          <a:blip r:embed="rId4" cstate="print"/>
          <a:srcRect l="3049" r="3049"/>
          <a:stretch>
            <a:fillRect/>
          </a:stretch>
        </p:blipFill>
        <p:spPr bwMode="auto">
          <a:xfrm>
            <a:off x="1206530" y="2492896"/>
            <a:ext cx="2431040" cy="2880320"/>
          </a:xfrm>
          <a:prstGeom prst="rect">
            <a:avLst/>
          </a:prstGeom>
          <a:noFill/>
        </p:spPr>
      </p:pic>
      <p:sp>
        <p:nvSpPr>
          <p:cNvPr id="118792" name="Text Box 8"/>
          <p:cNvSpPr txBox="1">
            <a:spLocks noChangeArrowheads="1"/>
          </p:cNvSpPr>
          <p:nvPr/>
        </p:nvSpPr>
        <p:spPr bwMode="auto">
          <a:xfrm>
            <a:off x="1259632" y="1752600"/>
            <a:ext cx="7430111" cy="584775"/>
          </a:xfrm>
          <a:prstGeom prst="rect">
            <a:avLst/>
          </a:prstGeom>
          <a:noFill/>
          <a:ln w="9525">
            <a:noFill/>
            <a:miter lim="800000"/>
            <a:headEnd/>
            <a:tailEnd/>
          </a:ln>
          <a:effectLst/>
        </p:spPr>
        <p:txBody>
          <a:bodyPr wrap="none">
            <a:spAutoFit/>
          </a:bodyPr>
          <a:lstStyle/>
          <a:p>
            <a:r>
              <a:rPr lang="ru-RU" sz="3200" b="1" i="1" dirty="0"/>
              <a:t>Житие – описание жизни </a:t>
            </a:r>
            <a:r>
              <a:rPr lang="ru-RU" sz="3200" b="1" i="1" dirty="0" smtClean="0"/>
              <a:t>святого.</a:t>
            </a:r>
            <a:endParaRPr lang="ru-RU" sz="3200" b="1" i="1" dirty="0"/>
          </a:p>
        </p:txBody>
      </p:sp>
      <p:sp>
        <p:nvSpPr>
          <p:cNvPr id="118793" name="Text Box 9"/>
          <p:cNvSpPr txBox="1">
            <a:spLocks noChangeArrowheads="1"/>
          </p:cNvSpPr>
          <p:nvPr/>
        </p:nvSpPr>
        <p:spPr bwMode="auto">
          <a:xfrm>
            <a:off x="1403648" y="5589240"/>
            <a:ext cx="1728192" cy="646331"/>
          </a:xfrm>
          <a:prstGeom prst="rect">
            <a:avLst/>
          </a:prstGeom>
          <a:noFill/>
          <a:ln w="9525">
            <a:noFill/>
            <a:miter lim="800000"/>
            <a:headEnd/>
            <a:tailEnd/>
          </a:ln>
          <a:effectLst/>
        </p:spPr>
        <p:txBody>
          <a:bodyPr wrap="square">
            <a:spAutoFit/>
          </a:bodyPr>
          <a:lstStyle/>
          <a:p>
            <a:pPr algn="ctr"/>
            <a:r>
              <a:rPr lang="ru-RU" b="1" dirty="0"/>
              <a:t>Протопоп Аввакум</a:t>
            </a:r>
          </a:p>
        </p:txBody>
      </p:sp>
      <p:sp>
        <p:nvSpPr>
          <p:cNvPr id="118794" name="Text Box 10"/>
          <p:cNvSpPr txBox="1">
            <a:spLocks noChangeArrowheads="1"/>
          </p:cNvSpPr>
          <p:nvPr/>
        </p:nvSpPr>
        <p:spPr bwMode="auto">
          <a:xfrm>
            <a:off x="4067944" y="5589240"/>
            <a:ext cx="2152650" cy="641350"/>
          </a:xfrm>
          <a:prstGeom prst="rect">
            <a:avLst/>
          </a:prstGeom>
          <a:noFill/>
          <a:ln w="9525">
            <a:noFill/>
            <a:miter lim="800000"/>
            <a:headEnd/>
            <a:tailEnd/>
          </a:ln>
          <a:effectLst/>
        </p:spPr>
        <p:txBody>
          <a:bodyPr wrap="none">
            <a:spAutoFit/>
          </a:bodyPr>
          <a:lstStyle/>
          <a:p>
            <a:pPr algn="ctr"/>
            <a:r>
              <a:rPr lang="ru-RU" b="1" dirty="0"/>
              <a:t>Петр и </a:t>
            </a:r>
            <a:r>
              <a:rPr lang="ru-RU" b="1" dirty="0" err="1"/>
              <a:t>Феврония</a:t>
            </a:r>
            <a:endParaRPr lang="ru-RU" b="1" dirty="0"/>
          </a:p>
          <a:p>
            <a:pPr algn="ctr"/>
            <a:r>
              <a:rPr lang="ru-RU" b="1" dirty="0"/>
              <a:t>Муромские</a:t>
            </a:r>
          </a:p>
        </p:txBody>
      </p:sp>
      <p:sp>
        <p:nvSpPr>
          <p:cNvPr id="118795" name="Text Box 11"/>
          <p:cNvSpPr txBox="1">
            <a:spLocks noChangeArrowheads="1"/>
          </p:cNvSpPr>
          <p:nvPr/>
        </p:nvSpPr>
        <p:spPr bwMode="auto">
          <a:xfrm>
            <a:off x="6572250" y="5661248"/>
            <a:ext cx="1816174" cy="646331"/>
          </a:xfrm>
          <a:prstGeom prst="rect">
            <a:avLst/>
          </a:prstGeom>
          <a:noFill/>
          <a:ln w="9525">
            <a:noFill/>
            <a:miter lim="800000"/>
            <a:headEnd/>
            <a:tailEnd/>
          </a:ln>
          <a:effectLst/>
        </p:spPr>
        <p:txBody>
          <a:bodyPr wrap="square">
            <a:spAutoFit/>
          </a:bodyPr>
          <a:lstStyle/>
          <a:p>
            <a:pPr algn="ctr"/>
            <a:r>
              <a:rPr lang="ru-RU" b="1" dirty="0"/>
              <a:t>Сергий Радонежский</a:t>
            </a:r>
          </a:p>
        </p:txBody>
      </p:sp>
      <p:sp>
        <p:nvSpPr>
          <p:cNvPr id="118796" name="WordArt 12"/>
          <p:cNvSpPr>
            <a:spLocks noChangeArrowheads="1" noChangeShapeType="1" noTextEdit="1"/>
          </p:cNvSpPr>
          <p:nvPr/>
        </p:nvSpPr>
        <p:spPr bwMode="auto">
          <a:xfrm>
            <a:off x="1043608" y="404664"/>
            <a:ext cx="2971800" cy="1600200"/>
          </a:xfrm>
          <a:prstGeom prst="rect">
            <a:avLst/>
          </a:prstGeom>
        </p:spPr>
        <p:txBody>
          <a:bodyPr wrap="none" fromWordArt="1"/>
          <a:lstStyle/>
          <a:p>
            <a:pPr algn="ctr"/>
            <a:r>
              <a:rPr lang="ru-RU" sz="5400" i="1" kern="10" dirty="0">
                <a:latin typeface="Impact"/>
              </a:rPr>
              <a:t>4. Житие</a:t>
            </a:r>
          </a:p>
        </p:txBody>
      </p:sp>
      <p:pic>
        <p:nvPicPr>
          <p:cNvPr id="118797" name="Picture 13" descr="petr"/>
          <p:cNvPicPr>
            <a:picLocks noChangeAspect="1" noChangeArrowheads="1"/>
          </p:cNvPicPr>
          <p:nvPr/>
        </p:nvPicPr>
        <p:blipFill>
          <a:blip r:embed="rId5" cstate="print"/>
          <a:srcRect/>
          <a:stretch>
            <a:fillRect/>
          </a:stretch>
        </p:blipFill>
        <p:spPr bwMode="auto">
          <a:xfrm>
            <a:off x="3913038" y="2420888"/>
            <a:ext cx="2379842" cy="2952328"/>
          </a:xfrm>
          <a:prstGeom prst="rect">
            <a:avLst/>
          </a:prstGeo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Text Box 5"/>
          <p:cNvSpPr txBox="1">
            <a:spLocks noChangeArrowheads="1"/>
          </p:cNvSpPr>
          <p:nvPr/>
        </p:nvSpPr>
        <p:spPr bwMode="auto">
          <a:xfrm>
            <a:off x="1259632" y="1772816"/>
            <a:ext cx="4032448" cy="4401205"/>
          </a:xfrm>
          <a:prstGeom prst="rect">
            <a:avLst/>
          </a:prstGeom>
          <a:noFill/>
          <a:ln w="9525">
            <a:noFill/>
            <a:miter lim="800000"/>
            <a:headEnd/>
            <a:tailEnd/>
          </a:ln>
          <a:effectLst/>
        </p:spPr>
        <p:txBody>
          <a:bodyPr wrap="square">
            <a:spAutoFit/>
          </a:bodyPr>
          <a:lstStyle/>
          <a:p>
            <a:pPr algn="ctr"/>
            <a:r>
              <a:rPr lang="ru-RU" sz="2800" b="1" i="1" dirty="0"/>
              <a:t>Летописи – погодные (по «</a:t>
            </a:r>
            <a:r>
              <a:rPr lang="ru-RU" sz="2800" b="1" i="1" dirty="0" smtClean="0"/>
              <a:t>летам» - по </a:t>
            </a:r>
            <a:r>
              <a:rPr lang="ru-RU" sz="2800" b="1" i="1" dirty="0"/>
              <a:t>«годам») записи. В летописях </a:t>
            </a:r>
            <a:r>
              <a:rPr lang="ru-RU" sz="2800" b="1" i="1" dirty="0" smtClean="0"/>
              <a:t> ученые </a:t>
            </a:r>
            <a:r>
              <a:rPr lang="ru-RU" sz="2800" b="1" i="1" dirty="0"/>
              <a:t>монахи сообщали о тех </a:t>
            </a:r>
            <a:r>
              <a:rPr lang="ru-RU" sz="2800" b="1" i="1" dirty="0" smtClean="0"/>
              <a:t> событиях</a:t>
            </a:r>
            <a:r>
              <a:rPr lang="ru-RU" sz="2800" b="1" i="1" dirty="0"/>
              <a:t>, которые происходили</a:t>
            </a:r>
          </a:p>
          <a:p>
            <a:pPr algn="ctr"/>
            <a:r>
              <a:rPr lang="ru-RU" sz="2800" b="1" i="1" dirty="0"/>
              <a:t>в тот или иной </a:t>
            </a:r>
            <a:r>
              <a:rPr lang="ru-RU" sz="2800" b="1" i="1" dirty="0" smtClean="0"/>
              <a:t>год.</a:t>
            </a:r>
            <a:endParaRPr lang="ru-RU" sz="2800" b="1" i="1" dirty="0"/>
          </a:p>
        </p:txBody>
      </p:sp>
      <p:sp>
        <p:nvSpPr>
          <p:cNvPr id="119815" name="Text Box 7"/>
          <p:cNvSpPr txBox="1">
            <a:spLocks noChangeArrowheads="1"/>
          </p:cNvSpPr>
          <p:nvPr/>
        </p:nvSpPr>
        <p:spPr bwMode="auto">
          <a:xfrm>
            <a:off x="5436096" y="5877272"/>
            <a:ext cx="2160240" cy="646331"/>
          </a:xfrm>
          <a:prstGeom prst="rect">
            <a:avLst/>
          </a:prstGeom>
          <a:noFill/>
          <a:ln w="9525">
            <a:noFill/>
            <a:miter lim="800000"/>
            <a:headEnd/>
            <a:tailEnd/>
          </a:ln>
          <a:effectLst/>
        </p:spPr>
        <p:txBody>
          <a:bodyPr wrap="square">
            <a:spAutoFit/>
          </a:bodyPr>
          <a:lstStyle/>
          <a:p>
            <a:r>
              <a:rPr lang="ru-RU" b="1" dirty="0"/>
              <a:t>«Повесть временных лет»</a:t>
            </a:r>
          </a:p>
        </p:txBody>
      </p:sp>
      <p:sp>
        <p:nvSpPr>
          <p:cNvPr id="119817" name="Text Box 9"/>
          <p:cNvSpPr txBox="1">
            <a:spLocks noChangeArrowheads="1"/>
          </p:cNvSpPr>
          <p:nvPr/>
        </p:nvSpPr>
        <p:spPr bwMode="auto">
          <a:xfrm>
            <a:off x="7772400" y="4038600"/>
            <a:ext cx="1114425" cy="457200"/>
          </a:xfrm>
          <a:prstGeom prst="rect">
            <a:avLst/>
          </a:prstGeom>
          <a:noFill/>
          <a:ln w="9525">
            <a:noFill/>
            <a:miter lim="800000"/>
            <a:headEnd/>
            <a:tailEnd/>
          </a:ln>
          <a:effectLst/>
        </p:spPr>
        <p:txBody>
          <a:bodyPr wrap="none">
            <a:spAutoFit/>
          </a:bodyPr>
          <a:lstStyle/>
          <a:p>
            <a:r>
              <a:rPr lang="ru-RU" sz="2400" b="1" i="1">
                <a:solidFill>
                  <a:schemeClr val="bg1"/>
                </a:solidFill>
              </a:rPr>
              <a:t>Никон</a:t>
            </a:r>
          </a:p>
        </p:txBody>
      </p:sp>
      <p:sp>
        <p:nvSpPr>
          <p:cNvPr id="119818" name="WordArt 10"/>
          <p:cNvSpPr>
            <a:spLocks noChangeArrowheads="1" noChangeShapeType="1" noTextEdit="1"/>
          </p:cNvSpPr>
          <p:nvPr/>
        </p:nvSpPr>
        <p:spPr bwMode="auto">
          <a:xfrm>
            <a:off x="1659632" y="464840"/>
            <a:ext cx="3200400" cy="1524000"/>
          </a:xfrm>
          <a:prstGeom prst="rect">
            <a:avLst/>
          </a:prstGeom>
        </p:spPr>
        <p:txBody>
          <a:bodyPr wrap="none" fromWordArt="1"/>
          <a:lstStyle/>
          <a:p>
            <a:pPr algn="ctr"/>
            <a:r>
              <a:rPr lang="ru-RU" sz="5400" i="1" kern="10" dirty="0">
                <a:latin typeface="Impact"/>
              </a:rPr>
              <a:t>5. Летопись</a:t>
            </a:r>
          </a:p>
        </p:txBody>
      </p:sp>
      <p:pic>
        <p:nvPicPr>
          <p:cNvPr id="119819" name="Picture 11" descr="нестор"/>
          <p:cNvPicPr>
            <a:picLocks noChangeAspect="1" noChangeArrowheads="1"/>
          </p:cNvPicPr>
          <p:nvPr/>
        </p:nvPicPr>
        <p:blipFill>
          <a:blip r:embed="rId2" cstate="print"/>
          <a:srcRect/>
          <a:stretch>
            <a:fillRect/>
          </a:stretch>
        </p:blipFill>
        <p:spPr bwMode="auto">
          <a:xfrm>
            <a:off x="5652120" y="404664"/>
            <a:ext cx="2474913" cy="3581400"/>
          </a:xfrm>
          <a:prstGeom prst="rect">
            <a:avLst/>
          </a:prstGeom>
          <a:noFill/>
        </p:spPr>
      </p:pic>
      <p:sp>
        <p:nvSpPr>
          <p:cNvPr id="119820" name="Text Box 12"/>
          <p:cNvSpPr txBox="1">
            <a:spLocks noChangeArrowheads="1"/>
          </p:cNvSpPr>
          <p:nvPr/>
        </p:nvSpPr>
        <p:spPr bwMode="auto">
          <a:xfrm>
            <a:off x="7620000" y="3886200"/>
            <a:ext cx="995363" cy="366713"/>
          </a:xfrm>
          <a:prstGeom prst="rect">
            <a:avLst/>
          </a:prstGeom>
          <a:noFill/>
          <a:ln w="9525">
            <a:noFill/>
            <a:miter lim="800000"/>
            <a:headEnd/>
            <a:tailEnd/>
          </a:ln>
          <a:effectLst/>
        </p:spPr>
        <p:txBody>
          <a:bodyPr wrap="none">
            <a:spAutoFit/>
          </a:bodyPr>
          <a:lstStyle/>
          <a:p>
            <a:r>
              <a:rPr lang="ru-RU" b="1">
                <a:solidFill>
                  <a:schemeClr val="bg1"/>
                </a:solidFill>
              </a:rPr>
              <a:t>Нестор</a:t>
            </a:r>
          </a:p>
        </p:txBody>
      </p:sp>
      <p:pic>
        <p:nvPicPr>
          <p:cNvPr id="119814" name="Picture 6" descr="повесть временных лет"/>
          <p:cNvPicPr>
            <a:picLocks noChangeAspect="1" noChangeArrowheads="1"/>
          </p:cNvPicPr>
          <p:nvPr/>
        </p:nvPicPr>
        <p:blipFill>
          <a:blip r:embed="rId3" cstate="print"/>
          <a:srcRect/>
          <a:stretch>
            <a:fillRect/>
          </a:stretch>
        </p:blipFill>
        <p:spPr bwMode="auto">
          <a:xfrm>
            <a:off x="6732240" y="3068960"/>
            <a:ext cx="1923309" cy="2952328"/>
          </a:xfrm>
          <a:prstGeom prst="rect">
            <a:avLst/>
          </a:prstGeom>
          <a:noFill/>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838" name="Picture 6" descr="мономах"/>
          <p:cNvPicPr>
            <a:picLocks noChangeAspect="1" noChangeArrowheads="1"/>
          </p:cNvPicPr>
          <p:nvPr/>
        </p:nvPicPr>
        <p:blipFill>
          <a:blip r:embed="rId2" cstate="print"/>
          <a:srcRect/>
          <a:stretch>
            <a:fillRect/>
          </a:stretch>
        </p:blipFill>
        <p:spPr bwMode="auto">
          <a:xfrm>
            <a:off x="5148064" y="404664"/>
            <a:ext cx="3536950" cy="4495800"/>
          </a:xfrm>
          <a:prstGeom prst="rect">
            <a:avLst/>
          </a:prstGeom>
          <a:noFill/>
        </p:spPr>
      </p:pic>
      <p:sp>
        <p:nvSpPr>
          <p:cNvPr id="120839" name="Text Box 7"/>
          <p:cNvSpPr txBox="1">
            <a:spLocks noChangeArrowheads="1"/>
          </p:cNvSpPr>
          <p:nvPr/>
        </p:nvSpPr>
        <p:spPr bwMode="auto">
          <a:xfrm>
            <a:off x="5868144" y="5085184"/>
            <a:ext cx="2703513" cy="701675"/>
          </a:xfrm>
          <a:prstGeom prst="rect">
            <a:avLst/>
          </a:prstGeom>
          <a:noFill/>
          <a:ln w="9525">
            <a:noFill/>
            <a:miter lim="800000"/>
            <a:headEnd/>
            <a:tailEnd/>
          </a:ln>
          <a:effectLst/>
        </p:spPr>
        <p:txBody>
          <a:bodyPr wrap="none">
            <a:spAutoFit/>
          </a:bodyPr>
          <a:lstStyle/>
          <a:p>
            <a:pPr algn="ctr"/>
            <a:r>
              <a:rPr lang="ru-RU" sz="2000" b="1" dirty="0"/>
              <a:t>Владимир Мономах</a:t>
            </a:r>
          </a:p>
          <a:p>
            <a:pPr algn="ctr"/>
            <a:r>
              <a:rPr lang="ru-RU" sz="2000" b="1" dirty="0"/>
              <a:t>1053-1125</a:t>
            </a:r>
          </a:p>
        </p:txBody>
      </p:sp>
      <p:sp>
        <p:nvSpPr>
          <p:cNvPr id="120840" name="WordArt 8"/>
          <p:cNvSpPr>
            <a:spLocks noChangeArrowheads="1" noChangeShapeType="1" noTextEdit="1"/>
          </p:cNvSpPr>
          <p:nvPr/>
        </p:nvSpPr>
        <p:spPr bwMode="auto">
          <a:xfrm>
            <a:off x="1115616" y="464840"/>
            <a:ext cx="3810000" cy="1524000"/>
          </a:xfrm>
          <a:prstGeom prst="rect">
            <a:avLst/>
          </a:prstGeom>
        </p:spPr>
        <p:txBody>
          <a:bodyPr wrap="none" fromWordArt="1"/>
          <a:lstStyle/>
          <a:p>
            <a:pPr algn="ctr"/>
            <a:r>
              <a:rPr lang="ru-RU" sz="6000" i="1" kern="10" dirty="0">
                <a:latin typeface="Impact"/>
              </a:rPr>
              <a:t>6. Поучение</a:t>
            </a:r>
          </a:p>
        </p:txBody>
      </p:sp>
      <p:sp>
        <p:nvSpPr>
          <p:cNvPr id="6" name="Rectangle 1"/>
          <p:cNvSpPr>
            <a:spLocks noChangeArrowheads="1"/>
          </p:cNvSpPr>
          <p:nvPr/>
        </p:nvSpPr>
        <p:spPr bwMode="auto">
          <a:xfrm>
            <a:off x="1259632" y="1785005"/>
            <a:ext cx="3672408"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FF0000"/>
                </a:solidFill>
                <a:effectLst/>
                <a:latin typeface="Arial" pitchFamily="34" charset="0"/>
                <a:cs typeface="Arial" pitchFamily="34" charset="0"/>
              </a:rPr>
              <a:t>Поучение</a:t>
            </a:r>
            <a:r>
              <a:rPr kumimoji="0" lang="ru-RU" sz="3600" b="1" i="0" u="none" strike="noStrike" cap="none" normalizeH="0" baseline="0" dirty="0" smtClean="0">
                <a:ln>
                  <a:noFill/>
                </a:ln>
                <a:solidFill>
                  <a:srgbClr val="000000"/>
                </a:solidFill>
                <a:effectLst/>
                <a:latin typeface="Arial" pitchFamily="34" charset="0"/>
                <a:cs typeface="Arial" pitchFamily="34" charset="0"/>
              </a:rPr>
              <a:t> – жанр древнерусской литературы, в котором излагались правила жизни.</a:t>
            </a:r>
            <a:r>
              <a:rPr kumimoji="0" lang="ru-RU" sz="2400" b="1" i="0" u="none" strike="noStrike" cap="none" normalizeH="0" baseline="0" dirty="0" smtClean="0">
                <a:ln>
                  <a:noFill/>
                </a:ln>
                <a:solidFill>
                  <a:schemeClr val="tx1"/>
                </a:solidFill>
                <a:effectLst/>
                <a:latin typeface="Arial" pitchFamily="34" charset="0"/>
              </a:rPr>
              <a:t> </a:t>
            </a:r>
            <a:endParaRPr kumimoji="0" lang="ru-RU" sz="5400" b="1"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1259632" y="1988840"/>
            <a:ext cx="7344816" cy="33547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defTabSz="914400" rtl="0" eaLnBrk="1" fontAlgn="base" latinLnBrk="0" hangingPunct="1">
              <a:lnSpc>
                <a:spcPct val="100000"/>
              </a:lnSpc>
              <a:spcBef>
                <a:spcPct val="0"/>
              </a:spcBef>
              <a:spcAft>
                <a:spcPct val="0"/>
              </a:spcAft>
              <a:buClrTx/>
              <a:buSzTx/>
              <a:buFontTx/>
              <a:buNone/>
              <a:tabLst/>
            </a:pPr>
            <a:r>
              <a:rPr kumimoji="0" lang="ru-RU" sz="4000" b="1" i="1" u="none" strike="noStrike" cap="none" normalizeH="0" baseline="0" dirty="0" smtClean="0">
                <a:ln>
                  <a:noFill/>
                </a:ln>
                <a:solidFill>
                  <a:srgbClr val="000000"/>
                </a:solidFill>
                <a:effectLst/>
                <a:latin typeface="+mj-lt"/>
                <a:ea typeface="Times New Roman" pitchFamily="18" charset="0"/>
                <a:cs typeface="Arial" pitchFamily="34" charset="0"/>
              </a:rPr>
              <a:t>Не ленитесь ни на что хорошее…    </a:t>
            </a:r>
          </a:p>
          <a:p>
            <a:pPr marL="0" marR="0" lvl="0" indent="450850" defTabSz="914400" rtl="0" eaLnBrk="1" fontAlgn="base" latinLnBrk="0" hangingPunct="1">
              <a:lnSpc>
                <a:spcPct val="100000"/>
              </a:lnSpc>
              <a:spcBef>
                <a:spcPct val="0"/>
              </a:spcBef>
              <a:spcAft>
                <a:spcPct val="0"/>
              </a:spcAft>
              <a:buClrTx/>
              <a:buSzTx/>
              <a:buFontTx/>
              <a:buNone/>
              <a:tabLst/>
            </a:pPr>
            <a:r>
              <a:rPr kumimoji="0" lang="ru-RU" sz="4000" b="1" i="1" u="none" strike="noStrike" cap="none" normalizeH="0" baseline="0" dirty="0" smtClean="0">
                <a:ln>
                  <a:noFill/>
                </a:ln>
                <a:solidFill>
                  <a:srgbClr val="000000"/>
                </a:solidFill>
                <a:effectLst/>
                <a:latin typeface="+mj-lt"/>
                <a:ea typeface="Times New Roman" pitchFamily="18" charset="0"/>
                <a:cs typeface="Arial" pitchFamily="34" charset="0"/>
              </a:rPr>
              <a:t>Поспешите на всякие добрые дела.</a:t>
            </a:r>
          </a:p>
          <a:p>
            <a:pPr marL="0" marR="0" lvl="0" indent="450850" defTabSz="914400" rtl="0" eaLnBrk="1" fontAlgn="base" latinLnBrk="0" hangingPunct="1">
              <a:lnSpc>
                <a:spcPct val="100000"/>
              </a:lnSpc>
              <a:spcBef>
                <a:spcPct val="0"/>
              </a:spcBef>
              <a:spcAft>
                <a:spcPct val="0"/>
              </a:spcAft>
              <a:buClrTx/>
              <a:buSzTx/>
              <a:buFontTx/>
              <a:buNone/>
              <a:tabLst/>
            </a:pPr>
            <a:endParaRPr kumimoji="0" lang="ru-RU" sz="2000" b="1" i="1" u="none" strike="noStrike" cap="none" normalizeH="0" baseline="0" dirty="0" smtClean="0">
              <a:ln>
                <a:noFill/>
              </a:ln>
              <a:solidFill>
                <a:schemeClr val="tx1"/>
              </a:solidFill>
              <a:effectLst/>
              <a:latin typeface="+mj-lt"/>
            </a:endParaRPr>
          </a:p>
          <a:p>
            <a:pPr marL="0" marR="0" lvl="0" indent="450850" algn="r" defTabSz="914400" rtl="0" eaLnBrk="0" fontAlgn="base" latinLnBrk="0" hangingPunct="0">
              <a:lnSpc>
                <a:spcPct val="100000"/>
              </a:lnSpc>
              <a:spcBef>
                <a:spcPct val="0"/>
              </a:spcBef>
              <a:spcAft>
                <a:spcPct val="0"/>
              </a:spcAft>
              <a:buClrTx/>
              <a:buSzTx/>
              <a:buFontTx/>
              <a:buNone/>
              <a:tabLst/>
            </a:pPr>
            <a:r>
              <a:rPr kumimoji="0" lang="ru-RU" sz="3200" b="1" i="1" u="none" strike="noStrike" cap="none" normalizeH="0" baseline="0" dirty="0" smtClean="0">
                <a:ln>
                  <a:noFill/>
                </a:ln>
                <a:solidFill>
                  <a:srgbClr val="000000"/>
                </a:solidFill>
                <a:effectLst/>
                <a:latin typeface="+mj-lt"/>
                <a:ea typeface="Times New Roman" pitchFamily="18" charset="0"/>
                <a:cs typeface="Arial" pitchFamily="34" charset="0"/>
              </a:rPr>
              <a:t>                        Владимир Мономах</a:t>
            </a:r>
            <a:endParaRPr kumimoji="0" lang="ru-RU" sz="4800" b="1" i="1" u="none" strike="noStrike" cap="none" normalizeH="0" baseline="0" dirty="0" smtClean="0">
              <a:ln>
                <a:noFill/>
              </a:ln>
              <a:solidFill>
                <a:schemeClr val="tx1"/>
              </a:solidFill>
              <a:effectLst/>
              <a:latin typeface="+mj-lt"/>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Тетрадь">
  <a:themeElements>
    <a:clrScheme name="Тетрадь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fontScheme name="Тетрадь">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5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52"/>
          </a:defRPr>
        </a:defPPr>
      </a:lstStyle>
    </a:lnDef>
  </a:objectDefaults>
  <a:extraClrSchemeLst>
    <a:extraClrScheme>
      <a:clrScheme name="Тетрадь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Тетрадь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Тетрадь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традь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тетрадь</Template>
  <TotalTime>496</TotalTime>
  <Words>1715</Words>
  <Application>Microsoft Office PowerPoint</Application>
  <PresentationFormat>Экран (4:3)</PresentationFormat>
  <Paragraphs>128</Paragraphs>
  <Slides>41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41</vt:i4>
      </vt:variant>
    </vt:vector>
  </HeadingPairs>
  <TitlesOfParts>
    <vt:vector size="42" baseType="lpstr">
      <vt:lpstr>Тетрадь</vt:lpstr>
      <vt:lpstr>Древнерусская литература. «Повесть  временных лет». «Поучения  Владимира Мономаха».</vt:lpstr>
      <vt:lpstr>Жанры древнерусской литературы</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Заполните таблицу</vt:lpstr>
      <vt:lpstr>Слайд 36</vt:lpstr>
      <vt:lpstr>Домашнее задание</vt:lpstr>
      <vt:lpstr>Слайд 38</vt:lpstr>
      <vt:lpstr>Слайд 39</vt:lpstr>
      <vt:lpstr>Слайд 40</vt:lpstr>
      <vt:lpstr>Слайд 41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Введение</dc:title>
  <dc:creator>Admin</dc:creator>
  <cp:lastModifiedBy>Aser</cp:lastModifiedBy>
  <cp:revision>34</cp:revision>
  <dcterms:created xsi:type="dcterms:W3CDTF">2010-09-06T09:30:36Z</dcterms:created>
  <dcterms:modified xsi:type="dcterms:W3CDTF">2012-08-03T14:55:04Z</dcterms:modified>
</cp:coreProperties>
</file>