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1" r:id="rId7"/>
    <p:sldId id="275" r:id="rId8"/>
    <p:sldId id="262" r:id="rId9"/>
    <p:sldId id="263" r:id="rId10"/>
    <p:sldId id="265" r:id="rId11"/>
    <p:sldId id="266" r:id="rId12"/>
    <p:sldId id="267" r:id="rId13"/>
    <p:sldId id="270" r:id="rId14"/>
    <p:sldId id="280" r:id="rId15"/>
    <p:sldId id="272" r:id="rId16"/>
    <p:sldId id="276" r:id="rId17"/>
    <p:sldId id="27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438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51F31-5C33-4972-821C-C8CD9F2313D6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47572-4AEC-435A-9E76-3F7642445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0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D97ACC-D2B3-4EA3-8BE3-467BCD42DBA6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42481C-79F1-40CE-8E91-C7F45D2BB7D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208912" cy="350100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Конспект  </a:t>
            </a:r>
            <a:r>
              <a:rPr lang="ru-RU" sz="2800" b="1" dirty="0">
                <a:solidFill>
                  <a:schemeClr val="tx1"/>
                </a:solidFill>
              </a:rPr>
              <a:t>по изобразительной деятельности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для </a:t>
            </a:r>
            <a:r>
              <a:rPr lang="ru-RU" sz="2800" b="1" dirty="0">
                <a:solidFill>
                  <a:schemeClr val="tx1"/>
                </a:solidFill>
              </a:rPr>
              <a:t>дошкольников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 и их родителей в </a:t>
            </a:r>
            <a:r>
              <a:rPr lang="ru-RU" sz="2800" b="1" dirty="0" smtClean="0">
                <a:solidFill>
                  <a:schemeClr val="tx1"/>
                </a:solidFill>
              </a:rPr>
              <a:t>старшей группе </a:t>
            </a:r>
            <a:r>
              <a:rPr lang="ru-RU" sz="2800" b="1" dirty="0">
                <a:solidFill>
                  <a:schemeClr val="tx1"/>
                </a:solidFill>
              </a:rPr>
              <a:t>детского сада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7414592" cy="129614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«Вот моя рука – в ней моя семья».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6093296"/>
            <a:ext cx="35283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Составила:    Ягодина А. 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92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62" y="620688"/>
            <a:ext cx="7704856" cy="48320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/>
              <a:t>Воспитатель: </a:t>
            </a:r>
          </a:p>
          <a:p>
            <a:r>
              <a:rPr lang="ru-RU" sz="2200" dirty="0" smtClean="0"/>
              <a:t>Все 5 пальцев живут вместе, </a:t>
            </a:r>
          </a:p>
          <a:p>
            <a:r>
              <a:rPr lang="ru-RU" sz="2200" dirty="0" smtClean="0"/>
              <a:t>как наша семья.</a:t>
            </a:r>
          </a:p>
          <a:p>
            <a:r>
              <a:rPr lang="ru-RU" sz="2200" dirty="0" smtClean="0"/>
              <a:t>Сейчас, каждый пальчик </a:t>
            </a:r>
          </a:p>
          <a:p>
            <a:r>
              <a:rPr lang="ru-RU" sz="2200" dirty="0" smtClean="0"/>
              <a:t>на вашем листке превратится</a:t>
            </a:r>
          </a:p>
          <a:p>
            <a:r>
              <a:rPr lang="ru-RU" sz="2200" dirty="0" smtClean="0"/>
              <a:t> в маму и папу, бабушку и дедушку. </a:t>
            </a:r>
          </a:p>
          <a:p>
            <a:r>
              <a:rPr lang="ru-RU" sz="2200" dirty="0" smtClean="0"/>
              <a:t>Возьмем фломастер и нарисуем: </a:t>
            </a:r>
          </a:p>
          <a:p>
            <a:r>
              <a:rPr lang="ru-RU" sz="2200" dirty="0" smtClean="0"/>
              <a:t>глаза, нос, рот, уши, волосы .Родители помогут нарисовать отличительные особенности</a:t>
            </a:r>
            <a:r>
              <a:rPr lang="ru-RU" sz="2200" i="1" dirty="0" smtClean="0"/>
              <a:t> (дедушке можно нарисовать очки, </a:t>
            </a:r>
          </a:p>
          <a:p>
            <a:r>
              <a:rPr lang="ru-RU" sz="2200" i="1" dirty="0" smtClean="0"/>
              <a:t>бабушке – шляпу, маме – красивые бусы, папе – галстук, девочкам – бантики, </a:t>
            </a:r>
          </a:p>
          <a:p>
            <a:r>
              <a:rPr lang="ru-RU" sz="2200" i="1" dirty="0" smtClean="0"/>
              <a:t>мальчикам – шарфик).</a:t>
            </a:r>
          </a:p>
          <a:p>
            <a:r>
              <a:rPr lang="ru-RU" sz="2200" dirty="0" smtClean="0"/>
              <a:t>Дети и родители под музыку рисуют.</a:t>
            </a:r>
            <a:endParaRPr lang="ru-RU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079" y="407729"/>
            <a:ext cx="2376264" cy="434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5016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Воспитатель: </a:t>
            </a:r>
          </a:p>
          <a:p>
            <a:r>
              <a:rPr lang="ru-RU" sz="2000" dirty="0" smtClean="0"/>
              <a:t>Какие замечательные рисунки у вас получились.</a:t>
            </a:r>
          </a:p>
          <a:p>
            <a:r>
              <a:rPr lang="ru-RU" sz="2000" dirty="0" smtClean="0"/>
              <a:t>А, кто из вас знает стихи о членах семьи?</a:t>
            </a:r>
          </a:p>
          <a:p>
            <a:r>
              <a:rPr lang="ru-RU" sz="2000" dirty="0" smtClean="0"/>
              <a:t>Дети рассказывают стихи: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Мы любим нашу бабушку,                  Много мам на белом свете,                 </a:t>
            </a:r>
          </a:p>
          <a:p>
            <a:pPr algn="r"/>
            <a:r>
              <a:rPr lang="ru-RU" sz="2000" dirty="0" smtClean="0"/>
              <a:t>Мы очень дружим с ней,                    Всей душой их любят дети</a:t>
            </a:r>
          </a:p>
          <a:p>
            <a:pPr algn="r"/>
            <a:r>
              <a:rPr lang="ru-RU" sz="2000" dirty="0" smtClean="0"/>
              <a:t>С хорошей доброй бабушкой                  Только мама есть одна,</a:t>
            </a:r>
          </a:p>
          <a:p>
            <a:pPr algn="r"/>
            <a:r>
              <a:rPr lang="ru-RU" sz="2000" dirty="0" smtClean="0"/>
              <a:t>Ребятам веселей.                                        Всех дороже мне она.</a:t>
            </a:r>
          </a:p>
          <a:p>
            <a:endParaRPr lang="ru-RU" sz="2000" dirty="0" smtClean="0"/>
          </a:p>
          <a:p>
            <a:r>
              <a:rPr lang="ru-RU" sz="2000" dirty="0" smtClean="0"/>
              <a:t> У меня есть дедушка, дедушка родной,                        </a:t>
            </a:r>
          </a:p>
          <a:p>
            <a:r>
              <a:rPr lang="ru-RU" sz="2000" dirty="0" smtClean="0"/>
              <a:t>На груди у дедушки орден боевой.</a:t>
            </a:r>
          </a:p>
          <a:p>
            <a:r>
              <a:rPr lang="ru-RU" sz="2000" dirty="0" smtClean="0"/>
              <a:t>Он в реке купается летом и зимой</a:t>
            </a:r>
          </a:p>
          <a:p>
            <a:r>
              <a:rPr lang="ru-RU" sz="2000" dirty="0" smtClean="0"/>
              <a:t>И не простужается дед мой молодой.</a:t>
            </a:r>
          </a:p>
          <a:p>
            <a:pPr algn="r"/>
            <a:r>
              <a:rPr lang="ru-RU" sz="2000" dirty="0" smtClean="0"/>
              <a:t>Папа мой – защитник смелый,</a:t>
            </a:r>
          </a:p>
          <a:p>
            <a:pPr algn="r"/>
            <a:r>
              <a:rPr lang="ru-RU" sz="2000" dirty="0" smtClean="0"/>
              <a:t>Добрый, смелый и умелый.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98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7920880" cy="1785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/>
              <a:t>Воспитатель: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Ребята, дружные семейки у вас получились. </a:t>
            </a:r>
            <a:r>
              <a:rPr lang="ru-RU" sz="2200" i="1" dirty="0" smtClean="0"/>
              <a:t>Но, что-то на ваших рисунках не хватает? Давайте, посмотрим, что у меня во второй коробочке?</a:t>
            </a:r>
          </a:p>
          <a:p>
            <a:endParaRPr lang="ru-RU" sz="2200" dirty="0" smtClean="0"/>
          </a:p>
        </p:txBody>
      </p:sp>
      <p:pic>
        <p:nvPicPr>
          <p:cNvPr id="7170" name="Picture 2" descr="C:\Users\Анастасия\Desktop\378111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134690" cy="3206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51520" y="2204864"/>
            <a:ext cx="4176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Воспитатель: </a:t>
            </a:r>
          </a:p>
          <a:p>
            <a:r>
              <a:rPr lang="ru-RU" sz="2000" dirty="0"/>
              <a:t>С помощью этих восковых мелков, можно дорисовать свой рисунок. </a:t>
            </a:r>
            <a:r>
              <a:rPr lang="ru-RU" sz="2000" dirty="0" smtClean="0"/>
              <a:t> Можно </a:t>
            </a:r>
            <a:r>
              <a:rPr lang="ru-RU" sz="2000" dirty="0"/>
              <a:t>нарисовать  дом, деревья, цветы, бабочек, машины. Как будто ваша семья пошла, погулять в лес, на озеро, в </a:t>
            </a:r>
            <a:r>
              <a:rPr lang="ru-RU" sz="2000" dirty="0" smtClean="0"/>
              <a:t>город. Родители </a:t>
            </a:r>
            <a:r>
              <a:rPr lang="ru-RU" sz="2000" dirty="0"/>
              <a:t>вам </a:t>
            </a:r>
            <a:r>
              <a:rPr lang="ru-RU" sz="2000" dirty="0" smtClean="0"/>
              <a:t>помогут. Дети </a:t>
            </a:r>
            <a:r>
              <a:rPr lang="ru-RU" sz="2000" dirty="0"/>
              <a:t>и родители приступают </a:t>
            </a:r>
            <a:r>
              <a:rPr lang="ru-RU" sz="2000" dirty="0" smtClean="0"/>
              <a:t>к</a:t>
            </a:r>
          </a:p>
          <a:p>
            <a:r>
              <a:rPr lang="ru-RU" sz="2000" dirty="0" smtClean="0"/>
              <a:t> работе</a:t>
            </a:r>
            <a:r>
              <a:rPr lang="ru-RU" sz="2000" dirty="0"/>
              <a:t>.</a:t>
            </a:r>
          </a:p>
          <a:p>
            <a:r>
              <a:rPr lang="ru-RU" sz="2000" dirty="0"/>
              <a:t>Воспитатель: </a:t>
            </a:r>
          </a:p>
          <a:p>
            <a:r>
              <a:rPr lang="ru-RU" sz="2000" dirty="0"/>
              <a:t>Кто из вас закончил рисунок, может рассказать свою историю.</a:t>
            </a:r>
          </a:p>
        </p:txBody>
      </p:sp>
    </p:spTree>
    <p:extLst>
      <p:ext uri="{BB962C8B-B14F-4D97-AF65-F5344CB8AC3E}">
        <p14:creationId xmlns:p14="http://schemas.microsoft.com/office/powerpoint/2010/main" val="40565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3691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1683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7788"/>
            <a:ext cx="6768752" cy="108012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/>
              <a:t>            Мы увлечены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835696" cy="18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708412" cy="495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88432" cy="502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00" y="3327292"/>
            <a:ext cx="3152456" cy="276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8843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28">
            <a:off x="3679350" y="3037387"/>
            <a:ext cx="998073" cy="135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381642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23112" cy="122413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Вот, какие у нас получились картины.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067944" cy="545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астасия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40" y="3031218"/>
            <a:ext cx="7057358" cy="3021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А, сейчас, ребята расскажут стихотворение о семье:</a:t>
            </a:r>
          </a:p>
          <a:p>
            <a:pPr algn="ctr"/>
            <a:r>
              <a:rPr lang="ru-RU" sz="2000" b="1" dirty="0"/>
              <a:t>Семья – это мама и папа, и дед</a:t>
            </a:r>
          </a:p>
          <a:p>
            <a:pPr algn="ctr"/>
            <a:r>
              <a:rPr lang="ru-RU" sz="2000" b="1" dirty="0"/>
              <a:t>Бабуля готовит нам вкусный обед</a:t>
            </a:r>
          </a:p>
          <a:p>
            <a:pPr algn="ctr"/>
            <a:r>
              <a:rPr lang="ru-RU" sz="2000" b="1" dirty="0"/>
              <a:t>В семье ещё братья и сестры бывают</a:t>
            </a:r>
          </a:p>
          <a:p>
            <a:pPr algn="ctr"/>
            <a:r>
              <a:rPr lang="ru-RU" sz="2000" b="1" dirty="0"/>
              <a:t>Семья – это Я и меня называют:</a:t>
            </a:r>
          </a:p>
          <a:p>
            <a:pPr algn="ctr"/>
            <a:r>
              <a:rPr lang="ru-RU" sz="2000" b="1" dirty="0"/>
              <a:t>Котёнок и ласточка, заинька, птичка.</a:t>
            </a:r>
          </a:p>
          <a:p>
            <a:pPr algn="ctr"/>
            <a:r>
              <a:rPr lang="ru-RU" sz="2000" b="1" dirty="0"/>
              <a:t>Семья – где все любят меня и ласкают</a:t>
            </a:r>
          </a:p>
          <a:p>
            <a:pPr algn="ctr"/>
            <a:r>
              <a:rPr lang="ru-RU" sz="2000" b="1" dirty="0"/>
              <a:t>И лучше семьи ничего не бывает</a:t>
            </a:r>
          </a:p>
        </p:txBody>
      </p:sp>
    </p:spTree>
    <p:extLst>
      <p:ext uri="{BB962C8B-B14F-4D97-AF65-F5344CB8AC3E}">
        <p14:creationId xmlns:p14="http://schemas.microsoft.com/office/powerpoint/2010/main" val="10960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Воспитатель:</a:t>
            </a:r>
          </a:p>
          <a:p>
            <a:r>
              <a:rPr lang="ru-RU" sz="2400" dirty="0"/>
              <a:t> Ребята, у нас ещё осталась коробочка. </a:t>
            </a:r>
            <a:r>
              <a:rPr lang="ru-RU" sz="2400" i="1" dirty="0"/>
              <a:t>Что же в ней лежит?</a:t>
            </a:r>
            <a:r>
              <a:rPr lang="ru-RU" sz="2400" dirty="0"/>
              <a:t> За вашу добросовестную работу и красивые рисунки получайте сладкие призы.</a:t>
            </a:r>
          </a:p>
          <a:p>
            <a:endParaRPr lang="ru-RU" sz="2000" dirty="0"/>
          </a:p>
        </p:txBody>
      </p:sp>
      <p:pic>
        <p:nvPicPr>
          <p:cNvPr id="10242" name="Picture 2" descr="C:\Users\Анастасия\Desktop\post-183-1266500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51040"/>
            <a:ext cx="4709747" cy="382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30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272808" cy="2739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Используемая литература: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Е. </a:t>
            </a:r>
            <a:r>
              <a:rPr lang="ru-RU" sz="2400" dirty="0" err="1" smtClean="0"/>
              <a:t>Косинова</a:t>
            </a:r>
            <a:r>
              <a:rPr lang="ru-RU" sz="2400" dirty="0" smtClean="0"/>
              <a:t> «Гимнастика для пальчиков»,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З. Александрова «Раз-два-три-четыре-пять»,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/>
              <a:t>Н.В.Дубровская</a:t>
            </a:r>
            <a:r>
              <a:rPr lang="ru-RU" sz="2400" dirty="0" smtClean="0"/>
              <a:t> «Рисунки, спрятанные в пальчиках».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43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48680"/>
            <a:ext cx="7992888" cy="57554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Задачи:</a:t>
            </a:r>
          </a:p>
          <a:p>
            <a:r>
              <a:rPr lang="ru-RU" sz="2000" b="1" dirty="0" smtClean="0"/>
              <a:t>«Познавательное развитие»:</a:t>
            </a:r>
          </a:p>
          <a:p>
            <a:r>
              <a:rPr lang="ru-RU" sz="2000" dirty="0" smtClean="0"/>
              <a:t>•способствовать знакомству со своей рукой, как предметом изобразительной деятельности;</a:t>
            </a:r>
          </a:p>
          <a:p>
            <a:r>
              <a:rPr lang="ru-RU" sz="2000" b="1" dirty="0" smtClean="0"/>
              <a:t>« Художественно-творческое развитие»:</a:t>
            </a:r>
          </a:p>
          <a:p>
            <a:r>
              <a:rPr lang="ru-RU" sz="2000" dirty="0" smtClean="0"/>
              <a:t>•привлечь детей и взрослых к изобразительному искусству, используя нетрадиционные техники изображения предметов;</a:t>
            </a:r>
          </a:p>
          <a:p>
            <a:r>
              <a:rPr lang="ru-RU" sz="2000" dirty="0" smtClean="0"/>
              <a:t>•включить детей и родителей в творческий процесс;</a:t>
            </a:r>
          </a:p>
          <a:p>
            <a:r>
              <a:rPr lang="ru-RU" sz="2000" dirty="0" smtClean="0"/>
              <a:t>•способствовать   закреплению  приемов рисования фломастерами и гуашью;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«Физическое развитие»:</a:t>
            </a:r>
          </a:p>
          <a:p>
            <a:r>
              <a:rPr lang="ru-RU" sz="2000" dirty="0" smtClean="0"/>
              <a:t>•способствовать развитию  мелких мышц рук;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«Социально-коммуникативное развитие»:</a:t>
            </a:r>
          </a:p>
          <a:p>
            <a:r>
              <a:rPr lang="ru-RU" sz="2000" dirty="0" smtClean="0"/>
              <a:t>•сконцентрировать внимание детей и взрослых на теме «Моя семья», её основных ценностях;</a:t>
            </a:r>
          </a:p>
          <a:p>
            <a:r>
              <a:rPr lang="ru-RU" sz="2000" dirty="0" smtClean="0"/>
              <a:t>•воспитывать любовь к членам семьи, вызывать желание нарисовать их портреты;.</a:t>
            </a:r>
          </a:p>
          <a:p>
            <a:r>
              <a:rPr lang="ru-RU" sz="2000" dirty="0" smtClean="0"/>
              <a:t>•объединить людей разного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9623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18983"/>
            <a:ext cx="8208912" cy="3785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Материалы:</a:t>
            </a:r>
            <a:r>
              <a:rPr lang="ru-RU" sz="2400" dirty="0" smtClean="0"/>
              <a:t> альбомные  листы А-4, фломастеры, восковые мелки, карандаши.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Предварительная работа: </a:t>
            </a:r>
          </a:p>
          <a:p>
            <a:r>
              <a:rPr lang="ru-RU" sz="2400" dirty="0" smtClean="0"/>
              <a:t>чтение книг и </a:t>
            </a:r>
          </a:p>
          <a:p>
            <a:r>
              <a:rPr lang="ru-RU" sz="2400" dirty="0" smtClean="0"/>
              <a:t>заучивание стихотворений о семье; </a:t>
            </a:r>
          </a:p>
          <a:p>
            <a:r>
              <a:rPr lang="ru-RU" sz="2400" dirty="0" smtClean="0"/>
              <a:t>проведение </a:t>
            </a:r>
          </a:p>
          <a:p>
            <a:r>
              <a:rPr lang="ru-RU" sz="2400" dirty="0" smtClean="0"/>
              <a:t>пальчиковой гимнастики;</a:t>
            </a:r>
          </a:p>
          <a:p>
            <a:r>
              <a:rPr lang="ru-RU" sz="2400" dirty="0" smtClean="0"/>
              <a:t> дидактическая игра </a:t>
            </a:r>
          </a:p>
          <a:p>
            <a:r>
              <a:rPr lang="ru-RU" sz="2400" dirty="0" smtClean="0"/>
              <a:t>«Составь портрет».</a:t>
            </a:r>
            <a:endParaRPr lang="ru-RU" sz="2400" dirty="0"/>
          </a:p>
        </p:txBody>
      </p:sp>
      <p:pic>
        <p:nvPicPr>
          <p:cNvPr id="1026" name="Picture 2" descr="C:\Users\Анастасия\Desktop\47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523">
            <a:off x="5901563" y="1908631"/>
            <a:ext cx="2808312" cy="3277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19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1"/>
            <a:ext cx="7704856" cy="56323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cs typeface="Mongolian Baiti" panose="03000500000000000000" pitchFamily="66" charset="0"/>
              </a:rPr>
              <a:t>Воспитатель: - Здравствуйте родители, здравствуйте дети!</a:t>
            </a:r>
          </a:p>
          <a:p>
            <a:r>
              <a:rPr lang="ru-RU" sz="2000" i="1" dirty="0" smtClean="0">
                <a:cs typeface="Mongolian Baiti" panose="03000500000000000000" pitchFamily="66" charset="0"/>
              </a:rPr>
              <a:t>«Собрались сегодня с Вами,</a:t>
            </a:r>
          </a:p>
          <a:p>
            <a:r>
              <a:rPr lang="ru-RU" sz="2000" i="1" dirty="0" smtClean="0">
                <a:cs typeface="Mongolian Baiti" panose="03000500000000000000" pitchFamily="66" charset="0"/>
              </a:rPr>
              <a:t>Чтобы всем нам стать друзьями.</a:t>
            </a:r>
          </a:p>
          <a:p>
            <a:r>
              <a:rPr lang="ru-RU" sz="2000" i="1" dirty="0" smtClean="0">
                <a:cs typeface="Mongolian Baiti" panose="03000500000000000000" pitchFamily="66" charset="0"/>
              </a:rPr>
              <a:t>Поиграть, повеселиться</a:t>
            </a:r>
          </a:p>
          <a:p>
            <a:r>
              <a:rPr lang="ru-RU" sz="2000" i="1" dirty="0" smtClean="0">
                <a:cs typeface="Mongolian Baiti" panose="03000500000000000000" pitchFamily="66" charset="0"/>
              </a:rPr>
              <a:t>И чему-то научиться!»</a:t>
            </a:r>
          </a:p>
          <a:p>
            <a:endParaRPr lang="ru-RU" sz="2000" dirty="0" smtClean="0">
              <a:cs typeface="Mongolian Baiti" panose="03000500000000000000" pitchFamily="66" charset="0"/>
            </a:endParaRPr>
          </a:p>
          <a:p>
            <a:r>
              <a:rPr lang="ru-RU" sz="2000" i="1" dirty="0" smtClean="0">
                <a:cs typeface="Mongolian Baiti" panose="03000500000000000000" pitchFamily="66" charset="0"/>
              </a:rPr>
              <a:t>Ребята, а вы любите рисовать? И знаете, что нам нужно для рисования? </a:t>
            </a:r>
          </a:p>
          <a:p>
            <a:endParaRPr lang="ru-RU" sz="2000" dirty="0">
              <a:cs typeface="Mongolian Baiti" panose="03000500000000000000" pitchFamily="66" charset="0"/>
            </a:endParaRPr>
          </a:p>
          <a:p>
            <a:r>
              <a:rPr lang="ru-RU" sz="2000" i="1" dirty="0" smtClean="0">
                <a:cs typeface="Mongolian Baiti" panose="03000500000000000000" pitchFamily="66" charset="0"/>
              </a:rPr>
              <a:t>Вот, я сейчас проверю. </a:t>
            </a:r>
          </a:p>
          <a:p>
            <a:r>
              <a:rPr lang="ru-RU" sz="2000" i="1" dirty="0" smtClean="0">
                <a:cs typeface="Mongolian Baiti" panose="03000500000000000000" pitchFamily="66" charset="0"/>
              </a:rPr>
              <a:t>Загадаю вам загадки, а вы попробуйте отгадать.</a:t>
            </a:r>
          </a:p>
          <a:p>
            <a:endParaRPr lang="ru-RU" sz="2000" dirty="0" smtClean="0">
              <a:cs typeface="Mongolian Baiti" panose="03000500000000000000" pitchFamily="66" charset="0"/>
            </a:endParaRPr>
          </a:p>
          <a:p>
            <a:pPr algn="ctr"/>
            <a:r>
              <a:rPr lang="ru-RU" sz="2000" dirty="0" smtClean="0">
                <a:cs typeface="Mongolian Baiti" panose="03000500000000000000" pitchFamily="66" charset="0"/>
              </a:rPr>
              <a:t>«Разноцветными носами           «Над бумажным листом</a:t>
            </a:r>
          </a:p>
          <a:p>
            <a:pPr algn="ctr"/>
            <a:r>
              <a:rPr lang="ru-RU" sz="2000" dirty="0" smtClean="0">
                <a:cs typeface="Mongolian Baiti" panose="03000500000000000000" pitchFamily="66" charset="0"/>
              </a:rPr>
              <a:t>По бумаге водят сами,               Машет палочка хвостом</a:t>
            </a:r>
          </a:p>
          <a:p>
            <a:pPr algn="ctr"/>
            <a:r>
              <a:rPr lang="ru-RU" sz="2000" dirty="0" smtClean="0">
                <a:cs typeface="Mongolian Baiti" panose="03000500000000000000" pitchFamily="66" charset="0"/>
              </a:rPr>
              <a:t>Их рисунки хороши.                  И не просто машет,</a:t>
            </a:r>
          </a:p>
          <a:p>
            <a:pPr algn="ctr"/>
            <a:r>
              <a:rPr lang="ru-RU" sz="2000" dirty="0" smtClean="0">
                <a:cs typeface="Mongolian Baiti" panose="03000500000000000000" pitchFamily="66" charset="0"/>
              </a:rPr>
              <a:t>Это что? ... (Карандаши)           Красит в разные цвета. </a:t>
            </a:r>
          </a:p>
          <a:p>
            <a:pPr algn="ctr"/>
            <a:r>
              <a:rPr lang="ru-RU" sz="2000" dirty="0">
                <a:cs typeface="Mongolian Baiti" panose="03000500000000000000" pitchFamily="66" charset="0"/>
              </a:rPr>
              <a:t> </a:t>
            </a:r>
            <a:r>
              <a:rPr lang="ru-RU" sz="2000" dirty="0" smtClean="0">
                <a:cs typeface="Mongolian Baiti" panose="03000500000000000000" pitchFamily="66" charset="0"/>
              </a:rPr>
              <a:t>                                                 Ух, какая красота!(кисть)</a:t>
            </a:r>
            <a:endParaRPr lang="ru-RU" sz="2000" dirty="0">
              <a:cs typeface="Mongolian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3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Mongolian Baiti" panose="03000500000000000000" pitchFamily="66" charset="0"/>
              </a:rPr>
              <a:t>Ход НОД</a:t>
            </a:r>
            <a:endParaRPr lang="ru-RU" sz="3200" b="1" dirty="0"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1772816"/>
            <a:ext cx="3822192" cy="435366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«Космонавтов на Луне                                              </a:t>
            </a:r>
            <a:r>
              <a:rPr lang="ru-RU" dirty="0" smtClean="0"/>
              <a:t>Или </a:t>
            </a:r>
            <a:r>
              <a:rPr lang="ru-RU" dirty="0"/>
              <a:t>кошку на окне                                                      </a:t>
            </a:r>
            <a:r>
              <a:rPr lang="ru-RU" dirty="0" smtClean="0"/>
              <a:t>Рисовать </a:t>
            </a:r>
            <a:r>
              <a:rPr lang="ru-RU" dirty="0"/>
              <a:t>поможет мастер. </a:t>
            </a:r>
            <a:r>
              <a:rPr lang="ru-RU" dirty="0" smtClean="0"/>
              <a:t>Как </a:t>
            </a:r>
            <a:r>
              <a:rPr lang="ru-RU" dirty="0"/>
              <a:t>зовут его? </a:t>
            </a:r>
            <a:endParaRPr lang="ru-RU" dirty="0" smtClean="0"/>
          </a:p>
          <a:p>
            <a:r>
              <a:rPr lang="ru-RU" dirty="0" smtClean="0"/>
              <a:t>... </a:t>
            </a:r>
            <a:r>
              <a:rPr lang="ru-RU" dirty="0"/>
              <a:t>(Фломастер</a:t>
            </a:r>
            <a:r>
              <a:rPr lang="ru-RU" dirty="0" smtClean="0"/>
              <a:t>)»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3068960"/>
            <a:ext cx="4320480" cy="237626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«Вот готов рисунок наш,</a:t>
            </a:r>
          </a:p>
          <a:p>
            <a:pPr marL="0" indent="0">
              <a:buNone/>
            </a:pPr>
            <a:r>
              <a:rPr lang="ru-RU" dirty="0"/>
              <a:t>Потрудился карандаш.</a:t>
            </a:r>
          </a:p>
          <a:p>
            <a:pPr marL="0" indent="0">
              <a:buNone/>
            </a:pPr>
            <a:r>
              <a:rPr lang="ru-RU" dirty="0"/>
              <a:t>Но ему нужна </a:t>
            </a:r>
            <a:r>
              <a:rPr lang="ru-RU" dirty="0" smtClean="0"/>
              <a:t>починка</a:t>
            </a:r>
          </a:p>
          <a:p>
            <a:pPr marL="0" indent="0">
              <a:buNone/>
            </a:pPr>
            <a:r>
              <a:rPr lang="ru-RU" dirty="0"/>
              <a:t>Точит </a:t>
            </a:r>
            <a:r>
              <a:rPr lang="ru-RU" dirty="0" smtClean="0"/>
              <a:t>карандаш </a:t>
            </a:r>
          </a:p>
          <a:p>
            <a:r>
              <a:rPr lang="ru-RU" dirty="0"/>
              <a:t>…(Точилка)»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Загадки</a:t>
            </a:r>
            <a:endParaRPr lang="ru-RU" b="1" dirty="0"/>
          </a:p>
        </p:txBody>
      </p:sp>
      <p:pic>
        <p:nvPicPr>
          <p:cNvPr id="2052" name="Picture 4" descr="C:\Users\Анастасия\Desktop\img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22455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102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430" y="548680"/>
            <a:ext cx="8136904" cy="17851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Молодцы ребята!  Всё- то вы знаете!</a:t>
            </a:r>
          </a:p>
          <a:p>
            <a:r>
              <a:rPr lang="ru-RU" sz="2200" dirty="0" smtClean="0"/>
              <a:t>Я для вас и родителей приготовила </a:t>
            </a:r>
          </a:p>
          <a:p>
            <a:r>
              <a:rPr lang="ru-RU" sz="2200" dirty="0" smtClean="0"/>
              <a:t>3 волшебные коробочки. </a:t>
            </a:r>
          </a:p>
          <a:p>
            <a:r>
              <a:rPr lang="ru-RU" sz="2200" dirty="0" smtClean="0"/>
              <a:t>Давайте, посмотрим, что в одной из них.</a:t>
            </a:r>
          </a:p>
          <a:p>
            <a:r>
              <a:rPr lang="ru-RU" sz="2200" i="1" dirty="0" smtClean="0"/>
              <a:t>Воспитатель достает из коробочки отпечаток ладошки</a:t>
            </a:r>
            <a:r>
              <a:rPr lang="ru-RU" sz="2000" i="1" dirty="0" smtClean="0"/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37872">
            <a:off x="4762337" y="3199213"/>
            <a:ext cx="3586305" cy="257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93796">
            <a:off x="286901" y="3177287"/>
            <a:ext cx="3417054" cy="2282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8074"/>
            <a:ext cx="7776864" cy="5341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400" b="1" dirty="0" smtClean="0"/>
              <a:t>Воспитатель</a:t>
            </a:r>
            <a:r>
              <a:rPr lang="ru-RU" sz="2400" b="1" dirty="0"/>
              <a:t>: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i="1" dirty="0" smtClean="0"/>
              <a:t>Ребята</a:t>
            </a:r>
            <a:r>
              <a:rPr lang="ru-RU" sz="2400" i="1" dirty="0"/>
              <a:t>, что это?	</a:t>
            </a:r>
          </a:p>
          <a:p>
            <a:r>
              <a:rPr lang="ru-RU" sz="2400" b="1" dirty="0"/>
              <a:t>Воспитатель: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i="1" dirty="0" smtClean="0"/>
              <a:t>Сколько </a:t>
            </a:r>
            <a:r>
              <a:rPr lang="ru-RU" sz="2400" i="1" dirty="0"/>
              <a:t>у вас рук? </a:t>
            </a:r>
          </a:p>
          <a:p>
            <a:r>
              <a:rPr lang="ru-RU" sz="2400" i="1" dirty="0"/>
              <a:t>Что мы делаем с помощью рук? </a:t>
            </a:r>
          </a:p>
          <a:p>
            <a:r>
              <a:rPr lang="ru-RU" sz="2400" i="1" dirty="0"/>
              <a:t>Покажите правую </a:t>
            </a:r>
            <a:r>
              <a:rPr lang="ru-RU" sz="2400" i="1" dirty="0" smtClean="0"/>
              <a:t>руку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(дети поднимают правую руку).</a:t>
            </a:r>
          </a:p>
          <a:p>
            <a:r>
              <a:rPr lang="ru-RU" sz="2400" i="1" dirty="0"/>
              <a:t>Покажите левую </a:t>
            </a:r>
            <a:r>
              <a:rPr lang="ru-RU" sz="2400" i="1" dirty="0" smtClean="0"/>
              <a:t>руку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(дети поднимают левую руку).</a:t>
            </a:r>
          </a:p>
          <a:p>
            <a:r>
              <a:rPr lang="ru-RU" sz="2400" dirty="0"/>
              <a:t>Пальцы – наши главные помощники в рисовании. Они словно маленькие человечки, которые учатся держать карандаш.</a:t>
            </a:r>
          </a:p>
          <a:p>
            <a:r>
              <a:rPr lang="ru-RU" sz="2400" dirty="0"/>
              <a:t>Давайте, поиграем нашими пальчиками.</a:t>
            </a:r>
          </a:p>
        </p:txBody>
      </p:sp>
      <p:pic>
        <p:nvPicPr>
          <p:cNvPr id="3075" name="Picture 3" descr="C:\Users\Анастасия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752">
            <a:off x="5366119" y="791208"/>
            <a:ext cx="3562986" cy="2946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40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1"/>
            <a:ext cx="7632848" cy="65094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Пальчиковая гимнастика. З. Александрова.</a:t>
            </a:r>
          </a:p>
          <a:p>
            <a:r>
              <a:rPr lang="ru-RU" sz="1900" dirty="0" smtClean="0"/>
              <a:t>«Раз – два – три - четыре - пять!»</a:t>
            </a:r>
          </a:p>
          <a:p>
            <a:r>
              <a:rPr lang="ru-RU" sz="1900" dirty="0" smtClean="0"/>
              <a:t>Раз-два-три-четыре-пять!</a:t>
            </a:r>
          </a:p>
          <a:p>
            <a:r>
              <a:rPr lang="ru-RU" sz="1900" dirty="0" smtClean="0"/>
              <a:t>Будем пальчики считать –</a:t>
            </a:r>
          </a:p>
          <a:p>
            <a:r>
              <a:rPr lang="ru-RU" sz="1900" dirty="0" smtClean="0"/>
              <a:t>Крепкие, дружные,</a:t>
            </a:r>
          </a:p>
          <a:p>
            <a:r>
              <a:rPr lang="ru-RU" sz="1900" dirty="0" smtClean="0"/>
              <a:t>Все такие нужные.</a:t>
            </a:r>
          </a:p>
          <a:p>
            <a:r>
              <a:rPr lang="ru-RU" sz="1900" dirty="0" smtClean="0"/>
              <a:t>На другой руке опять:</a:t>
            </a:r>
          </a:p>
          <a:p>
            <a:r>
              <a:rPr lang="ru-RU" sz="1900" dirty="0" smtClean="0"/>
              <a:t>Раз-два-три-четыре-пять!</a:t>
            </a:r>
          </a:p>
          <a:p>
            <a:pPr algn="ctr"/>
            <a:r>
              <a:rPr lang="ru-RU" sz="1900" dirty="0" smtClean="0"/>
              <a:t>                                                                                                </a:t>
            </a:r>
          </a:p>
          <a:p>
            <a:pPr algn="ctr"/>
            <a:r>
              <a:rPr lang="ru-RU" sz="1900" dirty="0" smtClean="0"/>
              <a:t>  Пальчики быстрые,</a:t>
            </a:r>
          </a:p>
          <a:p>
            <a:pPr algn="ctr"/>
            <a:r>
              <a:rPr lang="ru-RU" sz="1900" dirty="0" smtClean="0"/>
              <a:t>  Хоть не очень чистые!</a:t>
            </a:r>
          </a:p>
          <a:p>
            <a:pPr algn="ctr"/>
            <a:r>
              <a:rPr lang="ru-RU" sz="1900" dirty="0" smtClean="0"/>
              <a:t>Много пальчикам хлопот:</a:t>
            </a:r>
          </a:p>
          <a:p>
            <a:pPr algn="ctr"/>
            <a:r>
              <a:rPr lang="ru-RU" sz="1900" dirty="0" smtClean="0"/>
              <a:t>То играют в ладушки,</a:t>
            </a:r>
          </a:p>
          <a:p>
            <a:pPr algn="ctr"/>
            <a:r>
              <a:rPr lang="ru-RU" sz="1900" dirty="0" smtClean="0"/>
              <a:t>То зачем-то лезут в рот,</a:t>
            </a:r>
          </a:p>
          <a:p>
            <a:pPr algn="ctr"/>
            <a:r>
              <a:rPr lang="ru-RU" sz="1900" dirty="0" smtClean="0"/>
              <a:t>Книжки рвут у бабушки…</a:t>
            </a:r>
          </a:p>
          <a:p>
            <a:pPr algn="ctr"/>
            <a:r>
              <a:rPr lang="ru-RU" sz="1900" dirty="0" smtClean="0"/>
              <a:t>Переделав все дела.</a:t>
            </a:r>
          </a:p>
          <a:p>
            <a:pPr algn="ctr"/>
            <a:r>
              <a:rPr lang="ru-RU" sz="1900" dirty="0" smtClean="0"/>
              <a:t>Тянут скатерть со стола.</a:t>
            </a:r>
          </a:p>
          <a:p>
            <a:pPr algn="r"/>
            <a:r>
              <a:rPr lang="ru-RU" sz="1900" dirty="0" smtClean="0"/>
              <a:t>Лезут в соль и компот,</a:t>
            </a:r>
          </a:p>
          <a:p>
            <a:pPr algn="r"/>
            <a:r>
              <a:rPr lang="ru-RU" sz="1900" dirty="0" smtClean="0"/>
              <a:t> А потом наоборот.</a:t>
            </a:r>
          </a:p>
          <a:p>
            <a:pPr algn="r"/>
            <a:r>
              <a:rPr lang="ru-RU" sz="1900" dirty="0" smtClean="0"/>
              <a:t>Пальчики дружные,</a:t>
            </a:r>
          </a:p>
          <a:p>
            <a:pPr algn="r"/>
            <a:r>
              <a:rPr lang="ru-RU" sz="1900" dirty="0" smtClean="0"/>
              <a:t>Все такие нужные!</a:t>
            </a:r>
          </a:p>
          <a:p>
            <a:endParaRPr lang="ru-RU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6258">
            <a:off x="5043033" y="554651"/>
            <a:ext cx="3037097" cy="440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4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704856" cy="5262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Воспитатель: </a:t>
            </a:r>
            <a:r>
              <a:rPr lang="ru-RU" sz="2400" dirty="0" smtClean="0"/>
              <a:t>Приложите свою ладонь, к ладони мамы или папы.</a:t>
            </a:r>
          </a:p>
          <a:p>
            <a:r>
              <a:rPr lang="ru-RU" sz="2400" i="1" dirty="0" smtClean="0"/>
              <a:t>Чем они отличаются?</a:t>
            </a:r>
          </a:p>
          <a:p>
            <a:r>
              <a:rPr lang="ru-RU" sz="2400" b="1" dirty="0" smtClean="0"/>
              <a:t>Воспитатель:</a:t>
            </a:r>
            <a:r>
              <a:rPr lang="ru-RU" sz="2400" dirty="0" smtClean="0"/>
              <a:t> </a:t>
            </a:r>
            <a:r>
              <a:rPr lang="ru-RU" sz="2400" i="1" dirty="0" smtClean="0"/>
              <a:t>А, как вы думаете, почему? </a:t>
            </a:r>
          </a:p>
          <a:p>
            <a:r>
              <a:rPr lang="ru-RU" sz="2400" dirty="0" smtClean="0"/>
              <a:t>Ответы детей. (Если дети затрудняются ответить на вопрос, </a:t>
            </a:r>
          </a:p>
          <a:p>
            <a:r>
              <a:rPr lang="ru-RU" sz="2400" dirty="0" smtClean="0"/>
              <a:t>отвечают родители)</a:t>
            </a:r>
          </a:p>
          <a:p>
            <a:r>
              <a:rPr lang="ru-RU" sz="2400" b="1" dirty="0" smtClean="0"/>
              <a:t>Воспитатель:</a:t>
            </a:r>
            <a:r>
              <a:rPr lang="ru-RU" sz="2400" dirty="0" smtClean="0"/>
              <a:t> А  вот вам и первое задание. </a:t>
            </a:r>
          </a:p>
          <a:p>
            <a:r>
              <a:rPr lang="ru-RU" sz="2400" dirty="0" smtClean="0"/>
              <a:t>Раздвигаем пальчики левой руки, прикладываем ладошкой </a:t>
            </a:r>
          </a:p>
          <a:p>
            <a:r>
              <a:rPr lang="ru-RU" sz="2400" dirty="0" smtClean="0"/>
              <a:t>вниз на лист бумаги, </a:t>
            </a:r>
          </a:p>
          <a:p>
            <a:r>
              <a:rPr lang="ru-RU" sz="2400" dirty="0" smtClean="0"/>
              <a:t>а мама или папа, или бабушка обводят ладошку фломастером. </a:t>
            </a:r>
          </a:p>
          <a:p>
            <a:r>
              <a:rPr lang="ru-RU" sz="2400" dirty="0" smtClean="0"/>
              <a:t>Дети начинают обводить, а родители помогают.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13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</TotalTime>
  <Words>932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      Конспект  по изобразительной деятельности  для дошкольников  и их родителей в старшей группе детского сада 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Мы увлечены</vt:lpstr>
      <vt:lpstr>Презентация PowerPoint</vt:lpstr>
      <vt:lpstr>Вот, какие у нас получились картины.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по изобразительной деятельности  с использованием нетрадиционной техники  для дошкольников  и их родителей в средней группе детского сада</dc:title>
  <dc:creator>Анастасия Ягодина</dc:creator>
  <cp:lastModifiedBy>Анастасия Ягодина</cp:lastModifiedBy>
  <cp:revision>32</cp:revision>
  <dcterms:created xsi:type="dcterms:W3CDTF">2015-12-01T18:12:56Z</dcterms:created>
  <dcterms:modified xsi:type="dcterms:W3CDTF">2015-12-17T08:43:49Z</dcterms:modified>
</cp:coreProperties>
</file>