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6" r:id="rId2"/>
    <p:sldId id="261" r:id="rId3"/>
    <p:sldId id="257" r:id="rId4"/>
    <p:sldId id="258" r:id="rId5"/>
    <p:sldId id="259" r:id="rId6"/>
    <p:sldId id="260"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D1CF"/>
    <a:srgbClr val="DFD4CF"/>
    <a:srgbClr val="C0EED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96" y="-4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ru-RU" smtClean="0"/>
              <a:t>Образец заголовка</a:t>
            </a:r>
            <a:endParaRPr kumimoji="0" lang="en-US"/>
          </a:p>
        </p:txBody>
      </p:sp>
      <p:sp>
        <p:nvSpPr>
          <p:cNvPr id="3" name="Подзаголовок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ru-RU" smtClean="0"/>
              <a:t>Образец подзаголовка</a:t>
            </a:r>
            <a:endParaRPr kumimoji="0" lang="en-US"/>
          </a:p>
        </p:txBody>
      </p:sp>
      <p:sp>
        <p:nvSpPr>
          <p:cNvPr id="4" name="Дата 3"/>
          <p:cNvSpPr>
            <a:spLocks noGrp="1"/>
          </p:cNvSpPr>
          <p:nvPr>
            <p:ph type="dt" sz="half" idx="10"/>
          </p:nvPr>
        </p:nvSpPr>
        <p:spPr/>
        <p:txBody>
          <a:bodyPr/>
          <a:lstStyle/>
          <a:p>
            <a:fld id="{820EBBFD-3BE9-4189-89D3-6C50569B2E1E}" type="datetimeFigureOut">
              <a:rPr lang="ru-RU" smtClean="0"/>
              <a:t>11.10.2011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051E3DD-D060-4D10-8630-2ABFC1E06356}" type="slidenum">
              <a:rPr lang="ru-RU" smtClean="0"/>
              <a:t>‹#›</a:t>
            </a:fld>
            <a:endParaRPr lang="ru-RU"/>
          </a:p>
        </p:txBody>
      </p:sp>
      <p:sp>
        <p:nvSpPr>
          <p:cNvPr id="10" name="Прямоугольник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20EBBFD-3BE9-4189-89D3-6C50569B2E1E}" type="datetimeFigureOut">
              <a:rPr lang="ru-RU" smtClean="0"/>
              <a:t>11.10.2011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051E3DD-D060-4D10-8630-2ABFC1E06356}"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9" name="Прямоугольник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Прямоугольник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Вертикальный заголовок 1"/>
          <p:cNvSpPr>
            <a:spLocks noGrp="1"/>
          </p:cNvSpPr>
          <p:nvPr>
            <p:ph type="title" orient="vert"/>
          </p:nvPr>
        </p:nvSpPr>
        <p:spPr>
          <a:xfrm>
            <a:off x="6781800" y="274640"/>
            <a:ext cx="19050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04800"/>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20EBBFD-3BE9-4189-89D3-6C50569B2E1E}" type="datetimeFigureOut">
              <a:rPr lang="ru-RU" smtClean="0"/>
              <a:t>11.10.2011</a:t>
            </a:fld>
            <a:endParaRPr lang="ru-RU"/>
          </a:p>
        </p:txBody>
      </p:sp>
      <p:sp>
        <p:nvSpPr>
          <p:cNvPr id="5" name="Нижний колонтитул 4"/>
          <p:cNvSpPr>
            <a:spLocks noGrp="1"/>
          </p:cNvSpPr>
          <p:nvPr>
            <p:ph type="ftr" sz="quarter" idx="11"/>
          </p:nvPr>
        </p:nvSpPr>
        <p:spPr>
          <a:xfrm>
            <a:off x="2640597" y="6377459"/>
            <a:ext cx="3836404" cy="365125"/>
          </a:xfrm>
        </p:spPr>
        <p:txBody>
          <a:bodyPr/>
          <a:lstStyle/>
          <a:p>
            <a:endParaRPr lang="ru-RU"/>
          </a:p>
        </p:txBody>
      </p:sp>
      <p:sp>
        <p:nvSpPr>
          <p:cNvPr id="6" name="Номер слайда 5"/>
          <p:cNvSpPr>
            <a:spLocks noGrp="1"/>
          </p:cNvSpPr>
          <p:nvPr>
            <p:ph type="sldNum" sz="quarter" idx="12"/>
          </p:nvPr>
        </p:nvSpPr>
        <p:spPr/>
        <p:txBody>
          <a:bodyPr/>
          <a:lstStyle/>
          <a:p>
            <a:fld id="{7051E3DD-D060-4D10-8630-2ABFC1E06356}"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5448"/>
            <a:ext cx="8229600" cy="1252728"/>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20EBBFD-3BE9-4189-89D3-6C50569B2E1E}" type="datetimeFigureOut">
              <a:rPr lang="ru-RU" smtClean="0"/>
              <a:t>11.10.2011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051E3DD-D060-4D10-8630-2ABFC1E06356}"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Прямоугольник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820EBBFD-3BE9-4189-89D3-6C50569B2E1E}" type="datetimeFigureOut">
              <a:rPr lang="ru-RU" smtClean="0"/>
              <a:t>11.10.2011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051E3DD-D060-4D10-8630-2ABFC1E06356}"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20EBBFD-3BE9-4189-89D3-6C50569B2E1E}" type="datetimeFigureOut">
              <a:rPr lang="ru-RU" smtClean="0"/>
              <a:t>11.10.2011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051E3DD-D060-4D10-8630-2ABFC1E06356}"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4" name="Содержимое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Текст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6" name="Содержимое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820EBBFD-3BE9-4189-89D3-6C50569B2E1E}" type="datetimeFigureOut">
              <a:rPr lang="ru-RU" smtClean="0"/>
              <a:t>11.10.2011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051E3DD-D060-4D10-8630-2ABFC1E06356}"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820EBBFD-3BE9-4189-89D3-6C50569B2E1E}" type="datetimeFigureOut">
              <a:rPr lang="ru-RU" smtClean="0"/>
              <a:t>11.10.2011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051E3DD-D060-4D10-8630-2ABFC1E06356}"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20EBBFD-3BE9-4189-89D3-6C50569B2E1E}" type="datetimeFigureOut">
              <a:rPr lang="ru-RU" smtClean="0"/>
              <a:t>11.10.2011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051E3DD-D060-4D10-8630-2ABFC1E06356}"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ru-RU" smtClean="0"/>
              <a:t>Образец заголовка</a:t>
            </a:r>
            <a:endParaRPr kumimoji="0" lang="en-US"/>
          </a:p>
        </p:txBody>
      </p:sp>
      <p:sp>
        <p:nvSpPr>
          <p:cNvPr id="3" name="Содержимое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Текст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820EBBFD-3BE9-4189-89D3-6C50569B2E1E}" type="datetimeFigureOut">
              <a:rPr lang="ru-RU" smtClean="0"/>
              <a:t>11.10.2011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051E3DD-D060-4D10-8630-2ABFC1E06356}" type="slidenum">
              <a:rPr lang="ru-RU" smtClean="0"/>
              <a:t>‹#›</a:t>
            </a:fld>
            <a:endParaRPr lang="ru-RU"/>
          </a:p>
        </p:txBody>
      </p:sp>
      <p:sp>
        <p:nvSpPr>
          <p:cNvPr id="12" name="Прямоугольник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ru-RU" smtClean="0"/>
              <a:t>Вставка рисунка</a:t>
            </a:r>
            <a:endParaRPr kumimoji="0" lang="en-US" dirty="0"/>
          </a:p>
        </p:txBody>
      </p:sp>
      <p:sp>
        <p:nvSpPr>
          <p:cNvPr id="4" name="Текст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164592" y="1170432"/>
            <a:ext cx="2523744" cy="201168"/>
          </a:xfrm>
        </p:spPr>
        <p:txBody>
          <a:bodyPr/>
          <a:lstStyle/>
          <a:p>
            <a:fld id="{820EBBFD-3BE9-4189-89D3-6C50569B2E1E}" type="datetimeFigureOut">
              <a:rPr lang="ru-RU" smtClean="0"/>
              <a:t>11.10.2011</a:t>
            </a:fld>
            <a:endParaRPr lang="ru-RU"/>
          </a:p>
        </p:txBody>
      </p:sp>
      <p:sp>
        <p:nvSpPr>
          <p:cNvPr id="11" name="Прямоугольник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Нижний колонтитул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ru-RU"/>
          </a:p>
        </p:txBody>
      </p:sp>
      <p:sp>
        <p:nvSpPr>
          <p:cNvPr id="7" name="Номер слайда 6"/>
          <p:cNvSpPr>
            <a:spLocks noGrp="1"/>
          </p:cNvSpPr>
          <p:nvPr>
            <p:ph type="sldNum" sz="quarter" idx="12"/>
          </p:nvPr>
        </p:nvSpPr>
        <p:spPr>
          <a:xfrm>
            <a:off x="8339328" y="1170432"/>
            <a:ext cx="733864" cy="201168"/>
          </a:xfrm>
        </p:spPr>
        <p:txBody>
          <a:bodyPr/>
          <a:lstStyle/>
          <a:p>
            <a:fld id="{7051E3DD-D060-4D10-8630-2ABFC1E06356}"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Прямоугольник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Прямоугольник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4" name="Дата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20EBBFD-3BE9-4189-89D3-6C50569B2E1E}" type="datetimeFigureOut">
              <a:rPr lang="ru-RU" smtClean="0"/>
              <a:t>11.10.2011</a:t>
            </a:fld>
            <a:endParaRPr lang="ru-RU"/>
          </a:p>
        </p:txBody>
      </p:sp>
      <p:sp>
        <p:nvSpPr>
          <p:cNvPr id="5" name="Нижний колонтитул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ru-RU"/>
          </a:p>
        </p:txBody>
      </p:sp>
      <p:sp>
        <p:nvSpPr>
          <p:cNvPr id="6" name="Номер слайда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7051E3DD-D060-4D10-8630-2ABFC1E06356}"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gif"/><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	</a:t>
            </a:r>
            <a:r>
              <a:rPr lang="ru-RU" dirty="0" smtClean="0">
                <a:solidFill>
                  <a:schemeClr val="accent6">
                    <a:lumMod val="75000"/>
                  </a:schemeClr>
                </a:solidFill>
              </a:rPr>
              <a:t>Александр </a:t>
            </a:r>
            <a:r>
              <a:rPr lang="ru-RU" dirty="0">
                <a:solidFill>
                  <a:schemeClr val="accent6">
                    <a:lumMod val="75000"/>
                  </a:schemeClr>
                </a:solidFill>
              </a:rPr>
              <a:t>Б</a:t>
            </a:r>
            <a:r>
              <a:rPr lang="ru-RU" dirty="0" smtClean="0">
                <a:solidFill>
                  <a:schemeClr val="accent6">
                    <a:lumMod val="75000"/>
                  </a:schemeClr>
                </a:solidFill>
              </a:rPr>
              <a:t>лок</a:t>
            </a:r>
            <a:endParaRPr lang="ru-RU" dirty="0">
              <a:solidFill>
                <a:schemeClr val="accent6">
                  <a:lumMod val="75000"/>
                </a:schemeClr>
              </a:solidFill>
            </a:endParaRPr>
          </a:p>
        </p:txBody>
      </p:sp>
      <p:sp>
        <p:nvSpPr>
          <p:cNvPr id="3" name="Подзаголовок 2"/>
          <p:cNvSpPr>
            <a:spLocks noGrp="1"/>
          </p:cNvSpPr>
          <p:nvPr>
            <p:ph type="subTitle" idx="1"/>
          </p:nvPr>
        </p:nvSpPr>
        <p:spPr/>
        <p:txBody>
          <a:bodyPr/>
          <a:lstStyle/>
          <a:p>
            <a:r>
              <a:rPr lang="ru-RU" dirty="0" smtClean="0"/>
              <a:t>Жизнь и творчество.</a:t>
            </a:r>
          </a:p>
          <a:p>
            <a:endParaRPr lang="ru-RU" dirty="0"/>
          </a:p>
        </p:txBody>
      </p:sp>
      <p:pic>
        <p:nvPicPr>
          <p:cNvPr id="4" name="Рисунок 3" descr="16469.jpg"/>
          <p:cNvPicPr>
            <a:picLocks noChangeAspect="1"/>
          </p:cNvPicPr>
          <p:nvPr/>
        </p:nvPicPr>
        <p:blipFill>
          <a:blip r:embed="rId2"/>
          <a:stretch>
            <a:fillRect/>
          </a:stretch>
        </p:blipFill>
        <p:spPr>
          <a:xfrm flipH="1">
            <a:off x="5143504" y="642918"/>
            <a:ext cx="3571900" cy="2337719"/>
          </a:xfrm>
          <a:prstGeom prst="rect">
            <a:avLst/>
          </a:prstGeom>
        </p:spPr>
      </p:pic>
    </p:spTree>
  </p:cSld>
  <p:clrMapOvr>
    <a:masterClrMapping/>
  </p:clrMapOvr>
  <p:transition advClick="0" advTm="10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par>
                          <p:cTn id="12" fill="hold">
                            <p:stCondLst>
                              <p:cond delay="13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2"/>
                                        </p:tgtEl>
                                        <p:attrNameLst>
                                          <p:attrName>ppt_y</p:attrName>
                                        </p:attrNameLst>
                                      </p:cBhvr>
                                      <p:tavLst>
                                        <p:tav tm="0">
                                          <p:val>
                                            <p:strVal val="#ppt_y"/>
                                          </p:val>
                                        </p:tav>
                                        <p:tav tm="100000">
                                          <p:val>
                                            <p:strVal val="#ppt_y"/>
                                          </p:val>
                                        </p:tav>
                                      </p:tavLst>
                                    </p:anim>
                                    <p:anim calcmode="lin" valueType="num">
                                      <p:cBhvr>
                                        <p:cTn id="17"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2"/>
                                        </p:tgtEl>
                                      </p:cBhvr>
                                    </p:animEffect>
                                  </p:childTnLst>
                                </p:cTn>
                              </p:par>
                            </p:childTnLst>
                          </p:cTn>
                        </p:par>
                        <p:par>
                          <p:cTn id="20" fill="hold">
                            <p:stCondLst>
                              <p:cond delay="2400"/>
                            </p:stCondLst>
                            <p:childTnLst>
                              <p:par>
                                <p:cTn id="21" presetID="51" presetClass="entr" presetSubtype="0"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770" decel="100000"/>
                                        <p:tgtEl>
                                          <p:spTgt spid="4"/>
                                        </p:tgtEl>
                                      </p:cBhvr>
                                    </p:animEffect>
                                    <p:animScale>
                                      <p:cBhvr>
                                        <p:cTn id="24" dur="770" decel="100000"/>
                                        <p:tgtEl>
                                          <p:spTgt spid="4"/>
                                        </p:tgtEl>
                                      </p:cBhvr>
                                      <p:from x="10000" y="10000"/>
                                      <p:to x="200000" y="450000"/>
                                    </p:animScale>
                                    <p:animScale>
                                      <p:cBhvr>
                                        <p:cTn id="25" dur="1230" accel="100000" fill="hold">
                                          <p:stCondLst>
                                            <p:cond delay="770"/>
                                          </p:stCondLst>
                                        </p:cTn>
                                        <p:tgtEl>
                                          <p:spTgt spid="4"/>
                                        </p:tgtEl>
                                      </p:cBhvr>
                                      <p:from x="200000" y="450000"/>
                                      <p:to x="100000" y="100000"/>
                                    </p:animScale>
                                    <p:set>
                                      <p:cBhvr>
                                        <p:cTn id="26" dur="770" fill="hold"/>
                                        <p:tgtEl>
                                          <p:spTgt spid="4"/>
                                        </p:tgtEl>
                                        <p:attrNameLst>
                                          <p:attrName>ppt_x</p:attrName>
                                        </p:attrNameLst>
                                      </p:cBhvr>
                                      <p:to>
                                        <p:strVal val="(0.5)"/>
                                      </p:to>
                                    </p:set>
                                    <p:anim from="(0.5)" to="(#ppt_x)" calcmode="lin" valueType="num">
                                      <p:cBhvr>
                                        <p:cTn id="27" dur="1230" accel="100000" fill="hold">
                                          <p:stCondLst>
                                            <p:cond delay="770"/>
                                          </p:stCondLst>
                                        </p:cTn>
                                        <p:tgtEl>
                                          <p:spTgt spid="4"/>
                                        </p:tgtEl>
                                        <p:attrNameLst>
                                          <p:attrName>ppt_x</p:attrName>
                                        </p:attrNameLst>
                                      </p:cBhvr>
                                    </p:anim>
                                    <p:set>
                                      <p:cBhvr>
                                        <p:cTn id="28" dur="770" fill="hold"/>
                                        <p:tgtEl>
                                          <p:spTgt spid="4"/>
                                        </p:tgtEl>
                                        <p:attrNameLst>
                                          <p:attrName>ppt_y</p:attrName>
                                        </p:attrNameLst>
                                      </p:cBhvr>
                                      <p:to>
                                        <p:strVal val="(#ppt_y+0.4)"/>
                                      </p:to>
                                    </p:set>
                                    <p:anim from="(#ppt_y+0.4)" to="(#ppt_y)" calcmode="lin" valueType="num">
                                      <p:cBhvr>
                                        <p:cTn id="29" dur="1230" accel="100000" fill="hold">
                                          <p:stCondLst>
                                            <p:cond delay="770"/>
                                          </p:stCondLst>
                                        </p:cTn>
                                        <p:tgtEl>
                                          <p:spTgt spid="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357166"/>
            <a:ext cx="8229600" cy="1252728"/>
          </a:xfrm>
        </p:spPr>
        <p:txBody>
          <a:bodyPr>
            <a:normAutofit fontScale="90000"/>
          </a:bodyPr>
          <a:lstStyle/>
          <a:p>
            <a:r>
              <a:rPr lang="ru-RU" dirty="0" smtClean="0"/>
              <a:t>Поэма Александра Блока «Двенадцать»</a:t>
            </a:r>
            <a:br>
              <a:rPr lang="ru-RU" dirty="0" smtClean="0"/>
            </a:br>
            <a:endParaRPr lang="ru-RU" dirty="0"/>
          </a:p>
        </p:txBody>
      </p:sp>
      <p:sp>
        <p:nvSpPr>
          <p:cNvPr id="3" name="Содержимое 2"/>
          <p:cNvSpPr>
            <a:spLocks noGrp="1"/>
          </p:cNvSpPr>
          <p:nvPr>
            <p:ph idx="1"/>
          </p:nvPr>
        </p:nvSpPr>
        <p:spPr/>
        <p:txBody>
          <a:bodyPr>
            <a:normAutofit fontScale="47500" lnSpcReduction="20000"/>
          </a:bodyPr>
          <a:lstStyle/>
          <a:p>
            <a:r>
              <a:rPr lang="ru-RU" dirty="0" smtClean="0"/>
              <a:t>Работу над «Двенадцатью» Блок начал в январе 1918г. (По его собственному признанию, первыми стихами из нее, пришедшими на ум, была строчка: </a:t>
            </a:r>
            <a:r>
              <a:rPr lang="ru-RU" i="1" dirty="0" smtClean="0"/>
              <a:t>«Уж я ножичком полосну, полосну!»</a:t>
            </a:r>
            <a:r>
              <a:rPr lang="ru-RU" dirty="0" smtClean="0"/>
              <a:t> Только потом он перешел к началу.) Поэма была закончена 29-го числа. В этот день он записал в дневнике: </a:t>
            </a:r>
            <a:r>
              <a:rPr lang="ru-RU" i="1" dirty="0" smtClean="0"/>
              <a:t>«Страшный шум, возрастающий во мне и вокруг... Сегодня </a:t>
            </a:r>
            <a:r>
              <a:rPr lang="ru-RU" b="1" i="1" dirty="0" smtClean="0"/>
              <a:t>я — гений</a:t>
            </a:r>
            <a:r>
              <a:rPr lang="ru-RU" i="1" dirty="0" smtClean="0"/>
              <a:t>».</a:t>
            </a:r>
            <a:r>
              <a:rPr lang="ru-RU" dirty="0" smtClean="0"/>
              <a:t> На другой день — 30 января — Блок написал «Скифов». Оба сочинения были вскоре напечатаны в левоэсеровской газете «Знамя труда». Ни одно литературное произведение того времени не вызывало такого бурного резонанса в обществе — такой хвалы и хулы, таких восторгов и проклятий, как «Двенадцать». Поэма мгновенно разошлась на лозунги, цитаты, поговорки, вышла на улицу. Вскоре Блок мог видеть свои стихи на плакатах, расклеенных на стенах или выставленных в магазинных витринах, на знаменах красноармейцев и моряков. Однако и тех, кто безусловно принял поэму Блока, и тех, кто обрушился на нее с гневными нападками, одинаково смущал Христос, появившийся с красным флагом перед красногвардейцами, в последней главе «Двенадцати». Образ этот, увенчавший поэму, явился в ней не как плод рассудочных рассуждений — Блок «увидел» его в «музыке». Но, по собственному его признанию, Христос был неожиданностью даже для него самого. Действительно, почему именно он? 20 февраля Блок записал в дневнике: </a:t>
            </a:r>
            <a:r>
              <a:rPr lang="ru-RU" i="1" dirty="0" smtClean="0"/>
              <a:t>«Страшная мысль этих дней: не в том дело, что красногвардейцы "недостойны" Иисуса, который идет с ними сейчас, а в том, что именно Он идет с ними, а надо, чтобы шел Другой»</a:t>
            </a:r>
            <a:r>
              <a:rPr lang="ru-RU" dirty="0" smtClean="0"/>
              <a:t>. «Другой» с прописной буквы — это, несомненно, Антихрист... </a:t>
            </a:r>
            <a:endParaRPr lang="ru-RU"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70000" lnSpcReduction="20000"/>
          </a:bodyPr>
          <a:lstStyle/>
          <a:p>
            <a:r>
              <a:rPr lang="ru-RU" dirty="0" smtClean="0"/>
              <a:t>После </a:t>
            </a:r>
            <a:r>
              <a:rPr lang="ru-RU" b="1" dirty="0" smtClean="0"/>
              <a:t>«Двенадцати»</a:t>
            </a:r>
            <a:r>
              <a:rPr lang="ru-RU" dirty="0" smtClean="0"/>
              <a:t> и</a:t>
            </a:r>
            <a:r>
              <a:rPr lang="ru-RU" b="1" dirty="0" smtClean="0"/>
              <a:t> «Скифов»</a:t>
            </a:r>
            <a:r>
              <a:rPr lang="ru-RU" dirty="0" smtClean="0"/>
              <a:t> Блок написал только несколько слабых стихотворений. Поэтическое вдохновение покинуло его навсегда, словно этими произведениями он привел свое творчество к логическому концу. На вопрос: «Почему он больше ничего не пишет?» Блок отвечал: «Все звуки прекратились. Разве вы не слышите, что никаких звуков нет?» Самую, казалось бы, шумную, крикливую и громкую эпоху он вдруг ощутил как безмолвие. Его жизнь между тем продолжалась. Некоторое время Блок работал в Театральном отделе, где возглавлял Репертуарную секцию. Потом он сотрудничает с Горьким в его издательстве «Всемирная литература» — готовит к выпуску </a:t>
            </a:r>
            <a:r>
              <a:rPr lang="ru-RU" dirty="0" err="1" smtClean="0"/>
              <a:t>восьмитомное</a:t>
            </a:r>
            <a:r>
              <a:rPr lang="ru-RU" dirty="0" smtClean="0"/>
              <a:t> собрание сочинений Гейне.</a:t>
            </a:r>
            <a:endParaRPr lang="ru-RU"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Потеря Блоком интереса к жизни </a:t>
            </a:r>
            <a:br>
              <a:rPr lang="ru-RU" dirty="0" smtClean="0"/>
            </a:br>
            <a:endParaRPr lang="ru-RU" dirty="0"/>
          </a:p>
        </p:txBody>
      </p:sp>
      <p:sp>
        <p:nvSpPr>
          <p:cNvPr id="3" name="Содержимое 2"/>
          <p:cNvSpPr>
            <a:spLocks noGrp="1"/>
          </p:cNvSpPr>
          <p:nvPr>
            <p:ph idx="1"/>
          </p:nvPr>
        </p:nvSpPr>
        <p:spPr/>
        <p:txBody>
          <a:bodyPr>
            <a:normAutofit fontScale="62500" lnSpcReduction="20000"/>
          </a:bodyPr>
          <a:lstStyle/>
          <a:p>
            <a:r>
              <a:rPr lang="ru-RU" dirty="0" smtClean="0"/>
              <a:t>В апреле 1919 г. Блоку предложили стать председателем художественного совета недавно основанного Большого драматического театра. Но все эти занятия вскоре перестали его удовлетворять. Возвратилось прежнее ощущение бессмысленности существования. В начале 1921 г. Блоком овладело чувство бесконечной усталости. Возникли и стали быстро развиваться симптомы серьезной болезни, появились одышка и сильная боль в руках и ногах. Вскоре Блок потерял всякий интерес к жизни и однажды признался Чулкову, что </a:t>
            </a:r>
            <a:r>
              <a:rPr lang="ru-RU" i="1" dirty="0" smtClean="0"/>
              <a:t>«очень хочет умереть»</a:t>
            </a:r>
            <a:r>
              <a:rPr lang="ru-RU" dirty="0" smtClean="0"/>
              <a:t>. Врачи, к которым в конце концов ему пришлось обратиться, определили у него запущенную болезнь сердца и острую психастению. Состояние его вскоре стало безнадежным. Последние недели жизни Блок мучительно задыхался и невыносимо страдал. </a:t>
            </a:r>
          </a:p>
          <a:p>
            <a:r>
              <a:rPr lang="ru-RU" dirty="0" smtClean="0"/>
              <a:t>Умер он 7 августа 1921 г. неожиданно для многих и еще сравнительно молодым человеком. Похоронен на Смоленском кладбище. В 1944 году прах перенесен на Волково кладбище. </a:t>
            </a:r>
          </a:p>
          <a:p>
            <a:endParaRPr lang="ru-RU"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blok_19_1906.jpg"/>
          <p:cNvPicPr>
            <a:picLocks noGrp="1" noChangeAspect="1"/>
          </p:cNvPicPr>
          <p:nvPr>
            <p:ph idx="1"/>
          </p:nvPr>
        </p:nvPicPr>
        <p:blipFill>
          <a:blip r:embed="rId2"/>
          <a:stretch>
            <a:fillRect/>
          </a:stretch>
        </p:blipFill>
        <p:spPr>
          <a:xfrm>
            <a:off x="0" y="-42197"/>
            <a:ext cx="9144000" cy="6900197"/>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afterEffect">
                                  <p:stCondLst>
                                    <p:cond delay="0"/>
                                  </p:stCondLst>
                                  <p:iterate type="lt">
                                    <p:tmPct val="0"/>
                                  </p:iterate>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51" presetClass="exit" presetSubtype="0" fill="hold" nodeType="clickEffect">
                                  <p:stCondLst>
                                    <p:cond delay="0"/>
                                  </p:stCondLst>
                                  <p:iterate type="lt">
                                    <p:tmPct val="0"/>
                                  </p:iterate>
                                  <p:childTnLst>
                                    <p:animEffect transition="out" filter="fade">
                                      <p:cBhvr>
                                        <p:cTn id="14" dur="770" accel="100000">
                                          <p:stCondLst>
                                            <p:cond delay="1230"/>
                                          </p:stCondLst>
                                        </p:cTn>
                                        <p:tgtEl>
                                          <p:spTgt spid="4"/>
                                        </p:tgtEl>
                                      </p:cBhvr>
                                    </p:animEffect>
                                    <p:animScale>
                                      <p:cBhvr>
                                        <p:cTn id="15" dur="770" accel="100000">
                                          <p:stCondLst>
                                            <p:cond delay="1230"/>
                                          </p:stCondLst>
                                        </p:cTn>
                                        <p:tgtEl>
                                          <p:spTgt spid="4"/>
                                        </p:tgtEl>
                                      </p:cBhvr>
                                      <p:from x="200000" y="450000"/>
                                      <p:to x="10000" y="10000"/>
                                    </p:animScale>
                                    <p:animScale>
                                      <p:cBhvr>
                                        <p:cTn id="16" dur="1230" decel="100000"/>
                                        <p:tgtEl>
                                          <p:spTgt spid="4"/>
                                        </p:tgtEl>
                                      </p:cBhvr>
                                      <p:from x="100000" y="100000"/>
                                      <p:to x="200000" y="450000"/>
                                    </p:animScale>
                                    <p:anim from="(ppt_x)" to="(0.5)" calcmode="lin" valueType="num">
                                      <p:cBhvr>
                                        <p:cTn id="17" dur="1230" decel="100000"/>
                                        <p:tgtEl>
                                          <p:spTgt spid="4"/>
                                        </p:tgtEl>
                                        <p:attrNameLst>
                                          <p:attrName>ppt_x</p:attrName>
                                        </p:attrNameLst>
                                      </p:cBhvr>
                                    </p:anim>
                                    <p:anim from="(0.5)" to="(0.5)" calcmode="lin" valueType="num">
                                      <p:cBhvr>
                                        <p:cTn id="18" dur="770">
                                          <p:stCondLst>
                                            <p:cond delay="1230"/>
                                          </p:stCondLst>
                                        </p:cTn>
                                        <p:tgtEl>
                                          <p:spTgt spid="4"/>
                                        </p:tgtEl>
                                        <p:attrNameLst>
                                          <p:attrName>ppt_x</p:attrName>
                                        </p:attrNameLst>
                                      </p:cBhvr>
                                    </p:anim>
                                    <p:anim from="(ppt_y)" to="(ppt_y+0.4)" calcmode="lin" valueType="num">
                                      <p:cBhvr>
                                        <p:cTn id="19" dur="1230" decel="100000"/>
                                        <p:tgtEl>
                                          <p:spTgt spid="4"/>
                                        </p:tgtEl>
                                        <p:attrNameLst>
                                          <p:attrName>ppt_y</p:attrName>
                                        </p:attrNameLst>
                                      </p:cBhvr>
                                    </p:anim>
                                    <p:anim from="(ppt_y)" to="(ppt_y)" calcmode="lin" valueType="num">
                                      <p:cBhvr>
                                        <p:cTn id="20" dur="770">
                                          <p:stCondLst>
                                            <p:cond delay="1230"/>
                                          </p:stCondLst>
                                        </p:cTn>
                                        <p:tgtEl>
                                          <p:spTgt spid="4"/>
                                        </p:tgtEl>
                                        <p:attrNameLst>
                                          <p:attrName>ppt_y</p:attrName>
                                        </p:attrNameLst>
                                      </p:cBhvr>
                                    </p:anim>
                                    <p:set>
                                      <p:cBhvr>
                                        <p:cTn id="21"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010-012-Tvorchestvo.jpg"/>
          <p:cNvPicPr>
            <a:picLocks noChangeAspect="1"/>
          </p:cNvPicPr>
          <p:nvPr/>
        </p:nvPicPr>
        <p:blipFill>
          <a:blip r:embed="rId2"/>
          <a:stretch>
            <a:fillRect/>
          </a:stretch>
        </p:blipFill>
        <p:spPr>
          <a:xfrm>
            <a:off x="0" y="-17859"/>
            <a:ext cx="2786051" cy="2089537"/>
          </a:xfrm>
          <a:prstGeom prst="rect">
            <a:avLst/>
          </a:prstGeom>
        </p:spPr>
      </p:pic>
      <p:pic>
        <p:nvPicPr>
          <p:cNvPr id="5" name="Рисунок 4" descr="716955_alexandre_block.jpg"/>
          <p:cNvPicPr>
            <a:picLocks noChangeAspect="1"/>
          </p:cNvPicPr>
          <p:nvPr/>
        </p:nvPicPr>
        <p:blipFill>
          <a:blip r:embed="rId3"/>
          <a:stretch>
            <a:fillRect/>
          </a:stretch>
        </p:blipFill>
        <p:spPr>
          <a:xfrm>
            <a:off x="6643670" y="4380663"/>
            <a:ext cx="2500330" cy="2477337"/>
          </a:xfrm>
          <a:prstGeom prst="rect">
            <a:avLst/>
          </a:prstGeom>
        </p:spPr>
      </p:pic>
      <p:pic>
        <p:nvPicPr>
          <p:cNvPr id="6" name="Рисунок 5" descr="53053320_Aleksandr_Blok.jpg"/>
          <p:cNvPicPr>
            <a:picLocks noChangeAspect="1"/>
          </p:cNvPicPr>
          <p:nvPr/>
        </p:nvPicPr>
        <p:blipFill>
          <a:blip r:embed="rId4"/>
          <a:stretch>
            <a:fillRect/>
          </a:stretch>
        </p:blipFill>
        <p:spPr>
          <a:xfrm>
            <a:off x="2786050" y="0"/>
            <a:ext cx="3857652" cy="2071677"/>
          </a:xfrm>
          <a:prstGeom prst="rect">
            <a:avLst/>
          </a:prstGeom>
        </p:spPr>
      </p:pic>
      <p:pic>
        <p:nvPicPr>
          <p:cNvPr id="7" name="Рисунок 6" descr="a04675fb5b7df417aba1a8ee1cb80d56.0.jpg"/>
          <p:cNvPicPr>
            <a:picLocks noChangeAspect="1"/>
          </p:cNvPicPr>
          <p:nvPr/>
        </p:nvPicPr>
        <p:blipFill>
          <a:blip r:embed="rId5"/>
          <a:stretch>
            <a:fillRect/>
          </a:stretch>
        </p:blipFill>
        <p:spPr>
          <a:xfrm>
            <a:off x="0" y="4429132"/>
            <a:ext cx="6643702" cy="2428868"/>
          </a:xfrm>
          <a:prstGeom prst="rect">
            <a:avLst/>
          </a:prstGeom>
        </p:spPr>
      </p:pic>
      <p:pic>
        <p:nvPicPr>
          <p:cNvPr id="8" name="Рисунок 7" descr="blok.gif"/>
          <p:cNvPicPr>
            <a:picLocks noChangeAspect="1"/>
          </p:cNvPicPr>
          <p:nvPr/>
        </p:nvPicPr>
        <p:blipFill>
          <a:blip r:embed="rId6"/>
          <a:stretch>
            <a:fillRect/>
          </a:stretch>
        </p:blipFill>
        <p:spPr>
          <a:xfrm>
            <a:off x="6643702" y="8910"/>
            <a:ext cx="2500298" cy="4348784"/>
          </a:xfrm>
          <a:prstGeom prst="rect">
            <a:avLst/>
          </a:prstGeom>
        </p:spPr>
      </p:pic>
      <p:pic>
        <p:nvPicPr>
          <p:cNvPr id="9" name="Рисунок 8" descr="blok.jpg"/>
          <p:cNvPicPr>
            <a:picLocks noChangeAspect="1"/>
          </p:cNvPicPr>
          <p:nvPr/>
        </p:nvPicPr>
        <p:blipFill>
          <a:blip r:embed="rId7"/>
          <a:stretch>
            <a:fillRect/>
          </a:stretch>
        </p:blipFill>
        <p:spPr>
          <a:xfrm>
            <a:off x="2771246" y="2071678"/>
            <a:ext cx="3872456" cy="2357454"/>
          </a:xfrm>
          <a:prstGeom prst="rect">
            <a:avLst/>
          </a:prstGeom>
        </p:spPr>
      </p:pic>
      <p:pic>
        <p:nvPicPr>
          <p:cNvPr id="10" name="Рисунок 9" descr="n9.jpg"/>
          <p:cNvPicPr>
            <a:picLocks noChangeAspect="1"/>
          </p:cNvPicPr>
          <p:nvPr/>
        </p:nvPicPr>
        <p:blipFill>
          <a:blip r:embed="rId8"/>
          <a:stretch>
            <a:fillRect/>
          </a:stretch>
        </p:blipFill>
        <p:spPr>
          <a:xfrm>
            <a:off x="0" y="2071678"/>
            <a:ext cx="2714612" cy="2357454"/>
          </a:xfrm>
          <a:prstGeom prst="rect">
            <a:avLst/>
          </a:prstGeom>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blok_3_5let.jpg"/>
          <p:cNvPicPr>
            <a:picLocks noChangeAspect="1"/>
          </p:cNvPicPr>
          <p:nvPr/>
        </p:nvPicPr>
        <p:blipFill>
          <a:blip r:embed="rId2"/>
          <a:stretch>
            <a:fillRect/>
          </a:stretch>
        </p:blipFill>
        <p:spPr>
          <a:xfrm>
            <a:off x="0" y="0"/>
            <a:ext cx="9144000" cy="6858000"/>
          </a:xfrm>
          <a:prstGeom prst="rect">
            <a:avLst/>
          </a:prstGeom>
        </p:spPr>
      </p:pic>
      <p:sp>
        <p:nvSpPr>
          <p:cNvPr id="3" name="Содержимое 2"/>
          <p:cNvSpPr>
            <a:spLocks noGrp="1"/>
          </p:cNvSpPr>
          <p:nvPr>
            <p:ph idx="1"/>
          </p:nvPr>
        </p:nvSpPr>
        <p:spPr/>
        <p:txBody>
          <a:bodyPr>
            <a:normAutofit fontScale="55000" lnSpcReduction="20000"/>
          </a:bodyPr>
          <a:lstStyle/>
          <a:p>
            <a:endParaRPr lang="ru-RU" b="1" dirty="0" smtClean="0"/>
          </a:p>
          <a:p>
            <a:r>
              <a:rPr lang="ru-RU" u="sng" dirty="0" smtClean="0"/>
              <a:t>Александр Александрович Блок родился </a:t>
            </a:r>
            <a:r>
              <a:rPr lang="ru-RU" u="sng" dirty="0" smtClean="0"/>
              <a:t> </a:t>
            </a:r>
            <a:r>
              <a:rPr lang="ru-RU" u="sng" dirty="0" smtClean="0"/>
              <a:t>28 ноября (по новому стилю) 1880 г. в Петербурге. Его отцом был известный юрист, но родители разошлись еще до рождения сына. Блок рано начал писать стихи. Его поэтическое возмужание пришлось на 1900—1901 гг., когда громко заявила о себе школа символистов. В 1903 г. в их журнале «Новый путь» был опубликован первый цикл </a:t>
            </a:r>
            <a:r>
              <a:rPr lang="ru-RU" u="sng" dirty="0" err="1" smtClean="0"/>
              <a:t>блоковских</a:t>
            </a:r>
            <a:r>
              <a:rPr lang="ru-RU" u="sng" dirty="0" smtClean="0"/>
              <a:t> стихов «Из посвящений». В том же году в альманахе символистов «Северные цветы» появился еще один его цикл — «Стихи о Прекрасной Даме». Они были довольно равнодушно приняты публикой, но в узком кружке, группировавшемся вокруг Мережковского, Гиппиус, Брюсова и Белого, дарование Блока сразу оценили по достоинству, и он был принят в поэтических салонах как равный. Впрочем, близость Блока с символистами оказалась непродолжительной. Талант его был слишком значительным, чтобы долго оставаться в узких рамках их школы. Духовно обособившись от кружка Гиппиус и Мережковского, Блок в январе 1906 г. написал пьесу «Балаганчик», в которой довольно зло высмеял расхожие образы поэтов их круга. </a:t>
            </a:r>
          </a:p>
          <a:p>
            <a:endParaRPr lang="ru-RU"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blok_and_luba.jpg"/>
          <p:cNvPicPr>
            <a:picLocks noChangeAspect="1"/>
          </p:cNvPicPr>
          <p:nvPr/>
        </p:nvPicPr>
        <p:blipFill>
          <a:blip r:embed="rId2"/>
          <a:stretch>
            <a:fillRect/>
          </a:stretch>
        </p:blipFill>
        <p:spPr>
          <a:xfrm>
            <a:off x="5357818" y="642918"/>
            <a:ext cx="3643338" cy="2797926"/>
          </a:xfrm>
          <a:prstGeom prst="rect">
            <a:avLst/>
          </a:prstGeom>
        </p:spPr>
      </p:pic>
      <p:sp>
        <p:nvSpPr>
          <p:cNvPr id="2" name="Заголовок 1"/>
          <p:cNvSpPr>
            <a:spLocks noGrp="1"/>
          </p:cNvSpPr>
          <p:nvPr>
            <p:ph type="title"/>
          </p:nvPr>
        </p:nvSpPr>
        <p:spPr>
          <a:xfrm>
            <a:off x="500034" y="285728"/>
            <a:ext cx="8229600" cy="1143000"/>
          </a:xfrm>
        </p:spPr>
        <p:txBody>
          <a:bodyPr>
            <a:normAutofit fontScale="90000"/>
          </a:bodyPr>
          <a:lstStyle/>
          <a:p>
            <a:r>
              <a:rPr lang="ru-RU" dirty="0" smtClean="0"/>
              <a:t>Семейная жизнь Александра Блока </a:t>
            </a:r>
            <a:br>
              <a:rPr lang="ru-RU" dirty="0" smtClean="0"/>
            </a:br>
            <a:endParaRPr lang="ru-RU" dirty="0"/>
          </a:p>
        </p:txBody>
      </p:sp>
      <p:sp>
        <p:nvSpPr>
          <p:cNvPr id="3" name="Содержимое 2"/>
          <p:cNvSpPr>
            <a:spLocks noGrp="1"/>
          </p:cNvSpPr>
          <p:nvPr>
            <p:ph idx="1"/>
          </p:nvPr>
        </p:nvSpPr>
        <p:spPr>
          <a:xfrm>
            <a:off x="0" y="1571612"/>
            <a:ext cx="8229600" cy="4709160"/>
          </a:xfrm>
        </p:spPr>
        <p:txBody>
          <a:bodyPr>
            <a:normAutofit fontScale="47500" lnSpcReduction="20000"/>
          </a:bodyPr>
          <a:lstStyle/>
          <a:p>
            <a:r>
              <a:rPr lang="ru-RU" b="1" dirty="0" smtClean="0">
                <a:solidFill>
                  <a:schemeClr val="bg1">
                    <a:lumMod val="50000"/>
                  </a:schemeClr>
                </a:solidFill>
              </a:rPr>
              <a:t>Обстоятельства семейной жизни еще усугубляли трагизм его мироощущения. В 1903 г. он женился на Любови Дмитриевне Менделеевой, дочери великого русского химика. Однако их семейное счастье не сложилось. Любовь Дмитриевна, отвергнутая Блоком, пережила сначала бурный и мучительный роман с его прежним другом Андреем Белым, потом вступила в связь с известным в то время писателем и критиком Георгием Чулковым. Затем были и другие увлечения, не давшие ей никакого личного счастья. </a:t>
            </a:r>
          </a:p>
          <a:p>
            <a:r>
              <a:rPr lang="ru-RU" b="1" dirty="0" smtClean="0">
                <a:solidFill>
                  <a:schemeClr val="bg1">
                    <a:lumMod val="50000"/>
                  </a:schemeClr>
                </a:solidFill>
              </a:rPr>
              <a:t>Порой Блоки подолгу жили врозь, но все же их тянуло друг к другу — расстаться навсегда они были не в состоянии. </a:t>
            </a:r>
          </a:p>
          <a:p>
            <a:r>
              <a:rPr lang="ru-RU" b="1" dirty="0" smtClean="0">
                <a:solidFill>
                  <a:schemeClr val="bg1">
                    <a:lumMod val="50000"/>
                  </a:schemeClr>
                </a:solidFill>
              </a:rPr>
              <a:t>Сам Блок искал душевного равновесия в случайных скоротечных связях и вине. В эти годы начинаются его долгие бродяжничества по Петербургу. Излюбленными местами поэта были бедные переулки Петербургской стороны, просторы островов, безлюдные шоссе за Новой деревней, поля за Нарвской заставой, и особенно грязные ресторанчики с их убогой, непритязательной обстановкой — лакеями в засаленных фраках, клубами табачного дыма, пьяными криками из биллиардной. Один из них, в Озерках, особенно сильно тянул к себе. Блок был его постоянным завсегдатаем и заканчивал в нем почти каждую свою прогулку. Обычно он тихо проходил среди праздной толпы, садился у широкого венецианского окна, выходившего на железнодорожную платформу, и медленно вливал в себя бокал за бокалом дешевое красное вино. Он пил до тех пор, пока половицы под ногами не начинали медленно покачиваться. И тогда скучная и серая обыденность пре­ображалась, и к нему, среди окружающего шума и гама, приходило вдохновение. Именно здесь было написано в 1906 г. одно из самых «</a:t>
            </a:r>
            <a:r>
              <a:rPr lang="ru-RU" b="1" dirty="0" err="1" smtClean="0">
                <a:solidFill>
                  <a:schemeClr val="bg1">
                    <a:lumMod val="50000"/>
                  </a:schemeClr>
                </a:solidFill>
              </a:rPr>
              <a:t>блоковских</a:t>
            </a:r>
            <a:r>
              <a:rPr lang="ru-RU" b="1" dirty="0" smtClean="0">
                <a:solidFill>
                  <a:schemeClr val="bg1">
                    <a:lumMod val="50000"/>
                  </a:schemeClr>
                </a:solidFill>
              </a:rPr>
              <a:t>» стихотворений — «Незнакомка».</a:t>
            </a:r>
          </a:p>
          <a:p>
            <a:endParaRPr lang="ru-RU" b="1" dirty="0">
              <a:solidFill>
                <a:srgbClr val="DFD1CF"/>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1000"/>
                                        <p:tgtEl>
                                          <p:spTgt spid="3">
                                            <p:txEl>
                                              <p:pRg st="1" end="1"/>
                                            </p:txEl>
                                          </p:spTgt>
                                        </p:tgtEl>
                                      </p:cBhvr>
                                    </p:animEffect>
                                  </p:childTnLst>
                                </p:cTn>
                              </p:par>
                            </p:childTnLst>
                          </p:cTn>
                        </p:par>
                        <p:par>
                          <p:cTn id="12" fill="hold">
                            <p:stCondLst>
                              <p:cond delay="2000"/>
                            </p:stCondLst>
                            <p:childTnLst>
                              <p:par>
                                <p:cTn id="13" presetID="3"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Autofit/>
          </a:bodyPr>
          <a:lstStyle/>
          <a:p>
            <a:r>
              <a:rPr lang="ru-RU" sz="1400" i="1" dirty="0" smtClean="0">
                <a:solidFill>
                  <a:schemeClr val="tx1">
                    <a:lumMod val="95000"/>
                    <a:lumOff val="5000"/>
                  </a:schemeClr>
                </a:solidFill>
              </a:rPr>
              <a:t>С весны 1907 г. Блок встал во главе критического отдела журнала «Золотое Руно» и опубликовал обширный цикл литературно-критических статей, посвященных проблемам искусства и шире — месту творческой интеллигенции в современном обществе. Все они были полны резких выпадов против духовной и интеллектуальной элиты. Блок возмущался отрешенностью русской интеллигенции, ее погруженностью в собственные </a:t>
            </a:r>
            <a:r>
              <a:rPr lang="ru-RU" sz="1400" i="1" dirty="0" err="1" smtClean="0">
                <a:solidFill>
                  <a:schemeClr val="tx1">
                    <a:lumMod val="95000"/>
                    <a:lumOff val="5000"/>
                  </a:schemeClr>
                </a:solidFill>
              </a:rPr>
              <a:t>псевдозна­чимые</a:t>
            </a:r>
            <a:r>
              <a:rPr lang="ru-RU" sz="1400" i="1" dirty="0" smtClean="0">
                <a:solidFill>
                  <a:schemeClr val="tx1">
                    <a:lumMod val="95000"/>
                    <a:lumOff val="5000"/>
                  </a:schemeClr>
                </a:solidFill>
              </a:rPr>
              <a:t> проблемы и требовал от писателей-эстетов, чтобы они осознали ответственность «перед рабочим и мужиком». Сам Блок в эти годы мучительно пробивался к темной, неизвестной ему, но такой важной «народной жизни». С особенной силой тяга к единению с ней выразилась в драме «Песня Судьбы» и цикле из пяти гениальных стихотворений «На поле Куликовом», над которыми он работал в 1908 г. Куликовская битва, по мысли Блока, была глубоко мистическим событием русской истории. В своем обращении к ней ему меньше всего хотелось просто воскресить страницу далекого прошлого. Великая битва послужила поводом к тому, чтобы сказать о нынешнем, о своем. («О, Русь моя! Жена моя! До боли нам ясен долгий путь! Наш путь — стрелой татарской древней воли пронзил нам грудь... И вечный бой! Покой нам только снится сквозь кровь и пыль. Летит, летит степная кобылица и мнет ковыль...») В этой поэме о России Блок впервые поднялся над всеми школами и направлениями и стал наравне с великими русскими национальными поэтами: </a:t>
            </a:r>
            <a:r>
              <a:rPr lang="ru-RU" sz="1400" b="1" i="1" dirty="0" smtClean="0">
                <a:solidFill>
                  <a:schemeClr val="tx1">
                    <a:lumMod val="95000"/>
                    <a:lumOff val="5000"/>
                  </a:schemeClr>
                </a:solidFill>
              </a:rPr>
              <a:t>Пушкиным</a:t>
            </a:r>
            <a:r>
              <a:rPr lang="ru-RU" sz="1400" i="1" dirty="0" smtClean="0">
                <a:solidFill>
                  <a:schemeClr val="tx1">
                    <a:lumMod val="95000"/>
                    <a:lumOff val="5000"/>
                  </a:schemeClr>
                </a:solidFill>
              </a:rPr>
              <a:t>, </a:t>
            </a:r>
            <a:r>
              <a:rPr lang="ru-RU" sz="1400" b="1" i="1" dirty="0" smtClean="0">
                <a:solidFill>
                  <a:schemeClr val="tx1">
                    <a:lumMod val="95000"/>
                    <a:lumOff val="5000"/>
                  </a:schemeClr>
                </a:solidFill>
              </a:rPr>
              <a:t>Лермонтовым</a:t>
            </a:r>
            <a:r>
              <a:rPr lang="ru-RU" sz="1400" i="1" dirty="0" smtClean="0">
                <a:solidFill>
                  <a:schemeClr val="tx1">
                    <a:lumMod val="95000"/>
                    <a:lumOff val="5000"/>
                  </a:schemeClr>
                </a:solidFill>
              </a:rPr>
              <a:t>, </a:t>
            </a:r>
            <a:r>
              <a:rPr lang="ru-RU" sz="1400" b="1" i="1" dirty="0" smtClean="0">
                <a:solidFill>
                  <a:schemeClr val="tx1">
                    <a:lumMod val="95000"/>
                    <a:lumOff val="5000"/>
                  </a:schemeClr>
                </a:solidFill>
              </a:rPr>
              <a:t>Тютчевым</a:t>
            </a:r>
            <a:r>
              <a:rPr lang="ru-RU" sz="1400" i="1" dirty="0" smtClean="0">
                <a:solidFill>
                  <a:schemeClr val="tx1">
                    <a:lumMod val="95000"/>
                    <a:lumOff val="5000"/>
                  </a:schemeClr>
                </a:solidFill>
              </a:rPr>
              <a:t>. И как следствие — сразу несравнимо выросла известность Блока. У него появилось много новых, «своих» читателей. Уже не только столичная интеллигенция, но и более широкие демократические слои общества начинали видеть в Бло­ке первого поэта современности</a:t>
            </a:r>
            <a:r>
              <a:rPr lang="ru-RU" sz="1400" dirty="0" smtClean="0">
                <a:solidFill>
                  <a:schemeClr val="tx1">
                    <a:lumMod val="95000"/>
                    <a:lumOff val="5000"/>
                  </a:schemeClr>
                </a:solidFill>
              </a:rPr>
              <a:t>. </a:t>
            </a:r>
            <a:endParaRPr lang="ru-RU" sz="1400" dirty="0">
              <a:solidFill>
                <a:schemeClr val="tx1">
                  <a:lumMod val="95000"/>
                  <a:lumOff val="5000"/>
                </a:schemeClr>
              </a:solidFill>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357166"/>
            <a:ext cx="8229600" cy="1252728"/>
          </a:xfrm>
        </p:spPr>
        <p:txBody>
          <a:bodyPr>
            <a:normAutofit fontScale="90000"/>
          </a:bodyPr>
          <a:lstStyle/>
          <a:p>
            <a:r>
              <a:rPr lang="ru-RU" dirty="0" smtClean="0"/>
              <a:t>Скорбные мотивы в поэзии Александра Блока </a:t>
            </a:r>
            <a:br>
              <a:rPr lang="ru-RU" dirty="0" smtClean="0"/>
            </a:b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С этого времени в поэзии Блока стали все явственнее звучать скорбные мотивы, навеянные реальной жизнью. Хотя сама внешняя жизнь почти не отразилась в его глубоко психологической лирике, трагизм ее был передан Блоком с потрясающей силой. Все поэтические циклы Блока, появившиеся между 1907 и 1917 г., полны тревожных предчувствий надвигающейся на Россию катастрофы. Наверно, ни в каком другом художественном произведении тех лет духовная драма, переживаемая русским обществом, не получила такого полного и всеобъемлющего воплощения. Блок прочувствовал ее до самых сокровенных глубин и пережил эту тягостную полосу безвременья, как свою великую личную трагедию.</a:t>
            </a:r>
            <a:endParaRPr lang="ru-RU"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357166"/>
            <a:ext cx="8229600" cy="1252728"/>
          </a:xfrm>
        </p:spPr>
        <p:txBody>
          <a:bodyPr>
            <a:normAutofit fontScale="90000"/>
          </a:bodyPr>
          <a:lstStyle/>
          <a:p>
            <a:r>
              <a:rPr lang="ru-RU" dirty="0" smtClean="0"/>
              <a:t>Холодное одиночество Александра Блока</a:t>
            </a:r>
            <a:br>
              <a:rPr lang="ru-RU" dirty="0" smtClean="0"/>
            </a:br>
            <a:endParaRPr lang="ru-RU" dirty="0"/>
          </a:p>
        </p:txBody>
      </p:sp>
      <p:sp>
        <p:nvSpPr>
          <p:cNvPr id="3" name="Содержимое 2"/>
          <p:cNvSpPr>
            <a:spLocks noGrp="1"/>
          </p:cNvSpPr>
          <p:nvPr>
            <p:ph idx="1"/>
          </p:nvPr>
        </p:nvSpPr>
        <p:spPr/>
        <p:txBody>
          <a:bodyPr>
            <a:normAutofit fontScale="55000" lnSpcReduction="20000"/>
          </a:bodyPr>
          <a:lstStyle/>
          <a:p>
            <a:r>
              <a:rPr lang="ru-RU" dirty="0" smtClean="0"/>
              <a:t>Слава Блока росла, но тягостное ощущение одиночества и безысходности не покидало его. В декабре 1907 г. он писал матери: </a:t>
            </a:r>
            <a:r>
              <a:rPr lang="ru-RU" i="1" dirty="0" smtClean="0"/>
              <a:t>«Жизнь становится все трудней — очень холодно. Бессмысленное прожигание больших денег и какая пустота кругом: точно все люди разлюбили и покинули, а впрочем, вероятно, и не любили никогда...»</a:t>
            </a:r>
            <a:r>
              <a:rPr lang="ru-RU" dirty="0" smtClean="0"/>
              <a:t> В январе 1908 г. он жаловался жене: </a:t>
            </a:r>
            <a:r>
              <a:rPr lang="ru-RU" i="1" dirty="0" smtClean="0"/>
              <a:t>«Жить мне нестерпимо трудно... Такое холодное одиночество — </a:t>
            </a:r>
            <a:r>
              <a:rPr lang="ru-RU" i="1" dirty="0" err="1" smtClean="0"/>
              <a:t>шляешься</a:t>
            </a:r>
            <a:r>
              <a:rPr lang="ru-RU" i="1" dirty="0" smtClean="0"/>
              <a:t> по кабакам и пьешь»</a:t>
            </a:r>
            <a:r>
              <a:rPr lang="ru-RU" dirty="0" smtClean="0"/>
              <a:t>. В начале 1909 г. в письме матери опять о том же: </a:t>
            </a:r>
            <a:r>
              <a:rPr lang="ru-RU" i="1" dirty="0" smtClean="0"/>
              <a:t>«Я никогда еще не был, мама, в таком угнетенном состоянии, как в эти дни. Все, что я вижу, одинаково постыло мне, и все люди тяжелы»</a:t>
            </a:r>
            <a:r>
              <a:rPr lang="ru-RU" dirty="0" smtClean="0"/>
              <a:t>. В 1909 г. Блок пишет несколько стихотворений, которые позже объединил в цикл «</a:t>
            </a:r>
            <a:r>
              <a:rPr lang="ru-RU" b="1" dirty="0" smtClean="0"/>
              <a:t>Страшный мир</a:t>
            </a:r>
            <a:r>
              <a:rPr lang="ru-RU" dirty="0" smtClean="0"/>
              <a:t>». Стихия этих стихов — страсти, кровь, смерть, «безумный и дьявольский бал», «метель, мрак, пустота», </a:t>
            </a:r>
            <a:r>
              <a:rPr lang="ru-RU" dirty="0" err="1" smtClean="0"/>
              <a:t>вампиризм</a:t>
            </a:r>
            <a:r>
              <a:rPr lang="ru-RU" dirty="0" smtClean="0"/>
              <a:t> сладострастия. Через три года он создал цикл «</a:t>
            </a:r>
            <a:r>
              <a:rPr lang="ru-RU" b="1" dirty="0" smtClean="0"/>
              <a:t>Пляски смерти</a:t>
            </a:r>
            <a:r>
              <a:rPr lang="ru-RU" dirty="0" smtClean="0"/>
              <a:t>», в который включил одно из самых пессимистических своих стихотворений </a:t>
            </a:r>
            <a:r>
              <a:rPr lang="ru-RU" b="1" dirty="0" smtClean="0"/>
              <a:t>«Ночь, улица, фонарь...»</a:t>
            </a:r>
            <a:r>
              <a:rPr lang="ru-RU" dirty="0" smtClean="0"/>
              <a:t>, проникнутое глубоким ощущением бессмысленности жизни: </a:t>
            </a:r>
            <a:r>
              <a:rPr lang="ru-RU" i="1" dirty="0" smtClean="0"/>
              <a:t>«Ночь, улица, фонарь, аптека, бессмысленный и тусклый свет. Живи еще хоть четверть века — все будет так. Исхода нет. Умрешь — начнешь опять сначала, и повторится все как в старь: ночь, ледяная рябь канала, аптека, улица, фонарь».</a:t>
            </a:r>
            <a:r>
              <a:rPr lang="ru-RU" dirty="0" smtClean="0"/>
              <a:t> В конце 1913 — начале 1914 г. были созданы многие стихи, включенные потом в циклы «</a:t>
            </a:r>
            <a:r>
              <a:rPr lang="ru-RU" b="1" dirty="0" smtClean="0"/>
              <a:t>Черная кровь</a:t>
            </a:r>
            <a:r>
              <a:rPr lang="ru-RU" dirty="0" smtClean="0"/>
              <a:t>», «</a:t>
            </a:r>
            <a:r>
              <a:rPr lang="ru-RU" b="1" dirty="0" smtClean="0"/>
              <a:t>Седое утро</a:t>
            </a:r>
            <a:r>
              <a:rPr lang="ru-RU" dirty="0" smtClean="0"/>
              <a:t>»,</a:t>
            </a:r>
            <a:endParaRPr lang="ru-RU"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62500" lnSpcReduction="20000"/>
          </a:bodyPr>
          <a:lstStyle/>
          <a:p>
            <a:r>
              <a:rPr lang="ru-RU" dirty="0" smtClean="0"/>
              <a:t>«</a:t>
            </a:r>
            <a:r>
              <a:rPr lang="ru-RU" b="1" dirty="0" smtClean="0"/>
              <a:t>Жизнь моего приятеля</a:t>
            </a:r>
            <a:r>
              <a:rPr lang="ru-RU" dirty="0" smtClean="0"/>
              <a:t>» и «</a:t>
            </a:r>
            <a:r>
              <a:rPr lang="ru-RU" b="1" dirty="0" smtClean="0"/>
              <a:t>Ямбы</a:t>
            </a:r>
            <a:r>
              <a:rPr lang="ru-RU" dirty="0" smtClean="0"/>
              <a:t>». В стихах этой поры облик страшного мира был дан без всякого мистического ту­мана. «Ужас реальности» — этими словами определял Блок существо своей темы. (</a:t>
            </a:r>
            <a:r>
              <a:rPr lang="ru-RU" i="1" dirty="0" smtClean="0"/>
              <a:t>«Да. Так диктует вдохновенье: моя свободная мечта все льнет туда, где униженье, где грязь и мрак и нищета... На непроглядный ужас жизни открой скорей, открой глаза, пока великая гроза все не смела в твоей отчизне...»</a:t>
            </a:r>
            <a:r>
              <a:rPr lang="ru-RU" dirty="0" smtClean="0"/>
              <a:t>) В его сознании возникает образ бездны, куда вот-вот провалится старая Россия. Блок живет ощущением полета над ней. (</a:t>
            </a:r>
            <a:r>
              <a:rPr lang="ru-RU" i="1" dirty="0" smtClean="0"/>
              <a:t>«Он занесен — сей жезл железный — над нашей головой. И мы летим, летим над грозной бездной среди сгущающейся тьмы».</a:t>
            </a:r>
            <a:r>
              <a:rPr lang="ru-RU" dirty="0" smtClean="0"/>
              <a:t>) </a:t>
            </a:r>
            <a:r>
              <a:rPr lang="ru-RU" i="1" dirty="0" smtClean="0"/>
              <a:t>«Вся современная жизнь людей есть холодный ужас, несмотря на отдельные светлые точки, — ужас, надолго непоправимый,</a:t>
            </a:r>
            <a:r>
              <a:rPr lang="ru-RU" dirty="0" smtClean="0"/>
              <a:t> — писал он в одном из писем. — </a:t>
            </a:r>
            <a:r>
              <a:rPr lang="ru-RU" i="1" dirty="0" smtClean="0"/>
              <a:t>Я не понимаю, как ты, например, можешь говорить, что все хорошо, когда наша родина, может быть, на краю гибели, когда социальный вопрос так обострен во всем мире, когда нет общества, государства, семьи, личности, где было бы хоть сравнительно благополучно</a:t>
            </a:r>
            <a:r>
              <a:rPr lang="ru-RU" dirty="0" smtClean="0"/>
              <a:t>». </a:t>
            </a:r>
            <a:endParaRPr lang="ru-RU"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_5c4fa_1e363bfa_XL.jpg"/>
          <p:cNvPicPr>
            <a:picLocks noChangeAspect="1"/>
          </p:cNvPicPr>
          <p:nvPr/>
        </p:nvPicPr>
        <p:blipFill>
          <a:blip r:embed="rId2"/>
          <a:stretch>
            <a:fillRect/>
          </a:stretch>
        </p:blipFill>
        <p:spPr>
          <a:xfrm>
            <a:off x="6286512" y="0"/>
            <a:ext cx="2857488" cy="1674314"/>
          </a:xfrm>
          <a:prstGeom prst="rect">
            <a:avLst/>
          </a:prstGeom>
        </p:spPr>
      </p:pic>
      <p:sp>
        <p:nvSpPr>
          <p:cNvPr id="2" name="Заголовок 1"/>
          <p:cNvSpPr>
            <a:spLocks noGrp="1"/>
          </p:cNvSpPr>
          <p:nvPr>
            <p:ph type="title"/>
          </p:nvPr>
        </p:nvSpPr>
        <p:spPr>
          <a:xfrm>
            <a:off x="428596" y="214290"/>
            <a:ext cx="8229600" cy="1252728"/>
          </a:xfrm>
        </p:spPr>
        <p:txBody>
          <a:bodyPr>
            <a:normAutofit fontScale="90000"/>
          </a:bodyPr>
          <a:lstStyle/>
          <a:p>
            <a:r>
              <a:rPr lang="ru-RU" dirty="0" smtClean="0"/>
              <a:t>Александр Блок в Первую Мировую войну</a:t>
            </a:r>
            <a:br>
              <a:rPr lang="ru-RU" dirty="0" smtClean="0"/>
            </a:br>
            <a:endParaRPr lang="ru-RU" dirty="0"/>
          </a:p>
        </p:txBody>
      </p:sp>
      <p:sp>
        <p:nvSpPr>
          <p:cNvPr id="3" name="Содержимое 2"/>
          <p:cNvSpPr>
            <a:spLocks noGrp="1"/>
          </p:cNvSpPr>
          <p:nvPr>
            <p:ph idx="1"/>
          </p:nvPr>
        </p:nvSpPr>
        <p:spPr>
          <a:xfrm>
            <a:off x="428596" y="1785926"/>
            <a:ext cx="8229600" cy="4625609"/>
          </a:xfrm>
        </p:spPr>
        <p:txBody>
          <a:bodyPr>
            <a:normAutofit fontScale="62500" lnSpcReduction="20000"/>
          </a:bodyPr>
          <a:lstStyle/>
          <a:p>
            <a:r>
              <a:rPr lang="ru-RU" b="1" dirty="0" smtClean="0">
                <a:solidFill>
                  <a:schemeClr val="tx1">
                    <a:lumMod val="95000"/>
                    <a:lumOff val="5000"/>
                  </a:schemeClr>
                </a:solidFill>
              </a:rPr>
              <a:t>Первая мировая</a:t>
            </a:r>
            <a:r>
              <a:rPr lang="ru-RU" dirty="0" smtClean="0">
                <a:solidFill>
                  <a:schemeClr val="tx1">
                    <a:lumMod val="95000"/>
                    <a:lumOff val="5000"/>
                  </a:schemeClr>
                </a:solidFill>
              </a:rPr>
              <a:t>, начавшаяся летом 1914 г., с самого начала вселяла в Блока зловещие предчувствия. «Казалось на минуту, — писал он позже о войне, — что она очистит воздух; казалось нам, людям чрезмерно впечатлительным; на самом деле она оказалась достойным венцом той лжи, грязи и мерзости, в которых купалась наша родина...» В следующие годы записные книжки Блока пестрят такими записями: </a:t>
            </a:r>
            <a:r>
              <a:rPr lang="ru-RU" i="1" dirty="0" smtClean="0">
                <a:solidFill>
                  <a:schemeClr val="tx1">
                    <a:lumMod val="95000"/>
                    <a:lumOff val="5000"/>
                  </a:schemeClr>
                </a:solidFill>
              </a:rPr>
              <a:t>«Дурные вести с войны</a:t>
            </a:r>
            <a:r>
              <a:rPr lang="ru-RU" dirty="0" smtClean="0">
                <a:solidFill>
                  <a:schemeClr val="tx1">
                    <a:lumMod val="95000"/>
                    <a:lumOff val="5000"/>
                  </a:schemeClr>
                </a:solidFill>
              </a:rPr>
              <a:t>», «</a:t>
            </a:r>
            <a:r>
              <a:rPr lang="ru-RU" i="1" dirty="0" smtClean="0">
                <a:solidFill>
                  <a:schemeClr val="tx1">
                    <a:lumMod val="95000"/>
                    <a:lumOff val="5000"/>
                  </a:schemeClr>
                </a:solidFill>
              </a:rPr>
              <a:t>Плохо в России»</a:t>
            </a:r>
            <a:r>
              <a:rPr lang="ru-RU" dirty="0" smtClean="0">
                <a:solidFill>
                  <a:schemeClr val="tx1">
                    <a:lumMod val="95000"/>
                    <a:lumOff val="5000"/>
                  </a:schemeClr>
                </a:solidFill>
              </a:rPr>
              <a:t>, «</a:t>
            </a:r>
            <a:r>
              <a:rPr lang="ru-RU" i="1" dirty="0" smtClean="0">
                <a:solidFill>
                  <a:schemeClr val="tx1">
                    <a:lumMod val="95000"/>
                    <a:lumOff val="5000"/>
                  </a:schemeClr>
                </a:solidFill>
              </a:rPr>
              <a:t>На войне все хуже</a:t>
            </a:r>
            <a:r>
              <a:rPr lang="ru-RU" dirty="0" smtClean="0">
                <a:solidFill>
                  <a:schemeClr val="tx1">
                    <a:lumMod val="95000"/>
                    <a:lumOff val="5000"/>
                  </a:schemeClr>
                </a:solidFill>
              </a:rPr>
              <a:t>», «</a:t>
            </a:r>
            <a:r>
              <a:rPr lang="ru-RU" i="1" dirty="0" smtClean="0">
                <a:solidFill>
                  <a:schemeClr val="tx1">
                    <a:lumMod val="95000"/>
                    <a:lumOff val="5000"/>
                  </a:schemeClr>
                </a:solidFill>
              </a:rPr>
              <a:t>Страшные слухи</a:t>
            </a:r>
            <a:r>
              <a:rPr lang="ru-RU" dirty="0" smtClean="0">
                <a:solidFill>
                  <a:schemeClr val="tx1">
                    <a:lumMod val="95000"/>
                    <a:lumOff val="5000"/>
                  </a:schemeClr>
                </a:solidFill>
              </a:rPr>
              <a:t>». Но как раз в это время общество безмолвно признало за Блоком право называться </a:t>
            </a:r>
            <a:r>
              <a:rPr lang="ru-RU" b="1" dirty="0" smtClean="0">
                <a:solidFill>
                  <a:schemeClr val="tx1">
                    <a:lumMod val="95000"/>
                    <a:lumOff val="5000"/>
                  </a:schemeClr>
                </a:solidFill>
              </a:rPr>
              <a:t>первым поэтом России</a:t>
            </a:r>
            <a:r>
              <a:rPr lang="ru-RU" dirty="0" smtClean="0">
                <a:solidFill>
                  <a:schemeClr val="tx1">
                    <a:lumMod val="95000"/>
                    <a:lumOff val="5000"/>
                  </a:schemeClr>
                </a:solidFill>
              </a:rPr>
              <a:t>. Все издания его стихов становились литературным событием и мгновенно расходились. Небольшой томик </a:t>
            </a:r>
            <a:r>
              <a:rPr lang="ru-RU" b="1" dirty="0" smtClean="0">
                <a:solidFill>
                  <a:schemeClr val="tx1">
                    <a:lumMod val="95000"/>
                    <a:lumOff val="5000"/>
                  </a:schemeClr>
                </a:solidFill>
              </a:rPr>
              <a:t>«Стихи о России»</a:t>
            </a:r>
            <a:r>
              <a:rPr lang="ru-RU" dirty="0" smtClean="0">
                <a:solidFill>
                  <a:schemeClr val="tx1">
                    <a:lumMod val="95000"/>
                    <a:lumOff val="5000"/>
                  </a:schemeClr>
                </a:solidFill>
              </a:rPr>
              <a:t>, изданный в мае 1915г., имел невероятно шумный успех. В апреле 1916 г. Блок был призван в армию. Правда, на фронт он не попал, а благодаря хлопотам знакомых был определен писарем в 13-ю инженерно-строительную дружину Союза земств и городов. Дружина была расквартирована в прифронтовой полосе, в районе </a:t>
            </a:r>
            <a:r>
              <a:rPr lang="ru-RU" dirty="0" err="1" smtClean="0">
                <a:solidFill>
                  <a:schemeClr val="tx1">
                    <a:lumMod val="95000"/>
                    <a:lumOff val="5000"/>
                  </a:schemeClr>
                </a:solidFill>
              </a:rPr>
              <a:t>Пинских</a:t>
            </a:r>
            <a:r>
              <a:rPr lang="ru-RU" dirty="0" smtClean="0">
                <a:solidFill>
                  <a:schemeClr val="tx1">
                    <a:lumMod val="95000"/>
                    <a:lumOff val="5000"/>
                  </a:schemeClr>
                </a:solidFill>
              </a:rPr>
              <a:t> болот, и занималась сооружением запасных оборонительных позиций. Блок все время находился при штабе</a:t>
            </a:r>
            <a:r>
              <a:rPr lang="ru-RU" dirty="0" smtClean="0"/>
              <a:t>. </a:t>
            </a:r>
            <a:endParaRPr lang="ru-RU"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par>
                          <p:cTn id="8" fill="hold">
                            <p:stCondLst>
                              <p:cond delay="2000"/>
                            </p:stCondLst>
                            <p:childTnLst>
                              <p:par>
                                <p:cTn id="9" presetID="51"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770" decel="100000"/>
                                        <p:tgtEl>
                                          <p:spTgt spid="4"/>
                                        </p:tgtEl>
                                      </p:cBhvr>
                                    </p:animEffect>
                                    <p:animScale>
                                      <p:cBhvr>
                                        <p:cTn id="12" dur="770" decel="100000"/>
                                        <p:tgtEl>
                                          <p:spTgt spid="4"/>
                                        </p:tgtEl>
                                      </p:cBhvr>
                                      <p:from x="10000" y="10000"/>
                                      <p:to x="200000" y="450000"/>
                                    </p:animScale>
                                    <p:animScale>
                                      <p:cBhvr>
                                        <p:cTn id="13" dur="1230" accel="100000" fill="hold">
                                          <p:stCondLst>
                                            <p:cond delay="770"/>
                                          </p:stCondLst>
                                        </p:cTn>
                                        <p:tgtEl>
                                          <p:spTgt spid="4"/>
                                        </p:tgtEl>
                                      </p:cBhvr>
                                      <p:from x="200000" y="450000"/>
                                      <p:to x="100000" y="100000"/>
                                    </p:animScale>
                                    <p:set>
                                      <p:cBhvr>
                                        <p:cTn id="14" dur="770" fill="hold"/>
                                        <p:tgtEl>
                                          <p:spTgt spid="4"/>
                                        </p:tgtEl>
                                        <p:attrNameLst>
                                          <p:attrName>ppt_x</p:attrName>
                                        </p:attrNameLst>
                                      </p:cBhvr>
                                      <p:to>
                                        <p:strVal val="(0.5)"/>
                                      </p:to>
                                    </p:set>
                                    <p:anim from="(0.5)" to="(#ppt_x)" calcmode="lin" valueType="num">
                                      <p:cBhvr>
                                        <p:cTn id="15" dur="1230" accel="100000" fill="hold">
                                          <p:stCondLst>
                                            <p:cond delay="770"/>
                                          </p:stCondLst>
                                        </p:cTn>
                                        <p:tgtEl>
                                          <p:spTgt spid="4"/>
                                        </p:tgtEl>
                                        <p:attrNameLst>
                                          <p:attrName>ppt_x</p:attrName>
                                        </p:attrNameLst>
                                      </p:cBhvr>
                                    </p:anim>
                                    <p:set>
                                      <p:cBhvr>
                                        <p:cTn id="16" dur="770" fill="hold"/>
                                        <p:tgtEl>
                                          <p:spTgt spid="4"/>
                                        </p:tgtEl>
                                        <p:attrNameLst>
                                          <p:attrName>ppt_y</p:attrName>
                                        </p:attrNameLst>
                                      </p:cBhvr>
                                      <p:to>
                                        <p:strVal val="(#ppt_y+0.4)"/>
                                      </p:to>
                                    </p:set>
                                    <p:anim from="(#ppt_y+0.4)" to="(#ppt_y)" calcmode="lin" valueType="num">
                                      <p:cBhvr>
                                        <p:cTn id="17" dur="1230" accel="100000" fill="hold">
                                          <p:stCondLst>
                                            <p:cond delay="770"/>
                                          </p:stCondLst>
                                        </p:cTn>
                                        <p:tgtEl>
                                          <p:spTgt spid="4"/>
                                        </p:tgtEl>
                                        <p:attrNameLst>
                                          <p:attrName>ppt_y</p:attrName>
                                        </p:attrNameLst>
                                      </p:cBhvr>
                                    </p:anim>
                                  </p:childTnLst>
                                </p:cTn>
                              </p:par>
                            </p:childTnLst>
                          </p:cTn>
                        </p:par>
                        <p:par>
                          <p:cTn id="18" fill="hold">
                            <p:stCondLst>
                              <p:cond delay="4000"/>
                            </p:stCondLst>
                            <p:childTnLst>
                              <p:par>
                                <p:cTn id="19" presetID="3" presetClass="entr" presetSubtype="10" fill="hold" nodeType="after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blinds(horizontal)">
                                      <p:cBhvr>
                                        <p:cTn id="2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одульная">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Модульная">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Моду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58</TotalTime>
  <Words>2168</Words>
  <Application>Microsoft Office PowerPoint</Application>
  <PresentationFormat>Экран (4:3)</PresentationFormat>
  <Paragraphs>22</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Модульная</vt:lpstr>
      <vt:lpstr> Александр Блок</vt:lpstr>
      <vt:lpstr>Слайд 2</vt:lpstr>
      <vt:lpstr>Слайд 3</vt:lpstr>
      <vt:lpstr>Семейная жизнь Александра Блока  </vt:lpstr>
      <vt:lpstr>Слайд 5</vt:lpstr>
      <vt:lpstr>Скорбные мотивы в поэзии Александра Блока  </vt:lpstr>
      <vt:lpstr>Холодное одиночество Александра Блока </vt:lpstr>
      <vt:lpstr>Слайд 8</vt:lpstr>
      <vt:lpstr>Александр Блок в Первую Мировую войну </vt:lpstr>
      <vt:lpstr>Поэма Александра Блока «Двенадцать» </vt:lpstr>
      <vt:lpstr>Слайд 11</vt:lpstr>
      <vt:lpstr>Потеря Блоком интереса к жизни  </vt:lpstr>
      <vt:lpstr>Слайд 13</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Александр Блок</dc:title>
  <dc:creator>FuckYouBill</dc:creator>
  <cp:lastModifiedBy>FuckYouBill</cp:lastModifiedBy>
  <cp:revision>7</cp:revision>
  <dcterms:created xsi:type="dcterms:W3CDTF">2011-10-11T16:31:21Z</dcterms:created>
  <dcterms:modified xsi:type="dcterms:W3CDTF">2011-10-11T17:30:17Z</dcterms:modified>
</cp:coreProperties>
</file>