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5" d="100"/>
          <a:sy n="75" d="100"/>
        </p:scale>
        <p:origin x="9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5C972-00C2-4FC5-BE70-617C377934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39030-3618-4F08-B245-7FF77E2FB8E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CCC3-FE2A-4100-A75B-08840E812C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98203-AB11-4FC2-81DF-D337DE365D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E7849-305D-4429-AF79-3D7C3C1292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9EF9-500E-44E7-B46B-FCD8E386B6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5BEA8-FEC9-4D05-B5FA-D7FF754793F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25FC-667E-46E2-B0AB-0904819910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40790-A831-4C69-A784-B3D2895445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929C0-966B-4BDC-9F56-4B0CA949DC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4223-DED8-4C36-AB35-68FC6788C8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122470-325B-426E-A877-EA51FA29D2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artikulyatciy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1520" y="5229200"/>
            <a:ext cx="8568952" cy="1079649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663300"/>
                </a:solidFill>
              </a:rPr>
              <a:t>КОГДА  НУЖНО ОБРАТИТЬСЯ  К ЛОГОПЕДУ</a:t>
            </a:r>
            <a:r>
              <a:rPr lang="en-US" sz="3600" b="1" dirty="0" smtClean="0">
                <a:solidFill>
                  <a:srgbClr val="663300"/>
                </a:solidFill>
              </a:rPr>
              <a:t>?</a:t>
            </a:r>
            <a:r>
              <a:rPr lang="ru-RU" sz="3600" b="1" dirty="0" smtClean="0">
                <a:solidFill>
                  <a:srgbClr val="663300"/>
                </a:solidFill>
              </a:rPr>
              <a:t> </a:t>
            </a:r>
            <a:endParaRPr lang="es-ES" sz="3600" b="1" dirty="0" smtClean="0">
              <a:solidFill>
                <a:srgbClr val="6633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1440" y="260648"/>
            <a:ext cx="91450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Клуб для родителей 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  <p:pic>
        <p:nvPicPr>
          <p:cNvPr id="1026" name="Picture 2" descr="http://i0.wp.com/dl10.glitter-graphics.net/pub/1896/1896050at0c4so4jz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38" y="2708920"/>
            <a:ext cx="1376060" cy="195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11440" y="260648"/>
            <a:ext cx="914501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Продолжите фразу: </a:t>
            </a:r>
          </a:p>
          <a:p>
            <a:pPr algn="ctr"/>
            <a:endParaRPr lang="ru-RU" sz="28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Я мама(папа) …..(имя ребенка) возраст ребенка </a:t>
            </a:r>
          </a:p>
          <a:p>
            <a:pPr algn="ctr"/>
            <a:r>
              <a:rPr lang="ru-RU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Мой ребенок начал говорить в …..(около…)</a:t>
            </a:r>
            <a:endParaRPr lang="ru-RU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/>
              <a:t>Этапы усвоения детьми трудных звуков </a:t>
            </a:r>
            <a:endParaRPr lang="ru-RU" sz="3200" dirty="0"/>
          </a:p>
        </p:txBody>
      </p:sp>
      <p:sp>
        <p:nvSpPr>
          <p:cNvPr id="12" name="Овал 11"/>
          <p:cNvSpPr/>
          <p:nvPr/>
        </p:nvSpPr>
        <p:spPr>
          <a:xfrm>
            <a:off x="611560" y="1196752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Звук «С»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908720"/>
            <a:ext cx="576064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2060"/>
                </a:solidFill>
              </a:rPr>
              <a:t>Твердый звук С появляется у детей в возрасте 2 – 2,5 года. Могут быть замены С – </a:t>
            </a:r>
            <a:r>
              <a:rPr lang="ru-RU" sz="1600" dirty="0" err="1" smtClean="0">
                <a:solidFill>
                  <a:srgbClr val="002060"/>
                </a:solidFill>
              </a:rPr>
              <a:t>Сь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  <a:r>
              <a:rPr lang="ru-RU" sz="1400" dirty="0" smtClean="0">
                <a:solidFill>
                  <a:srgbClr val="002060"/>
                </a:solidFill>
              </a:rPr>
              <a:t>К 4  </a:t>
            </a:r>
            <a:r>
              <a:rPr lang="ru-RU" sz="1400" dirty="0">
                <a:solidFill>
                  <a:srgbClr val="002060"/>
                </a:solidFill>
              </a:rPr>
              <a:t>годам дети усваивают произношение твердого звука С (однако возможны замены и пропуски). К </a:t>
            </a:r>
            <a:r>
              <a:rPr lang="ru-RU" sz="1400" dirty="0" smtClean="0">
                <a:solidFill>
                  <a:srgbClr val="002060"/>
                </a:solidFill>
              </a:rPr>
              <a:t>5  </a:t>
            </a:r>
            <a:r>
              <a:rPr lang="ru-RU" sz="1400" dirty="0">
                <a:solidFill>
                  <a:srgbClr val="002060"/>
                </a:solidFill>
              </a:rPr>
              <a:t>годам, как правило, закрепляется произношение звука С. Иногда наблюдается смешение звуков С-З, С-Ц, С-Ш и др. В старшем дошкольном возрасте нужно продолжать работу над четким и ясным произношением звука.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1560" y="3212976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Звук </a:t>
            </a:r>
            <a:r>
              <a:rPr lang="ru-RU" dirty="0" smtClean="0">
                <a:solidFill>
                  <a:srgbClr val="FF0000"/>
                </a:solidFill>
              </a:rPr>
              <a:t>«З»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3195721"/>
            <a:ext cx="57606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Появляется звук З </a:t>
            </a:r>
            <a:r>
              <a:rPr lang="ru-RU" sz="1400" dirty="0" smtClean="0">
                <a:solidFill>
                  <a:srgbClr val="002060"/>
                </a:solidFill>
              </a:rPr>
              <a:t>на 2-м </a:t>
            </a:r>
            <a:r>
              <a:rPr lang="ru-RU" sz="1400" dirty="0">
                <a:solidFill>
                  <a:srgbClr val="002060"/>
                </a:solidFill>
              </a:rPr>
              <a:t>году жизни. В основном ребенок заменяет его мягким вариантом: </a:t>
            </a:r>
            <a:r>
              <a:rPr lang="ru-RU" sz="1400" dirty="0" err="1">
                <a:solidFill>
                  <a:srgbClr val="002060"/>
                </a:solidFill>
              </a:rPr>
              <a:t>Зёя</a:t>
            </a:r>
            <a:r>
              <a:rPr lang="ru-RU" sz="1400" dirty="0">
                <a:solidFill>
                  <a:srgbClr val="002060"/>
                </a:solidFill>
              </a:rPr>
              <a:t>, (Зоя). К концу 3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года у ребенка появляется твердый звук З, однако может быть смешение </a:t>
            </a:r>
            <a:r>
              <a:rPr lang="ru-RU" sz="1400" dirty="0" err="1">
                <a:solidFill>
                  <a:srgbClr val="002060"/>
                </a:solidFill>
                <a:hlinkClick r:id="rId2" tooltip="Артикуляция"/>
              </a:rPr>
              <a:t>артикуляционно</a:t>
            </a:r>
            <a:r>
              <a:rPr lang="ru-RU" sz="1400" dirty="0">
                <a:solidFill>
                  <a:srgbClr val="002060"/>
                </a:solidFill>
              </a:rPr>
              <a:t> близких звуков: «жук» - «</a:t>
            </a:r>
            <a:r>
              <a:rPr lang="ru-RU" sz="1400" dirty="0" err="1">
                <a:solidFill>
                  <a:srgbClr val="002060"/>
                </a:solidFill>
              </a:rPr>
              <a:t>зюк</a:t>
            </a:r>
            <a:r>
              <a:rPr lang="ru-RU" sz="1400" dirty="0">
                <a:solidFill>
                  <a:srgbClr val="002060"/>
                </a:solidFill>
              </a:rPr>
              <a:t>», «Зубы» - «</a:t>
            </a:r>
            <a:r>
              <a:rPr lang="ru-RU" sz="1400" dirty="0" err="1">
                <a:solidFill>
                  <a:srgbClr val="002060"/>
                </a:solidFill>
              </a:rPr>
              <a:t>субы</a:t>
            </a:r>
            <a:r>
              <a:rPr lang="ru-RU" sz="1400" dirty="0">
                <a:solidFill>
                  <a:srgbClr val="002060"/>
                </a:solidFill>
              </a:rPr>
              <a:t>». К </a:t>
            </a:r>
            <a:r>
              <a:rPr lang="ru-RU" sz="1400" dirty="0" smtClean="0">
                <a:solidFill>
                  <a:srgbClr val="002060"/>
                </a:solidFill>
              </a:rPr>
              <a:t>концу 4  </a:t>
            </a:r>
            <a:r>
              <a:rPr lang="ru-RU" sz="1400" dirty="0">
                <a:solidFill>
                  <a:srgbClr val="002060"/>
                </a:solidFill>
              </a:rPr>
              <a:t>года жизни большинство детей усваивают и правильно произносят звук.</a:t>
            </a:r>
          </a:p>
        </p:txBody>
      </p:sp>
    </p:spTree>
    <p:extLst>
      <p:ext uri="{BB962C8B-B14F-4D97-AF65-F5344CB8AC3E}">
        <p14:creationId xmlns:p14="http://schemas.microsoft.com/office/powerpoint/2010/main" val="157349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/>
              <a:t>Этапы усвоения детьми трудных звуков </a:t>
            </a:r>
            <a:endParaRPr lang="ru-RU" sz="3200" dirty="0"/>
          </a:p>
        </p:txBody>
      </p:sp>
      <p:sp>
        <p:nvSpPr>
          <p:cNvPr id="12" name="Овал 11"/>
          <p:cNvSpPr/>
          <p:nvPr/>
        </p:nvSpPr>
        <p:spPr>
          <a:xfrm>
            <a:off x="611560" y="1196752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Звук «Ц»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908720"/>
            <a:ext cx="576064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Усвоение звука Ц проходит такие промежуточные звуки: </a:t>
            </a:r>
            <a:r>
              <a:rPr lang="ru-RU" sz="1400" dirty="0" err="1">
                <a:solidFill>
                  <a:srgbClr val="002060"/>
                </a:solidFill>
              </a:rPr>
              <a:t>ть</a:t>
            </a:r>
            <a:r>
              <a:rPr lang="ru-RU" sz="1400" dirty="0">
                <a:solidFill>
                  <a:srgbClr val="002060"/>
                </a:solidFill>
              </a:rPr>
              <a:t>-</a:t>
            </a:r>
            <a:r>
              <a:rPr lang="ru-RU" sz="1400" dirty="0" err="1">
                <a:solidFill>
                  <a:srgbClr val="002060"/>
                </a:solidFill>
              </a:rPr>
              <a:t>сь</a:t>
            </a:r>
            <a:r>
              <a:rPr lang="ru-RU" sz="1400" dirty="0">
                <a:solidFill>
                  <a:srgbClr val="002060"/>
                </a:solidFill>
              </a:rPr>
              <a:t>-с-тс-</a:t>
            </a:r>
            <a:r>
              <a:rPr lang="ru-RU" sz="1400" dirty="0" err="1">
                <a:solidFill>
                  <a:srgbClr val="002060"/>
                </a:solidFill>
              </a:rPr>
              <a:t>тц</a:t>
            </a:r>
            <a:r>
              <a:rPr lang="ru-RU" sz="1400" dirty="0">
                <a:solidFill>
                  <a:srgbClr val="002060"/>
                </a:solidFill>
              </a:rPr>
              <a:t> (</a:t>
            </a:r>
            <a:r>
              <a:rPr lang="ru-RU" sz="1400" dirty="0" err="1">
                <a:solidFill>
                  <a:srgbClr val="002060"/>
                </a:solidFill>
              </a:rPr>
              <a:t>типлёнок</a:t>
            </a:r>
            <a:r>
              <a:rPr lang="ru-RU" sz="1400" dirty="0">
                <a:solidFill>
                  <a:srgbClr val="002060"/>
                </a:solidFill>
              </a:rPr>
              <a:t> – </a:t>
            </a:r>
            <a:r>
              <a:rPr lang="ru-RU" sz="1400" dirty="0" err="1">
                <a:solidFill>
                  <a:srgbClr val="002060"/>
                </a:solidFill>
              </a:rPr>
              <a:t>сиплёнок</a:t>
            </a:r>
            <a:r>
              <a:rPr lang="ru-RU" sz="1400" dirty="0">
                <a:solidFill>
                  <a:srgbClr val="002060"/>
                </a:solidFill>
              </a:rPr>
              <a:t> – </a:t>
            </a:r>
            <a:r>
              <a:rPr lang="ru-RU" sz="1400" dirty="0" err="1">
                <a:solidFill>
                  <a:srgbClr val="002060"/>
                </a:solidFill>
              </a:rPr>
              <a:t>сыплёнок</a:t>
            </a:r>
            <a:r>
              <a:rPr lang="ru-RU" sz="1400" dirty="0">
                <a:solidFill>
                  <a:srgbClr val="002060"/>
                </a:solidFill>
              </a:rPr>
              <a:t> – </a:t>
            </a:r>
            <a:r>
              <a:rPr lang="ru-RU" sz="1400" dirty="0" err="1">
                <a:solidFill>
                  <a:srgbClr val="002060"/>
                </a:solidFill>
              </a:rPr>
              <a:t>тцыплёнок</a:t>
            </a:r>
            <a:r>
              <a:rPr lang="ru-RU" sz="1400" dirty="0">
                <a:solidFill>
                  <a:srgbClr val="002060"/>
                </a:solidFill>
              </a:rPr>
              <a:t> – цыплёнок). Данная система заменителей не является обязательной для всех детей. На </a:t>
            </a:r>
            <a:r>
              <a:rPr lang="ru-RU" sz="1400" dirty="0" smtClean="0">
                <a:solidFill>
                  <a:srgbClr val="002060"/>
                </a:solidFill>
              </a:rPr>
              <a:t>3 году </a:t>
            </a:r>
            <a:r>
              <a:rPr lang="ru-RU" sz="1400" dirty="0">
                <a:solidFill>
                  <a:srgbClr val="002060"/>
                </a:solidFill>
              </a:rPr>
              <a:t>жизни у ребенка может еще отсутствовать твердый звук Ц и заменяться звуком </a:t>
            </a:r>
            <a:r>
              <a:rPr lang="ru-RU" sz="1400" dirty="0" err="1">
                <a:solidFill>
                  <a:srgbClr val="002060"/>
                </a:solidFill>
              </a:rPr>
              <a:t>Ть</a:t>
            </a:r>
            <a:r>
              <a:rPr lang="ru-RU" sz="1400" dirty="0">
                <a:solidFill>
                  <a:srgbClr val="002060"/>
                </a:solidFill>
              </a:rPr>
              <a:t> или </a:t>
            </a:r>
            <a:r>
              <a:rPr lang="ru-RU" sz="1400" dirty="0" err="1">
                <a:solidFill>
                  <a:srgbClr val="002060"/>
                </a:solidFill>
              </a:rPr>
              <a:t>Сь</a:t>
            </a:r>
            <a:r>
              <a:rPr lang="ru-RU" sz="1400" dirty="0">
                <a:solidFill>
                  <a:srgbClr val="002060"/>
                </a:solidFill>
              </a:rPr>
              <a:t> (С). К концу </a:t>
            </a:r>
            <a:r>
              <a:rPr lang="ru-RU" sz="1400" dirty="0" smtClean="0">
                <a:solidFill>
                  <a:srgbClr val="002060"/>
                </a:solidFill>
              </a:rPr>
              <a:t>4 года </a:t>
            </a:r>
            <a:r>
              <a:rPr lang="ru-RU" sz="1400" dirty="0">
                <a:solidFill>
                  <a:srgbClr val="002060"/>
                </a:solidFill>
              </a:rPr>
              <a:t>этот звук появляется у некоторых детей, а к </a:t>
            </a:r>
            <a:r>
              <a:rPr lang="ru-RU" sz="1400" dirty="0" smtClean="0">
                <a:solidFill>
                  <a:srgbClr val="002060"/>
                </a:solidFill>
              </a:rPr>
              <a:t>5  </a:t>
            </a:r>
            <a:r>
              <a:rPr lang="ru-RU" sz="1400" dirty="0">
                <a:solidFill>
                  <a:srgbClr val="002060"/>
                </a:solidFill>
              </a:rPr>
              <a:t>годам дифференцируется и произносится правильно большинством малышей.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1560" y="3212976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Звук </a:t>
            </a:r>
            <a:r>
              <a:rPr lang="ru-RU" dirty="0" smtClean="0">
                <a:solidFill>
                  <a:srgbClr val="FF0000"/>
                </a:solidFill>
              </a:rPr>
              <a:t>«Ш»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3195721"/>
            <a:ext cx="57606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Шипящий звук Ш появляется обычно на </a:t>
            </a:r>
            <a:r>
              <a:rPr lang="ru-RU" sz="1400" dirty="0" smtClean="0">
                <a:solidFill>
                  <a:srgbClr val="002060"/>
                </a:solidFill>
              </a:rPr>
              <a:t>3-м </a:t>
            </a:r>
            <a:r>
              <a:rPr lang="ru-RU" sz="1400" dirty="0">
                <a:solidFill>
                  <a:srgbClr val="002060"/>
                </a:solidFill>
              </a:rPr>
              <a:t>году жизни. Но он еще очень неустойчив. Многие дети смешивают его со свистящим С («</a:t>
            </a:r>
            <a:r>
              <a:rPr lang="ru-RU" sz="1400" dirty="0" err="1">
                <a:solidFill>
                  <a:srgbClr val="002060"/>
                </a:solidFill>
              </a:rPr>
              <a:t>суба</a:t>
            </a:r>
            <a:r>
              <a:rPr lang="ru-RU" sz="1400" dirty="0">
                <a:solidFill>
                  <a:srgbClr val="002060"/>
                </a:solidFill>
              </a:rPr>
              <a:t>» вместо «шуба». У некоторых детей в 4-5 лет может наблюдаться неправильное формирование звука: боковое, нижнее </a:t>
            </a:r>
            <a:r>
              <a:rPr lang="ru-RU" sz="1400" dirty="0" smtClean="0">
                <a:solidFill>
                  <a:srgbClr val="002060"/>
                </a:solidFill>
              </a:rPr>
              <a:t>Не </a:t>
            </a:r>
            <a:r>
              <a:rPr lang="ru-RU" sz="1400" dirty="0">
                <a:solidFill>
                  <a:srgbClr val="002060"/>
                </a:solidFill>
              </a:rPr>
              <a:t>всегда четко дифференцируется в речи. Может заменяться не только свистящими, но и звуками Х и Ф. К </a:t>
            </a:r>
            <a:r>
              <a:rPr lang="ru-RU" sz="1400" dirty="0" smtClean="0">
                <a:solidFill>
                  <a:srgbClr val="002060"/>
                </a:solidFill>
              </a:rPr>
              <a:t>5 годам </a:t>
            </a:r>
            <a:r>
              <a:rPr lang="ru-RU" sz="1400" dirty="0">
                <a:solidFill>
                  <a:srgbClr val="002060"/>
                </a:solidFill>
              </a:rPr>
              <a:t>произносительная сторона достигает довольно высокого уровня.</a:t>
            </a:r>
          </a:p>
        </p:txBody>
      </p:sp>
    </p:spTree>
    <p:extLst>
      <p:ext uri="{BB962C8B-B14F-4D97-AF65-F5344CB8AC3E}">
        <p14:creationId xmlns:p14="http://schemas.microsoft.com/office/powerpoint/2010/main" val="38549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/>
              <a:t>Этапы усвоения детьми трудных звуков </a:t>
            </a:r>
            <a:endParaRPr lang="ru-RU" sz="3200" dirty="0"/>
          </a:p>
        </p:txBody>
      </p:sp>
      <p:sp>
        <p:nvSpPr>
          <p:cNvPr id="12" name="Овал 11"/>
          <p:cNvSpPr/>
          <p:nvPr/>
        </p:nvSpPr>
        <p:spPr>
          <a:xfrm>
            <a:off x="611560" y="1196752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Звук «Ж»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908720"/>
            <a:ext cx="576064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Появляется в 2 </a:t>
            </a:r>
            <a:r>
              <a:rPr lang="ru-RU" sz="1400" dirty="0" smtClean="0">
                <a:solidFill>
                  <a:srgbClr val="002060"/>
                </a:solidFill>
              </a:rPr>
              <a:t>-2,5 года.  </a:t>
            </a:r>
            <a:r>
              <a:rPr lang="ru-RU" sz="1400" dirty="0">
                <a:solidFill>
                  <a:srgbClr val="002060"/>
                </a:solidFill>
              </a:rPr>
              <a:t>Некоторые дети произносят его сразу верно, но большинство заменяют свистящим: «</a:t>
            </a:r>
            <a:r>
              <a:rPr lang="ru-RU" sz="1400" dirty="0" err="1">
                <a:solidFill>
                  <a:srgbClr val="002060"/>
                </a:solidFill>
              </a:rPr>
              <a:t>зук</a:t>
            </a:r>
            <a:r>
              <a:rPr lang="ru-RU" sz="1400" dirty="0">
                <a:solidFill>
                  <a:srgbClr val="002060"/>
                </a:solidFill>
              </a:rPr>
              <a:t>» вместо «жук». В 3-4 года большинство детей усваивают правильное произношение звука </a:t>
            </a:r>
            <a:r>
              <a:rPr lang="ru-RU" sz="1400" b="1" i="1" dirty="0">
                <a:solidFill>
                  <a:srgbClr val="002060"/>
                </a:solidFill>
              </a:rPr>
              <a:t>ж.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К 4-6 годам звук обычно чистый, но иногда дети испытывают затруднение при произнесении слов, насыщенных свистящими и шипящими звуками.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1560" y="3212976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Звук </a:t>
            </a:r>
            <a:r>
              <a:rPr lang="ru-RU" dirty="0" smtClean="0">
                <a:solidFill>
                  <a:srgbClr val="FF0000"/>
                </a:solidFill>
              </a:rPr>
              <a:t>«Щ»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3195721"/>
            <a:ext cx="57606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У некоторых детей появляется в </a:t>
            </a:r>
            <a:r>
              <a:rPr lang="ru-RU" sz="1400" dirty="0" smtClean="0">
                <a:solidFill>
                  <a:srgbClr val="002060"/>
                </a:solidFill>
              </a:rPr>
              <a:t>2 – 3  года. </a:t>
            </a:r>
            <a:r>
              <a:rPr lang="ru-RU" sz="1400" dirty="0">
                <a:solidFill>
                  <a:srgbClr val="002060"/>
                </a:solidFill>
              </a:rPr>
              <a:t>Но большинство еще не произносит шипящий, заменяя его твердым свистящим: «</a:t>
            </a:r>
            <a:r>
              <a:rPr lang="ru-RU" sz="1400" dirty="0" err="1">
                <a:solidFill>
                  <a:srgbClr val="002060"/>
                </a:solidFill>
              </a:rPr>
              <a:t>сенок</a:t>
            </a:r>
            <a:r>
              <a:rPr lang="ru-RU" sz="1400" dirty="0">
                <a:solidFill>
                  <a:srgbClr val="002060"/>
                </a:solidFill>
              </a:rPr>
              <a:t>» вместо </a:t>
            </a:r>
            <a:r>
              <a:rPr lang="ru-RU" sz="1400" i="1" dirty="0">
                <a:solidFill>
                  <a:srgbClr val="002060"/>
                </a:solidFill>
              </a:rPr>
              <a:t>щенок, </a:t>
            </a:r>
            <a:r>
              <a:rPr lang="ru-RU" sz="1400" i="1" dirty="0" err="1">
                <a:solidFill>
                  <a:srgbClr val="002060"/>
                </a:solidFill>
              </a:rPr>
              <a:t>савель</a:t>
            </a:r>
            <a:r>
              <a:rPr lang="ru-RU" sz="1400" i="1" dirty="0">
                <a:solidFill>
                  <a:srgbClr val="002060"/>
                </a:solidFill>
              </a:rPr>
              <a:t> </a:t>
            </a:r>
            <a:r>
              <a:rPr lang="ru-RU" sz="1400" dirty="0">
                <a:solidFill>
                  <a:srgbClr val="002060"/>
                </a:solidFill>
              </a:rPr>
              <a:t>вместо </a:t>
            </a:r>
            <a:r>
              <a:rPr lang="ru-RU" sz="1400" i="1" dirty="0">
                <a:solidFill>
                  <a:srgbClr val="002060"/>
                </a:solidFill>
              </a:rPr>
              <a:t>щавель.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В 4-5 лет может наблюдаться обратная замена, когда вновь появившийся звук </a:t>
            </a:r>
            <a:r>
              <a:rPr lang="ru-RU" sz="1400" b="1" i="1" dirty="0">
                <a:solidFill>
                  <a:srgbClr val="002060"/>
                </a:solidFill>
              </a:rPr>
              <a:t>щ </a:t>
            </a:r>
            <a:r>
              <a:rPr lang="ru-RU" sz="1400" dirty="0">
                <a:solidFill>
                  <a:srgbClr val="002060"/>
                </a:solidFill>
              </a:rPr>
              <a:t>произносится и в тех словах, где его употребление неуместно. К 5-7 годам заканчивается усвоение шипящего щ. Но может быть и смешение: щ — </a:t>
            </a:r>
            <a:r>
              <a:rPr lang="ru-RU" sz="1400" i="1" dirty="0">
                <a:solidFill>
                  <a:srgbClr val="002060"/>
                </a:solidFill>
              </a:rPr>
              <a:t>ч, </a:t>
            </a:r>
            <a:r>
              <a:rPr lang="ru-RU" sz="1400" b="1" i="1" dirty="0">
                <a:solidFill>
                  <a:srgbClr val="002060"/>
                </a:solidFill>
              </a:rPr>
              <a:t>щ — </a:t>
            </a:r>
            <a:r>
              <a:rPr lang="ru-RU" sz="1400" b="1" i="1" dirty="0" err="1">
                <a:solidFill>
                  <a:srgbClr val="002060"/>
                </a:solidFill>
              </a:rPr>
              <a:t>сь</a:t>
            </a:r>
            <a:r>
              <a:rPr lang="ru-RU" sz="1400" b="1" i="1" dirty="0" smtClean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/>
              <a:t>Этапы усвоения детьми трудных звуков </a:t>
            </a:r>
            <a:endParaRPr lang="ru-RU" sz="3200" dirty="0"/>
          </a:p>
        </p:txBody>
      </p:sp>
      <p:sp>
        <p:nvSpPr>
          <p:cNvPr id="12" name="Овал 11"/>
          <p:cNvSpPr/>
          <p:nvPr/>
        </p:nvSpPr>
        <p:spPr>
          <a:xfrm>
            <a:off x="611560" y="1196752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Звук «Р»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908720"/>
            <a:ext cx="576064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Твердый звук </a:t>
            </a:r>
            <a:r>
              <a:rPr lang="ru-RU" sz="1400" b="1" i="1" dirty="0">
                <a:solidFill>
                  <a:srgbClr val="002060"/>
                </a:solidFill>
              </a:rPr>
              <a:t>р </a:t>
            </a:r>
            <a:r>
              <a:rPr lang="ru-RU" sz="1400" dirty="0">
                <a:solidFill>
                  <a:srgbClr val="002060"/>
                </a:solidFill>
              </a:rPr>
              <a:t>появляется у детей в </a:t>
            </a:r>
            <a:r>
              <a:rPr lang="ru-RU" sz="1400" dirty="0" smtClean="0">
                <a:solidFill>
                  <a:srgbClr val="002060"/>
                </a:solidFill>
              </a:rPr>
              <a:t>4-5 лет. </a:t>
            </a:r>
            <a:r>
              <a:rPr lang="ru-RU" sz="1400" dirty="0">
                <a:solidFill>
                  <a:srgbClr val="002060"/>
                </a:solidFill>
              </a:rPr>
              <a:t>Процесс усвоения звука </a:t>
            </a:r>
            <a:r>
              <a:rPr lang="ru-RU" sz="1400" b="1" i="1" dirty="0">
                <a:solidFill>
                  <a:srgbClr val="002060"/>
                </a:solidFill>
              </a:rPr>
              <a:t>р </a:t>
            </a:r>
            <a:r>
              <a:rPr lang="ru-RU" sz="1400" dirty="0">
                <a:solidFill>
                  <a:srgbClr val="002060"/>
                </a:solidFill>
              </a:rPr>
              <a:t>происходит через следующую систему заменителей </a:t>
            </a:r>
            <a:r>
              <a:rPr lang="ru-RU" sz="1400" i="1" dirty="0">
                <a:solidFill>
                  <a:srgbClr val="002060"/>
                </a:solidFill>
              </a:rPr>
              <a:t>й-ль-л-</a:t>
            </a:r>
            <a:r>
              <a:rPr lang="ru-RU" sz="1400" i="1" dirty="0" err="1">
                <a:solidFill>
                  <a:srgbClr val="002060"/>
                </a:solidFill>
              </a:rPr>
              <a:t>рь</a:t>
            </a:r>
            <a:r>
              <a:rPr lang="ru-RU" sz="1400" i="1" dirty="0">
                <a:solidFill>
                  <a:srgbClr val="002060"/>
                </a:solidFill>
              </a:rPr>
              <a:t>-р (рыба — рыба — </a:t>
            </a:r>
            <a:r>
              <a:rPr lang="ru-RU" sz="1400" i="1" dirty="0" err="1">
                <a:solidFill>
                  <a:srgbClr val="002060"/>
                </a:solidFill>
              </a:rPr>
              <a:t>либа</a:t>
            </a:r>
            <a:r>
              <a:rPr lang="ru-RU" sz="1400" i="1" dirty="0">
                <a:solidFill>
                  <a:srgbClr val="002060"/>
                </a:solidFill>
              </a:rPr>
              <a:t> — </a:t>
            </a:r>
            <a:r>
              <a:rPr lang="ru-RU" sz="1400" i="1" dirty="0" err="1">
                <a:solidFill>
                  <a:srgbClr val="002060"/>
                </a:solidFill>
              </a:rPr>
              <a:t>лыба</a:t>
            </a:r>
            <a:r>
              <a:rPr lang="ru-RU" sz="1400" i="1" dirty="0">
                <a:solidFill>
                  <a:srgbClr val="002060"/>
                </a:solidFill>
              </a:rPr>
              <a:t>). </a:t>
            </a:r>
            <a:r>
              <a:rPr lang="ru-RU" sz="1400" dirty="0">
                <a:solidFill>
                  <a:srgbClr val="002060"/>
                </a:solidFill>
              </a:rPr>
              <a:t>Данная система заменителей не является обязательной для всех детей. У большинства детей в </a:t>
            </a:r>
            <a:r>
              <a:rPr lang="ru-RU" sz="1400" dirty="0" smtClean="0">
                <a:solidFill>
                  <a:srgbClr val="002060"/>
                </a:solidFill>
              </a:rPr>
              <a:t>5 лет может </a:t>
            </a:r>
            <a:r>
              <a:rPr lang="ru-RU" sz="1400" dirty="0">
                <a:solidFill>
                  <a:srgbClr val="002060"/>
                </a:solidFill>
              </a:rPr>
              <a:t>наблюдаться замена сонорного звука </a:t>
            </a:r>
            <a:r>
              <a:rPr lang="ru-RU" sz="1400" i="1" dirty="0">
                <a:solidFill>
                  <a:srgbClr val="002060"/>
                </a:solidFill>
              </a:rPr>
              <a:t>р </a:t>
            </a:r>
            <a:r>
              <a:rPr lang="ru-RU" sz="1400" dirty="0">
                <a:solidFill>
                  <a:srgbClr val="002060"/>
                </a:solidFill>
              </a:rPr>
              <a:t>на </a:t>
            </a:r>
            <a:r>
              <a:rPr lang="ru-RU" sz="1400" i="1" dirty="0">
                <a:solidFill>
                  <a:srgbClr val="002060"/>
                </a:solidFill>
              </a:rPr>
              <a:t>й </a:t>
            </a:r>
            <a:r>
              <a:rPr lang="ru-RU" sz="1400" dirty="0">
                <a:solidFill>
                  <a:srgbClr val="002060"/>
                </a:solidFill>
              </a:rPr>
              <a:t>или </a:t>
            </a:r>
            <a:r>
              <a:rPr lang="ru-RU" sz="1400" b="1" i="1" dirty="0">
                <a:solidFill>
                  <a:srgbClr val="002060"/>
                </a:solidFill>
              </a:rPr>
              <a:t>ль. </a:t>
            </a:r>
            <a:r>
              <a:rPr lang="ru-RU" sz="1400" dirty="0">
                <a:solidFill>
                  <a:srgbClr val="002060"/>
                </a:solidFill>
              </a:rPr>
              <a:t>К концу </a:t>
            </a:r>
            <a:r>
              <a:rPr lang="ru-RU" sz="1400" dirty="0" smtClean="0">
                <a:solidFill>
                  <a:srgbClr val="002060"/>
                </a:solidFill>
              </a:rPr>
              <a:t>6 года </a:t>
            </a:r>
            <a:r>
              <a:rPr lang="ru-RU" sz="1400" dirty="0">
                <a:solidFill>
                  <a:srgbClr val="002060"/>
                </a:solidFill>
              </a:rPr>
              <a:t>большинство детей усваивают и правильно произносят звук </a:t>
            </a:r>
            <a:r>
              <a:rPr lang="ru-RU" sz="1400" b="1" i="1" dirty="0">
                <a:solidFill>
                  <a:srgbClr val="002060"/>
                </a:solidFill>
              </a:rPr>
              <a:t>р.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Некоторые дети не в силах вызвать вибрацию кончика языка и произносят </a:t>
            </a:r>
            <a:r>
              <a:rPr lang="ru-RU" sz="1400" b="1" i="1" dirty="0">
                <a:solidFill>
                  <a:srgbClr val="002060"/>
                </a:solidFill>
              </a:rPr>
              <a:t>р </a:t>
            </a:r>
            <a:r>
              <a:rPr lang="ru-RU" sz="1400" dirty="0">
                <a:solidFill>
                  <a:srgbClr val="002060"/>
                </a:solidFill>
              </a:rPr>
              <a:t>как </a:t>
            </a:r>
            <a:r>
              <a:rPr lang="ru-RU" sz="1400" dirty="0" smtClean="0">
                <a:solidFill>
                  <a:srgbClr val="002060"/>
                </a:solidFill>
              </a:rPr>
              <a:t>гортанный  («</a:t>
            </a:r>
            <a:r>
              <a:rPr lang="ru-RU" sz="1400" dirty="0">
                <a:solidFill>
                  <a:srgbClr val="002060"/>
                </a:solidFill>
              </a:rPr>
              <a:t>французский» </a:t>
            </a:r>
            <a:r>
              <a:rPr lang="ru-RU" sz="1400" dirty="0" smtClean="0">
                <a:solidFill>
                  <a:srgbClr val="002060"/>
                </a:solidFill>
              </a:rPr>
              <a:t>)звук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</a:p>
          <a:p>
            <a:r>
              <a:rPr lang="ru-RU" sz="1400" dirty="0"/>
              <a:t> 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1560" y="3212976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Звук </a:t>
            </a:r>
            <a:r>
              <a:rPr lang="ru-RU" dirty="0" smtClean="0">
                <a:solidFill>
                  <a:srgbClr val="FF0000"/>
                </a:solidFill>
              </a:rPr>
              <a:t>«Л»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68664" y="3284984"/>
            <a:ext cx="57606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Мягкий звук </a:t>
            </a:r>
            <a:r>
              <a:rPr lang="ru-RU" sz="1400" i="1" dirty="0">
                <a:solidFill>
                  <a:srgbClr val="002060"/>
                </a:solidFill>
              </a:rPr>
              <a:t>л' </a:t>
            </a:r>
            <a:r>
              <a:rPr lang="ru-RU" sz="1400" dirty="0">
                <a:solidFill>
                  <a:srgbClr val="002060"/>
                </a:solidFill>
              </a:rPr>
              <a:t>появляется </a:t>
            </a:r>
            <a:r>
              <a:rPr lang="ru-RU" sz="1400" dirty="0" smtClean="0">
                <a:solidFill>
                  <a:srgbClr val="002060"/>
                </a:solidFill>
              </a:rPr>
              <a:t>на 3 году </a:t>
            </a:r>
            <a:r>
              <a:rPr lang="ru-RU" sz="1400" dirty="0">
                <a:solidFill>
                  <a:srgbClr val="002060"/>
                </a:solidFill>
              </a:rPr>
              <a:t>жизни. В 3 года дети заменяют мягким л' недостающие звуки </a:t>
            </a:r>
            <a:r>
              <a:rPr lang="ru-RU" sz="1400" b="1" i="1" dirty="0">
                <a:solidFill>
                  <a:srgbClr val="002060"/>
                </a:solidFill>
              </a:rPr>
              <a:t>л, </a:t>
            </a:r>
            <a:r>
              <a:rPr lang="ru-RU" sz="1400" b="1" i="1" dirty="0" err="1">
                <a:solidFill>
                  <a:srgbClr val="002060"/>
                </a:solidFill>
              </a:rPr>
              <a:t>рь</a:t>
            </a:r>
            <a:r>
              <a:rPr lang="ru-RU" sz="1400" b="1" i="1" dirty="0">
                <a:solidFill>
                  <a:srgbClr val="002060"/>
                </a:solidFill>
              </a:rPr>
              <a:t>, </a:t>
            </a:r>
            <a:r>
              <a:rPr lang="ru-RU" sz="1400" i="1" dirty="0">
                <a:solidFill>
                  <a:srgbClr val="002060"/>
                </a:solidFill>
              </a:rPr>
              <a:t>р. </a:t>
            </a:r>
            <a:r>
              <a:rPr lang="ru-RU" sz="1400" dirty="0">
                <a:solidFill>
                  <a:srgbClr val="002060"/>
                </a:solidFill>
              </a:rPr>
              <a:t>Иногда заменяют л' звуком й: </a:t>
            </a:r>
            <a:r>
              <a:rPr lang="ru-RU" sz="1400" i="1" dirty="0">
                <a:solidFill>
                  <a:srgbClr val="002060"/>
                </a:solidFill>
              </a:rPr>
              <a:t>«</a:t>
            </a:r>
            <a:r>
              <a:rPr lang="ru-RU" sz="1400" i="1" dirty="0" err="1">
                <a:solidFill>
                  <a:srgbClr val="002060"/>
                </a:solidFill>
              </a:rPr>
              <a:t>бойно</a:t>
            </a:r>
            <a:r>
              <a:rPr lang="ru-RU" sz="1400" i="1" dirty="0">
                <a:solidFill>
                  <a:srgbClr val="002060"/>
                </a:solidFill>
              </a:rPr>
              <a:t>» </a:t>
            </a:r>
            <a:r>
              <a:rPr lang="ru-RU" sz="1400" dirty="0">
                <a:solidFill>
                  <a:srgbClr val="002060"/>
                </a:solidFill>
              </a:rPr>
              <a:t>(больно). К </a:t>
            </a:r>
            <a:r>
              <a:rPr lang="ru-RU" sz="1400" dirty="0" smtClean="0">
                <a:solidFill>
                  <a:srgbClr val="002060"/>
                </a:solidFill>
              </a:rPr>
              <a:t>4-м  </a:t>
            </a:r>
            <a:r>
              <a:rPr lang="ru-RU" sz="1400" dirty="0">
                <a:solidFill>
                  <a:srgbClr val="002060"/>
                </a:solidFill>
              </a:rPr>
              <a:t>годам появляется звук </a:t>
            </a:r>
            <a:r>
              <a:rPr lang="ru-RU" sz="1400" i="1" dirty="0">
                <a:solidFill>
                  <a:srgbClr val="002060"/>
                </a:solidFill>
              </a:rPr>
              <a:t>л, </a:t>
            </a:r>
            <a:r>
              <a:rPr lang="ru-RU" sz="1400" dirty="0">
                <a:solidFill>
                  <a:srgbClr val="002060"/>
                </a:solidFill>
              </a:rPr>
              <a:t>но иногда дети заменяют его </a:t>
            </a:r>
            <a:r>
              <a:rPr lang="ru-RU" sz="1400" i="1" dirty="0">
                <a:solidFill>
                  <a:srgbClr val="002060"/>
                </a:solidFill>
              </a:rPr>
              <a:t>и</a:t>
            </a:r>
            <a:r>
              <a:rPr lang="ru-RU" sz="1400" dirty="0">
                <a:solidFill>
                  <a:srgbClr val="002060"/>
                </a:solidFill>
              </a:rPr>
              <a:t> или </a:t>
            </a:r>
            <a:r>
              <a:rPr lang="ru-RU" sz="1400" i="1" dirty="0">
                <a:solidFill>
                  <a:srgbClr val="002060"/>
                </a:solidFill>
              </a:rPr>
              <a:t>л'. </a:t>
            </a:r>
            <a:r>
              <a:rPr lang="ru-RU" sz="1400" dirty="0">
                <a:solidFill>
                  <a:srgbClr val="002060"/>
                </a:solidFill>
              </a:rPr>
              <a:t>В 5-6 лет улучшается произношение, но могут быть трудности в употреблении слов, насыщенных одновременно звуками </a:t>
            </a:r>
            <a:r>
              <a:rPr lang="ru-RU" sz="1400" i="1" dirty="0">
                <a:solidFill>
                  <a:srgbClr val="002060"/>
                </a:solidFill>
              </a:rPr>
              <a:t>л </a:t>
            </a:r>
            <a:r>
              <a:rPr lang="ru-RU" sz="1400" dirty="0">
                <a:solidFill>
                  <a:srgbClr val="002060"/>
                </a:solidFill>
              </a:rPr>
              <a:t>и </a:t>
            </a:r>
            <a:r>
              <a:rPr lang="ru-RU" sz="1400" i="1" dirty="0">
                <a:solidFill>
                  <a:srgbClr val="002060"/>
                </a:solidFill>
              </a:rPr>
              <a:t>р</a:t>
            </a:r>
            <a:r>
              <a:rPr lang="ru-RU" sz="1400" dirty="0">
                <a:solidFill>
                  <a:srgbClr val="002060"/>
                </a:solidFill>
              </a:rPr>
              <a:t>(лаборатория).</a:t>
            </a:r>
          </a:p>
        </p:txBody>
      </p:sp>
    </p:spTree>
    <p:extLst>
      <p:ext uri="{BB962C8B-B14F-4D97-AF65-F5344CB8AC3E}">
        <p14:creationId xmlns:p14="http://schemas.microsoft.com/office/powerpoint/2010/main" val="26360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2400" dirty="0"/>
              <a:t>Примерные сроки окончательного усвоения детьми звуков речи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837175"/>
              </p:ext>
            </p:extLst>
          </p:nvPr>
        </p:nvGraphicFramePr>
        <p:xfrm>
          <a:off x="1475656" y="1556792"/>
          <a:ext cx="5626968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746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Звуки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А,О,Э,П,Б,М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1 - 2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И,Ы,У,Ф,В,Т,Д,Н,К,Г,Х,Й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3 - 4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С,З,Ц,Ш,Ж,Ч,Щ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3 - 5 лет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Л,Р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   5 - 6 </a:t>
                      </a:r>
                      <a:r>
                        <a:rPr lang="ru-RU" dirty="0" smtClean="0"/>
                        <a:t>лет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80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800" dirty="0" smtClean="0"/>
              <a:t>ПРИЧИНЫ ПОЯВЛЕНИЯ НАРУШЕНИЯ РЕЧИ </a:t>
            </a:r>
            <a:endParaRPr lang="ru-RU" sz="28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1.Трудности </a:t>
            </a:r>
            <a:r>
              <a:rPr lang="ru-RU" sz="1800" dirty="0">
                <a:solidFill>
                  <a:srgbClr val="7030A0"/>
                </a:solidFill>
              </a:rPr>
              <a:t>в различении звуков на слух </a:t>
            </a:r>
            <a:endParaRPr lang="ru-RU" sz="1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2. </a:t>
            </a:r>
            <a:r>
              <a:rPr lang="ru-RU" sz="1800" dirty="0">
                <a:solidFill>
                  <a:srgbClr val="7030A0"/>
                </a:solidFill>
              </a:rPr>
              <a:t>С</a:t>
            </a:r>
            <a:r>
              <a:rPr lang="ru-RU" sz="1800" dirty="0" smtClean="0">
                <a:solidFill>
                  <a:srgbClr val="7030A0"/>
                </a:solidFill>
              </a:rPr>
              <a:t>троении </a:t>
            </a:r>
            <a:r>
              <a:rPr lang="ru-RU" sz="1800" dirty="0">
                <a:solidFill>
                  <a:srgbClr val="7030A0"/>
                </a:solidFill>
              </a:rPr>
              <a:t>речевых органов: губ, зубов, языка, мягкого или твёрдого нёба. Среди дефектов строения речевых (артикуляционных) органов наиболее часто встречаются: </a:t>
            </a:r>
            <a:endParaRPr lang="ru-RU" sz="1800" dirty="0" smtClean="0">
              <a:solidFill>
                <a:srgbClr val="7030A0"/>
              </a:solidFill>
            </a:endParaRPr>
          </a:p>
          <a:p>
            <a:r>
              <a:rPr lang="ru-RU" sz="1800" dirty="0" smtClean="0">
                <a:solidFill>
                  <a:srgbClr val="7030A0"/>
                </a:solidFill>
              </a:rPr>
              <a:t>короткая </a:t>
            </a:r>
            <a:r>
              <a:rPr lang="ru-RU" sz="1800" dirty="0">
                <a:solidFill>
                  <a:srgbClr val="7030A0"/>
                </a:solidFill>
              </a:rPr>
              <a:t>подъязычная связка (уздечка). Язык при этом лишён необходимой подвижности, а главное, не может свободно подниматься вверх. Больше всего при этом страдают звуки: Р, Л, Ш, Ж</a:t>
            </a:r>
            <a:r>
              <a:rPr lang="ru-RU" sz="18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неправильное </a:t>
            </a:r>
            <a:r>
              <a:rPr lang="ru-RU" sz="1800" dirty="0">
                <a:solidFill>
                  <a:srgbClr val="7030A0"/>
                </a:solidFill>
              </a:rPr>
              <a:t>строение челюстей и зубов (неправильный прикус); </a:t>
            </a:r>
            <a:endParaRPr lang="ru-RU" sz="1800" dirty="0" smtClean="0">
              <a:solidFill>
                <a:srgbClr val="7030A0"/>
              </a:solidFill>
            </a:endParaRPr>
          </a:p>
          <a:p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rgbClr val="7030A0"/>
                </a:solidFill>
              </a:rPr>
              <a:t>недостаточная подвижность губ и языка; Во всех этих случаях нельзя ждать, пока "само пройдёт" - здесь требуется врачебно-логопедическая помощь! 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4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15616" y="764704"/>
            <a:ext cx="6768752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СПАСИБО  ЗА СОТРУДНИЧЕСТВО !!!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img1.picmix.com/output/stamp/thumb/8/6/4/5/205468_cfc7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20688"/>
            <a:ext cx="2561987" cy="170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1.picmix.com/output/stamp/thumb/8/6/4/5/205468_cfc7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2561987" cy="170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01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4983</TotalTime>
  <Words>552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Diseño predeterminado</vt:lpstr>
      <vt:lpstr>КОГДА  НУЖНО ОБРАТИТЬСЯ  К ЛОГОПЕДУ? </vt:lpstr>
      <vt:lpstr>Презентация PowerPoint</vt:lpstr>
      <vt:lpstr>Этапы усвоения детьми трудных звуков </vt:lpstr>
      <vt:lpstr>Этапы усвоения детьми трудных звуков </vt:lpstr>
      <vt:lpstr>Этапы усвоения детьми трудных звуков </vt:lpstr>
      <vt:lpstr>Этапы усвоения детьми трудных звуков </vt:lpstr>
      <vt:lpstr>Примерные сроки окончательного усвоения детьми звуков речи</vt:lpstr>
      <vt:lpstr>ПРИЧИНЫ ПОЯВЛЕНИЯ НАРУШЕНИЯ РЕЧИ </vt:lpstr>
      <vt:lpstr>Презентация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teacher</cp:lastModifiedBy>
  <cp:revision>732</cp:revision>
  <dcterms:created xsi:type="dcterms:W3CDTF">2010-05-23T14:28:12Z</dcterms:created>
  <dcterms:modified xsi:type="dcterms:W3CDTF">2015-12-09T13:08:20Z</dcterms:modified>
</cp:coreProperties>
</file>