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A34574-AA69-4396-B26D-74FB2151EE35}">
          <p14:sldIdLst>
            <p14:sldId id="256"/>
            <p14:sldId id="257"/>
            <p14:sldId id="258"/>
          </p14:sldIdLst>
        </p14:section>
        <p14:section name="Раздел без заголовка" id="{ABD1ED61-2CF9-418A-9C6F-339F17361D53}">
          <p14:sldIdLst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057C-7BF3-4B1D-A0F1-3EDF5CE7D908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6A99C-6CDE-45AD-AABC-A6AD5F13C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7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апреле 1918 года в результате беспримерного «ледового перехода» из </a:t>
            </a:r>
            <a:r>
              <a:rPr lang="ru-RU" dirty="0" err="1" smtClean="0"/>
              <a:t>Гельсингфорса</a:t>
            </a:r>
            <a:r>
              <a:rPr lang="ru-RU" dirty="0" smtClean="0"/>
              <a:t> в Кронштадт было перебазировано более 237 кораблей и судов. Однако командовавший этим переходом адмирал Алексей </a:t>
            </a:r>
            <a:r>
              <a:rPr lang="ru-RU" dirty="0" err="1" smtClean="0"/>
              <a:t>Щастный</a:t>
            </a:r>
            <a:r>
              <a:rPr lang="ru-RU" dirty="0" smtClean="0"/>
              <a:t> был вскоре арестован и расстрелян. По иронии судьбы, человек, спасший от захвата немцами Балтийский флот, оказался первым лицом, официально осужденным советским </a:t>
            </a:r>
            <a:r>
              <a:rPr lang="ru-RU" dirty="0" err="1" smtClean="0"/>
              <a:t>ревтрибиналом</a:t>
            </a:r>
            <a:r>
              <a:rPr lang="ru-RU" dirty="0" smtClean="0"/>
              <a:t>. О причинах скоропалительно вынесенного ему смертного приговора до сих пор спорят историки. </a:t>
            </a:r>
          </a:p>
          <a:p>
            <a:r>
              <a:rPr lang="ru-RU" dirty="0" smtClean="0"/>
              <a:t>Еще одну версию мы предлагаем нашим читателям.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2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ЩАСТНЫЙ был одним из тех военных специалистов старой русской армии, которые откликнулись на призыв новой власти и честно служили ей. Он был опытным офицером, участвовал в русско-японской войне 1904 –1905 гг. Сражался под Порт-Артуром, побывал в японском плену. За храбрость был награжден орденами Св. Анны 2-й и 3-й степени и Св. Станислава. В апреле 1918 года </a:t>
            </a:r>
            <a:r>
              <a:rPr lang="ru-RU" dirty="0" err="1" smtClean="0"/>
              <a:t>Щастный</a:t>
            </a:r>
            <a:r>
              <a:rPr lang="ru-RU" dirty="0" smtClean="0"/>
              <a:t> был официально назначен «начальником Морских сил Балтийского моря».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Советским правительством было принято решение попытаться увести корабли в Кронштадт, а в случае неудачи — взорвать их. Все корабли по личному указанию Троцкого должны были быть заминированы. Выполнение этих задач возложили на начальника Морских сил Балтийского моря А. </a:t>
            </a:r>
            <a:r>
              <a:rPr lang="ru-RU" dirty="0" err="1" smtClean="0"/>
              <a:t>Щастного</a:t>
            </a:r>
            <a:r>
              <a:rPr lang="ru-RU" dirty="0" smtClean="0"/>
              <a:t>. </a:t>
            </a:r>
            <a:r>
              <a:rPr lang="ru-RU" dirty="0" err="1" smtClean="0"/>
              <a:t>Щастный</a:t>
            </a:r>
            <a:r>
              <a:rPr lang="ru-RU" dirty="0" smtClean="0"/>
              <a:t> не стал взрывать корабли и увел их в Кронштадт. Тем спутал все германские планы. И как потом выяснилось, не только германские.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0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Враг рассчитывал, что в марте-апреле </a:t>
            </a:r>
            <a:r>
              <a:rPr lang="ru-RU" dirty="0" err="1" smtClean="0"/>
              <a:t>Гельсингфорс</a:t>
            </a:r>
            <a:r>
              <a:rPr lang="ru-RU" dirty="0" smtClean="0"/>
              <a:t> будет отрезан от Кронштадта сплошными ледяными полями с бесчисленными нагромождениями торосов, в таких условиях не было даже попыток переходов. Однако, когда днём 11 апреля германская эскадра подошла к </a:t>
            </a:r>
            <a:r>
              <a:rPr lang="ru-RU" dirty="0" err="1" smtClean="0"/>
              <a:t>Гельсингфорсу</a:t>
            </a:r>
            <a:r>
              <a:rPr lang="ru-RU" dirty="0" smtClean="0"/>
              <a:t>, немцы увидели на горизонте лишь дымы уходящих русских кораблей. Это взял курс на Кронштадт третий (и последний) отряд флота. Путь каравану из 167 кораблей, шедшему шестью колоннами, как и первым двум отрядам, покинувшим </a:t>
            </a:r>
            <a:r>
              <a:rPr lang="ru-RU" dirty="0" err="1" smtClean="0"/>
              <a:t>Гельсингфорс</a:t>
            </a:r>
            <a:r>
              <a:rPr lang="ru-RU" dirty="0" smtClean="0"/>
              <a:t> в середине марта - начале апреля, пробивали ледоколы. Всего за этот поход, который войдёт в историю </a:t>
            </a:r>
            <a:r>
              <a:rPr lang="ru-RU" dirty="0" err="1" smtClean="0"/>
              <a:t>Балтфлота</a:t>
            </a:r>
            <a:r>
              <a:rPr lang="ru-RU" dirty="0" smtClean="0"/>
              <a:t> под названием «ледовый», в главную базу придут 211 кораблей. В их числе 6 линкоров, 5 крейсеров, 54 эскадренных миноносца, 12 подводных лодок, 10 тральщиков, 5 минных заградителей, 15 сторожевых судов, 14 вспомогательных судов, 4 посыльных судна, 45 транспортов, 25 буксиров, один паром, </a:t>
            </a:r>
            <a:r>
              <a:rPr lang="ru-RU" dirty="0" err="1" smtClean="0"/>
              <a:t>плавмаяк</a:t>
            </a:r>
            <a:r>
              <a:rPr lang="ru-RU" dirty="0" smtClean="0"/>
              <a:t> и 7 яхт. Эти корабли стали основой Красного Балтийского флота и ряда флотилий.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8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ожно</a:t>
            </a:r>
            <a:r>
              <a:rPr lang="ru-RU" dirty="0" smtClean="0"/>
              <a:t> представить, какие чувства испытал начальник сил Балтийского флота и командующий Балтийским флотом Алексей Михайлович </a:t>
            </a:r>
            <a:r>
              <a:rPr lang="ru-RU" dirty="0" err="1" smtClean="0"/>
              <a:t>Щастный</a:t>
            </a:r>
            <a:r>
              <a:rPr lang="ru-RU" dirty="0" smtClean="0"/>
              <a:t>, когда на Большой Кронштадтский рейд подошли корабли последней колонны. На высокие должности он был назначен по рекомендации члена Морской коллегии Ф. Раскольникова и при единодушной поддержке совета флагманов уже в ходе операции. Но с самого начала, ещё как начальник штаба, он осуществлял её разработку, а затем и практическое выполнение. Все последние недели Алексей Михайлович жил в большом напряжении, и только теперь, наблюдая, как втягиваются во внутренние гавани корабли, </a:t>
            </a:r>
            <a:r>
              <a:rPr lang="ru-RU" dirty="0" err="1" smtClean="0"/>
              <a:t>Щастный</a:t>
            </a:r>
            <a:r>
              <a:rPr lang="ru-RU" dirty="0" smtClean="0"/>
              <a:t> мог наконец облегчённо вздохнуть - Балтийский флот спасён! Он не знал, что командовать флотом, который ему удалось увести из-под носа врага, придётся совсем недолго. Не пройдёт и месяца, как его арестуют прямо в кабинете </a:t>
            </a:r>
            <a:r>
              <a:rPr lang="ru-RU" dirty="0" err="1" smtClean="0"/>
              <a:t>наркомвоенмора</a:t>
            </a:r>
            <a:r>
              <a:rPr lang="ru-RU" dirty="0" smtClean="0"/>
              <a:t> Троцкого, он предстанет перед судом Революционного трибунала ВЦИКа, и в ночь на 23 июня бывшего </a:t>
            </a:r>
            <a:r>
              <a:rPr lang="ru-RU" dirty="0" err="1" smtClean="0"/>
              <a:t>комфлота</a:t>
            </a:r>
            <a:r>
              <a:rPr lang="ru-RU" dirty="0" smtClean="0"/>
              <a:t> расстреляют как врага народа.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же заслужил этот человек лютую ненависть Льва Давыдовича Троцкого, и почему его называют спасителем ВМФ на Балтике? В руки </a:t>
            </a:r>
            <a:r>
              <a:rPr lang="ru-RU" dirty="0" err="1" smtClean="0"/>
              <a:t>Щастного</a:t>
            </a:r>
            <a:r>
              <a:rPr lang="ru-RU" dirty="0" smtClean="0"/>
              <a:t> попали документы о сговоре большевиков с англичанами и немцами. В 1918 году по условиям Брестского мира советские власти обязаны были вывести боевую флотилию с Балтийских просторов. Однако сделать это оказалось весьма затруднительным, поскольку воды сковывали льды. Это обстоятельство было выгодно немцам, которые находились на подступах к финским портам и надеялись без боя получить русские боевые корабли. Из документов, исследованных Ф. Зинько, известно, что во избежание передачи столь мощного потенциала в руки Рейха Великобритания предложила заплатить крупную сумму за каждое уничтоженное военное судно. Англичане, таким образом, избавлялись от опасного присутствия советского флота на Балтике, а также не позволяли Германии нарастить свой военный потенциал за счет оставленных кораблей. Если рассматривать данные факты в совокупности становится понятным, почему Троцкий направил </a:t>
            </a:r>
            <a:r>
              <a:rPr lang="ru-RU" dirty="0" err="1" smtClean="0"/>
              <a:t>Щастному</a:t>
            </a:r>
            <a:r>
              <a:rPr lang="ru-RU" dirty="0" smtClean="0"/>
              <a:t> приказ, предписывавший взорвать весь флот с обещанием вознаграждения каждому из моряков. Однако Алексей Михайлович относился к тем людям, которые верой и правдой служили не столько государству и начальникам, сколько родине. Вместо того, чтобы выполнять приказ, </a:t>
            </a:r>
            <a:r>
              <a:rPr lang="ru-RU" dirty="0" err="1" smtClean="0"/>
              <a:t>Щастный</a:t>
            </a:r>
            <a:r>
              <a:rPr lang="ru-RU" dirty="0" smtClean="0"/>
              <a:t> направил его в Совет комиссаров флота с указанием на то, что уничтожать корабли и выплачивать за это вознаграждение он считает недопустимым и безнравственным. Это был первый шаг к вражде с Львом Давыдовичем. Особенно большую роль в появлении конфронтации сыграл тот факт, что Совет поддержал Алексея Михайловича и заявил, что корабли будут взорваны лишь в бою, а также в том случае, если иного пути не останется.</a:t>
            </a:r>
          </a:p>
          <a:p>
            <a:endParaRPr lang="ru-RU" dirty="0" smtClean="0"/>
          </a:p>
          <a:p>
            <a:r>
              <a:rPr lang="ru-RU" dirty="0" err="1" smtClean="0"/>
              <a:t>По-мнению</a:t>
            </a:r>
            <a:r>
              <a:rPr lang="ru-RU" dirty="0" smtClean="0"/>
              <a:t>, некоторых исследователей, большевики были тесно связаны и с Германией, и с Великобританией, что подтверждается документами о продвижении пломбированного вагона и перепиской, которую Ленин, Троцкий и прочие скрывали и пытались выдать за фальсификат.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5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справедливом разбирательстве речи быть не могло, приговор </a:t>
            </a:r>
            <a:r>
              <a:rPr lang="ru-RU" dirty="0" err="1" smtClean="0"/>
              <a:t>Щастному</a:t>
            </a:r>
            <a:r>
              <a:rPr lang="ru-RU" dirty="0" smtClean="0"/>
              <a:t> был вынесен задолго до заседания и лишь оглашен на суде. В качестве свидетелей формально вызывались определенные лица, однако никто из них не явился, поэтому единственными аргументами были показания Троцкого. Лев Давыдович воспользовался представившимся шансом и направил все свои ораторские таланты на уничтожение адмирала. Приговор звучал нелепо, так как из него следовало, что </a:t>
            </a:r>
            <a:r>
              <a:rPr lang="ru-RU" dirty="0" err="1" smtClean="0"/>
              <a:t>Щастный</a:t>
            </a:r>
            <a:r>
              <a:rPr lang="ru-RU" dirty="0" smtClean="0"/>
              <a:t> героическим спасением Балтийского флота намерено завоевывал расположение для разворачивания контрреволюционной деятельности. Однако есть в протоколе заседания и показаниях Троцкого многочисленные моменты, которые заставляют задуматься о том, что у обвинения была еще одна причина немедленного устранения Алексея Михайловича. Из свидетельских показаний Льва Давыдовича следует, что повинен </a:t>
            </a:r>
            <a:r>
              <a:rPr lang="ru-RU" dirty="0" err="1" smtClean="0"/>
              <a:t>Щастный</a:t>
            </a:r>
            <a:r>
              <a:rPr lang="ru-RU" dirty="0" smtClean="0"/>
              <a:t>, кроме всего прочего, в распространении и поддержании слухов о связи большевиков с Германией, а также фальсификации неких документов, подтверждавших указанную связь. Из приговора можно выделить фразу, которая явно свидетельствует о наличии таких документов, поскольку их именуют не только фальшивыми, но и засекреченными. Одновременное признание бумаг, находившихся в портфеле Алексея Михайловича, и подложными, и секретными наталкивает на определенные размышления, так как закрывать доступ к подделке не имеет смысла.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77 лет понадобилось, чтобы реабилитировать Героя. В решении о реабилитации указано: «Реабилитация </a:t>
            </a:r>
            <a:r>
              <a:rPr lang="ru-RU" dirty="0" err="1" smtClean="0"/>
              <a:t>Щастного</a:t>
            </a:r>
            <a:r>
              <a:rPr lang="ru-RU" dirty="0" smtClean="0"/>
              <a:t> — флотоводца, </a:t>
            </a:r>
            <a:r>
              <a:rPr lang="ru-RU" dirty="0" err="1" smtClean="0"/>
              <a:t>сознатльно</a:t>
            </a:r>
            <a:r>
              <a:rPr lang="ru-RU" dirty="0" smtClean="0"/>
              <a:t> боровшегося с советской властью, не будучи в рядах белого движения, — это реабилитация офицера, погибшего за иной путь развития страны после ноября 1917 года. В его чувствах, мыслях, поступках не было «состава преступления» перед Россией».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1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Кронштадте — городе воинской и военно-морской славы, в том самом городе-порте, городе-крепости, куда пришли корабли из героического Ледового похода, должен быть увековечен беспримерный подвиг капитана I ранга Алексея Михайловича </a:t>
            </a:r>
            <a:r>
              <a:rPr lang="ru-RU" dirty="0" err="1" smtClean="0"/>
              <a:t>Щастного</a:t>
            </a:r>
            <a:r>
              <a:rPr lang="ru-RU" dirty="0" smtClean="0"/>
              <a:t>. Местом памятника может быть акватория Средней гавани, перед Петровским парком, напротив чугунной пушки, стоящей на гранитном парапете. </a:t>
            </a:r>
            <a:r>
              <a:rPr lang="ru-RU" smtClean="0"/>
              <a:t>Это может быть колонна, напоминающая общеизвестный памятник погибшим кораблям в Севастополе, с единственной разницей — не погибшим, а спасённым кораблям, а именно: погибшему российскому офицеру за спасение кораблей Балтийского флота.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A99C-6CDE-45AD-AABC-A6AD5F13C0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9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C3F1B1A-0EAE-4704-AB26-E3316FA665CF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77600C4-B034-426B-880F-FC772CF44A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Адмирал </a:t>
            </a:r>
            <a:r>
              <a:rPr lang="ru-RU" dirty="0" err="1" smtClean="0"/>
              <a:t>Щастный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Первый приговор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99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А.М. </a:t>
            </a:r>
            <a:r>
              <a:rPr lang="ru-RU" sz="3200" b="1" dirty="0" err="1" smtClean="0"/>
              <a:t>Щастный</a:t>
            </a:r>
            <a:r>
              <a:rPr lang="ru-RU" sz="3200" b="1" dirty="0" smtClean="0"/>
              <a:t> в 1918 году</a:t>
            </a:r>
            <a:endParaRPr lang="ru-RU" sz="32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77" y="685800"/>
            <a:ext cx="2725245" cy="3886200"/>
          </a:xfrm>
        </p:spPr>
      </p:pic>
    </p:spTree>
    <p:extLst>
      <p:ext uri="{BB962C8B-B14F-4D97-AF65-F5344CB8AC3E}">
        <p14:creationId xmlns:p14="http://schemas.microsoft.com/office/powerpoint/2010/main" val="3077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1918 году Балтийский флот зимовал в </a:t>
            </a:r>
            <a:r>
              <a:rPr lang="ru-RU" sz="2800" dirty="0" err="1" smtClean="0"/>
              <a:t>Гельсингфорсе</a:t>
            </a:r>
            <a:r>
              <a:rPr lang="ru-RU" sz="2800" dirty="0" smtClean="0"/>
              <a:t> и </a:t>
            </a:r>
            <a:r>
              <a:rPr lang="ru-RU" sz="2800" dirty="0" err="1" smtClean="0"/>
              <a:t>Таллине</a:t>
            </a:r>
            <a:endParaRPr lang="ru-RU" sz="2800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62698"/>
            <a:ext cx="4032448" cy="42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Ледовый поход адмирала </a:t>
            </a:r>
            <a:r>
              <a:rPr lang="ru-RU" dirty="0" err="1" smtClean="0"/>
              <a:t>Щастного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катерина\Desktop\ледовый пох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0976"/>
            <a:ext cx="7560840" cy="41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Март-апрель 1918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900112"/>
            <a:ext cx="4762500" cy="3457575"/>
          </a:xfrm>
        </p:spPr>
      </p:pic>
    </p:spTree>
    <p:extLst>
      <p:ext uri="{BB962C8B-B14F-4D97-AF65-F5344CB8AC3E}">
        <p14:creationId xmlns:p14="http://schemas.microsoft.com/office/powerpoint/2010/main" val="14040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Таким запомнили его родные и близкие.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04" y="685800"/>
            <a:ext cx="3304591" cy="3886200"/>
          </a:xfrm>
        </p:spPr>
      </p:pic>
    </p:spTree>
    <p:extLst>
      <p:ext uri="{BB962C8B-B14F-4D97-AF65-F5344CB8AC3E}">
        <p14:creationId xmlns:p14="http://schemas.microsoft.com/office/powerpoint/2010/main" val="3297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Л.Д.Троцкий</a:t>
            </a:r>
            <a:r>
              <a:rPr lang="ru-RU" dirty="0" smtClean="0"/>
              <a:t> в 1918 году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41721"/>
            <a:ext cx="6552728" cy="3351252"/>
          </a:xfrm>
        </p:spPr>
      </p:pic>
    </p:spTree>
    <p:extLst>
      <p:ext uri="{BB962C8B-B14F-4D97-AF65-F5344CB8AC3E}">
        <p14:creationId xmlns:p14="http://schemas.microsoft.com/office/powerpoint/2010/main" val="33184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81128"/>
            <a:ext cx="6781800" cy="1600200"/>
          </a:xfrm>
        </p:spPr>
        <p:txBody>
          <a:bodyPr>
            <a:noAutofit/>
          </a:bodyPr>
          <a:lstStyle/>
          <a:p>
            <a:r>
              <a:rPr lang="ru-RU" sz="3200" dirty="0"/>
              <a:t>Бюст капитана I ранга </a:t>
            </a:r>
            <a:r>
              <a:rPr lang="ru-RU" sz="3200" dirty="0" err="1" smtClean="0"/>
              <a:t>Щастного</a:t>
            </a:r>
            <a:r>
              <a:rPr lang="ru-RU" sz="3200" dirty="0" smtClean="0"/>
              <a:t>. Кронштадтское Морское собрание. Работа </a:t>
            </a:r>
            <a:r>
              <a:rPr lang="ru-RU" sz="3200" dirty="0"/>
              <a:t>скульптора </a:t>
            </a:r>
            <a:r>
              <a:rPr lang="ru-RU" sz="3200" dirty="0" err="1"/>
              <a:t>Тавиди</a:t>
            </a:r>
            <a:r>
              <a:rPr lang="ru-RU" sz="3200" dirty="0"/>
              <a:t>. 2005 год.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685800"/>
            <a:ext cx="2914650" cy="3886200"/>
          </a:xfrm>
        </p:spPr>
      </p:pic>
    </p:spTree>
    <p:extLst>
      <p:ext uri="{BB962C8B-B14F-4D97-AF65-F5344CB8AC3E}">
        <p14:creationId xmlns:p14="http://schemas.microsoft.com/office/powerpoint/2010/main" val="136841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Дом № 17 на Посадской улице, бывший дом купца Кузнецова, где с 1905 года жил капитан </a:t>
            </a:r>
            <a:r>
              <a:rPr lang="ru-RU" sz="3200" dirty="0" err="1"/>
              <a:t>Щастный</a:t>
            </a:r>
            <a:r>
              <a:rPr lang="ru-RU" sz="32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56109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3136565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139</TotalTime>
  <Words>1318</Words>
  <Application>Microsoft Office PowerPoint</Application>
  <PresentationFormat>Экран (4:3)</PresentationFormat>
  <Paragraphs>31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Адмирал Щастный</vt:lpstr>
      <vt:lpstr>А.М. Щастный в 1918 году</vt:lpstr>
      <vt:lpstr>В 1918 году Балтийский флот зимовал в Гельсингфорсе и Таллине</vt:lpstr>
      <vt:lpstr>Ледовый поход адмирала Щастного</vt:lpstr>
      <vt:lpstr>Март-апрель 1918 года</vt:lpstr>
      <vt:lpstr>Таким запомнили его родные и близкие.</vt:lpstr>
      <vt:lpstr>Л.Д.Троцкий в 1918 году</vt:lpstr>
      <vt:lpstr>Бюст капитана I ранга Щастного. Кронштадтское Морское собрание. Работа скульптора Тавиди. 2005 год.</vt:lpstr>
      <vt:lpstr>Дом № 17 на Посадской улице, бывший дом купца Кузнецова, где с 1905 года жил капитан Щастный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Адмирал Щастный</dc:title>
  <dc:creator>Екатерина</dc:creator>
  <cp:lastModifiedBy>Екатерина</cp:lastModifiedBy>
  <cp:revision>11</cp:revision>
  <dcterms:created xsi:type="dcterms:W3CDTF">2014-02-13T20:44:19Z</dcterms:created>
  <dcterms:modified xsi:type="dcterms:W3CDTF">2014-02-13T23:03:59Z</dcterms:modified>
</cp:coreProperties>
</file>