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1" r:id="rId4"/>
    <p:sldId id="268" r:id="rId5"/>
    <p:sldId id="260" r:id="rId6"/>
    <p:sldId id="266" r:id="rId7"/>
    <p:sldId id="262" r:id="rId8"/>
    <p:sldId id="267" r:id="rId9"/>
    <p:sldId id="270" r:id="rId10"/>
    <p:sldId id="257" r:id="rId11"/>
    <p:sldId id="258" r:id="rId12"/>
    <p:sldId id="25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D401F4D-96E4-49A5-8202-259660EF72FB}" type="datetimeFigureOut">
              <a:rPr lang="ru-RU" smtClean="0"/>
              <a:pPr/>
              <a:t>22.12.2015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CCEE3A5-A469-4E43-BC59-ECC6D355609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01F4D-96E4-49A5-8202-259660EF72FB}" type="datetimeFigureOut">
              <a:rPr lang="ru-RU" smtClean="0"/>
              <a:pPr/>
              <a:t>22.12.2015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EE3A5-A469-4E43-BC59-ECC6D355609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r"/>
            <a:r>
              <a:rPr lang="ru-RU" sz="7200" b="1" i="1" dirty="0" smtClean="0">
                <a:solidFill>
                  <a:srgbClr val="7030A0"/>
                </a:solidFill>
              </a:rPr>
              <a:t>Земноводные </a:t>
            </a:r>
            <a:r>
              <a:rPr lang="ru-RU" sz="7200" b="1" i="1" dirty="0">
                <a:solidFill>
                  <a:srgbClr val="7030A0"/>
                </a:solidFill>
              </a:rPr>
              <a:t>и </a:t>
            </a:r>
            <a:r>
              <a:rPr lang="ru-RU" sz="7200" b="1" i="1" dirty="0" smtClean="0">
                <a:solidFill>
                  <a:srgbClr val="7030A0"/>
                </a:solidFill>
              </a:rPr>
              <a:t>пресмыкающиеся</a:t>
            </a:r>
            <a:endParaRPr lang="ru-RU" sz="7200" b="1" i="1" dirty="0">
              <a:solidFill>
                <a:srgbClr val="7030A0"/>
              </a:solidFill>
            </a:endParaRPr>
          </a:p>
        </p:txBody>
      </p:sp>
      <p:sp>
        <p:nvSpPr>
          <p:cNvPr id="3" name="Подзаголовок 2"/>
          <p:cNvSpPr>
            <a:spLocks noGrp="1"/>
          </p:cNvSpPr>
          <p:nvPr>
            <p:ph type="subTitle" idx="1"/>
          </p:nvPr>
        </p:nvSpPr>
        <p:spPr>
          <a:xfrm>
            <a:off x="4586278" y="6072206"/>
            <a:ext cx="4557722" cy="785794"/>
          </a:xfrm>
        </p:spPr>
        <p:txBody>
          <a:bodyPr>
            <a:normAutofit/>
          </a:bodyPr>
          <a:lstStyle/>
          <a:p>
            <a:pPr algn="r"/>
            <a:r>
              <a:rPr lang="ru-RU" sz="2000" dirty="0" smtClean="0"/>
              <a:t>Кравцун М.Г</a:t>
            </a:r>
          </a:p>
          <a:p>
            <a:pPr algn="r"/>
            <a:r>
              <a:rPr lang="ru-RU" sz="2000" dirty="0" smtClean="0"/>
              <a:t>МБОУ ЕСОШ №1</a:t>
            </a:r>
            <a:endParaRPr 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1"/>
            <a:ext cx="5900750" cy="2971808"/>
          </a:xfrm>
        </p:spPr>
        <p:txBody>
          <a:bodyPr/>
          <a:lstStyle/>
          <a:p>
            <a:r>
              <a:rPr lang="ru-RU" dirty="0">
                <a:solidFill>
                  <a:srgbClr val="7030A0"/>
                </a:solidFill>
              </a:rPr>
              <a:t> Скачет зверушка, </a:t>
            </a:r>
            <a:r>
              <a:rPr lang="ru-RU" dirty="0" smtClean="0">
                <a:solidFill>
                  <a:srgbClr val="7030A0"/>
                </a:solidFill>
              </a:rPr>
              <a:t/>
            </a:r>
            <a:br>
              <a:rPr lang="ru-RU" dirty="0" smtClean="0">
                <a:solidFill>
                  <a:srgbClr val="7030A0"/>
                </a:solidFill>
              </a:rPr>
            </a:br>
            <a:r>
              <a:rPr lang="ru-RU" dirty="0">
                <a:solidFill>
                  <a:srgbClr val="7030A0"/>
                </a:solidFill>
              </a:rPr>
              <a:t>Не рот, а ловушка. </a:t>
            </a:r>
            <a:r>
              <a:rPr lang="ru-RU" dirty="0" smtClean="0">
                <a:solidFill>
                  <a:srgbClr val="7030A0"/>
                </a:solidFill>
              </a:rPr>
              <a:t/>
            </a:r>
            <a:br>
              <a:rPr lang="ru-RU" dirty="0" smtClean="0">
                <a:solidFill>
                  <a:srgbClr val="7030A0"/>
                </a:solidFill>
              </a:rPr>
            </a:br>
            <a:r>
              <a:rPr lang="ru-RU" dirty="0">
                <a:solidFill>
                  <a:srgbClr val="7030A0"/>
                </a:solidFill>
              </a:rPr>
              <a:t>Попадут в ловушку </a:t>
            </a:r>
            <a:r>
              <a:rPr lang="ru-RU" dirty="0" smtClean="0">
                <a:solidFill>
                  <a:srgbClr val="7030A0"/>
                </a:solidFill>
              </a:rPr>
              <a:t/>
            </a:r>
            <a:br>
              <a:rPr lang="ru-RU" dirty="0" smtClean="0">
                <a:solidFill>
                  <a:srgbClr val="7030A0"/>
                </a:solidFill>
              </a:rPr>
            </a:br>
            <a:r>
              <a:rPr lang="ru-RU" dirty="0">
                <a:solidFill>
                  <a:srgbClr val="7030A0"/>
                </a:solidFill>
              </a:rPr>
              <a:t>И комар, и мушка. </a:t>
            </a:r>
          </a:p>
          <a:p>
            <a:pPr>
              <a:buNone/>
            </a:pPr>
            <a:r>
              <a:rPr lang="ru-RU" dirty="0" smtClean="0">
                <a:solidFill>
                  <a:srgbClr val="7030A0"/>
                </a:solidFill>
              </a:rPr>
              <a:t>(</a:t>
            </a:r>
            <a:r>
              <a:rPr lang="ru-RU" dirty="0">
                <a:solidFill>
                  <a:srgbClr val="7030A0"/>
                </a:solidFill>
              </a:rPr>
              <a:t>лягушка) </a:t>
            </a:r>
          </a:p>
        </p:txBody>
      </p:sp>
      <p:pic>
        <p:nvPicPr>
          <p:cNvPr id="1026" name="Picture 2" descr="http://3.bp.blogspot.com/-l2uvlYrvYDM/URZgT-U_UrI/AAAAAAAAtgw/3gq_8s8LKpA/s1600/clip-art-12.png"/>
          <p:cNvPicPr>
            <a:picLocks noChangeAspect="1" noChangeArrowheads="1"/>
          </p:cNvPicPr>
          <p:nvPr/>
        </p:nvPicPr>
        <p:blipFill>
          <a:blip r:embed="rId2" cstate="email"/>
          <a:srcRect/>
          <a:stretch>
            <a:fillRect/>
          </a:stretch>
        </p:blipFill>
        <p:spPr bwMode="auto">
          <a:xfrm>
            <a:off x="5214942" y="3571876"/>
            <a:ext cx="3646085" cy="31024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solidFill>
                  <a:srgbClr val="7030A0"/>
                </a:solidFill>
              </a:rPr>
              <a:t>На </a:t>
            </a:r>
            <a:r>
              <a:rPr lang="ru-RU" dirty="0">
                <a:solidFill>
                  <a:srgbClr val="7030A0"/>
                </a:solidFill>
              </a:rPr>
              <a:t>себе ношу я дом. </a:t>
            </a:r>
            <a:r>
              <a:rPr lang="ru-RU" dirty="0" smtClean="0">
                <a:solidFill>
                  <a:srgbClr val="7030A0"/>
                </a:solidFill>
              </a:rPr>
              <a:t/>
            </a:r>
            <a:br>
              <a:rPr lang="ru-RU" dirty="0" smtClean="0">
                <a:solidFill>
                  <a:srgbClr val="7030A0"/>
                </a:solidFill>
              </a:rPr>
            </a:br>
            <a:r>
              <a:rPr lang="ru-RU" dirty="0">
                <a:solidFill>
                  <a:srgbClr val="7030A0"/>
                </a:solidFill>
              </a:rPr>
              <a:t>От врагов я прячусь в нем. </a:t>
            </a:r>
            <a:endParaRPr lang="ru-RU" dirty="0" smtClean="0">
              <a:solidFill>
                <a:srgbClr val="7030A0"/>
              </a:solidFill>
            </a:endParaRPr>
          </a:p>
          <a:p>
            <a:pPr>
              <a:buNone/>
            </a:pPr>
            <a:r>
              <a:rPr lang="ru-RU" dirty="0" smtClean="0">
                <a:solidFill>
                  <a:srgbClr val="7030A0"/>
                </a:solidFill>
              </a:rPr>
              <a:t>(</a:t>
            </a:r>
            <a:r>
              <a:rPr lang="ru-RU" dirty="0">
                <a:solidFill>
                  <a:srgbClr val="7030A0"/>
                </a:solidFill>
              </a:rPr>
              <a:t>черепаха)</a:t>
            </a:r>
            <a:r>
              <a:rPr lang="ru-RU" dirty="0"/>
              <a:t> </a:t>
            </a:r>
            <a:r>
              <a:rPr lang="ru-RU" dirty="0" smtClean="0"/>
              <a:t/>
            </a:r>
            <a:br>
              <a:rPr lang="ru-RU" dirty="0" smtClean="0"/>
            </a:br>
            <a:endParaRPr lang="ru-RU" dirty="0"/>
          </a:p>
        </p:txBody>
      </p:sp>
      <p:pic>
        <p:nvPicPr>
          <p:cNvPr id="6146" name="Picture 2" descr="http://interesting-information.ru/wp-content/uploads/2015/05/%D1%84%D0%BE%D1%82%D0%BE-1.jpg"/>
          <p:cNvPicPr>
            <a:picLocks noChangeAspect="1" noChangeArrowheads="1"/>
          </p:cNvPicPr>
          <p:nvPr/>
        </p:nvPicPr>
        <p:blipFill>
          <a:blip r:embed="rId2" cstate="email"/>
          <a:srcRect/>
          <a:stretch>
            <a:fillRect/>
          </a:stretch>
        </p:blipFill>
        <p:spPr bwMode="auto">
          <a:xfrm>
            <a:off x="3435266" y="3500414"/>
            <a:ext cx="5708734" cy="33575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6146"/>
                                        </p:tgtEl>
                                        <p:attrNameLst>
                                          <p:attrName>style.visibility</p:attrName>
                                        </p:attrNameLst>
                                      </p:cBhvr>
                                      <p:to>
                                        <p:strVal val="visible"/>
                                      </p:to>
                                    </p:set>
                                    <p:anim calcmode="lin" valueType="num">
                                      <p:cBhvr>
                                        <p:cTn id="12" dur="500" fill="hold"/>
                                        <p:tgtEl>
                                          <p:spTgt spid="6146"/>
                                        </p:tgtEl>
                                        <p:attrNameLst>
                                          <p:attrName>ppt_w</p:attrName>
                                        </p:attrNameLst>
                                      </p:cBhvr>
                                      <p:tavLst>
                                        <p:tav tm="0">
                                          <p:val>
                                            <p:fltVal val="0"/>
                                          </p:val>
                                        </p:tav>
                                        <p:tav tm="100000">
                                          <p:val>
                                            <p:strVal val="#ppt_w"/>
                                          </p:val>
                                        </p:tav>
                                      </p:tavLst>
                                    </p:anim>
                                    <p:anim calcmode="lin" valueType="num">
                                      <p:cBhvr>
                                        <p:cTn id="13" dur="500" fill="hold"/>
                                        <p:tgtEl>
                                          <p:spTgt spid="6146"/>
                                        </p:tgtEl>
                                        <p:attrNameLst>
                                          <p:attrName>ppt_h</p:attrName>
                                        </p:attrNameLst>
                                      </p:cBhvr>
                                      <p:tavLst>
                                        <p:tav tm="0">
                                          <p:val>
                                            <p:fltVal val="0"/>
                                          </p:val>
                                        </p:tav>
                                        <p:tav tm="100000">
                                          <p:val>
                                            <p:strVal val="#ppt_h"/>
                                          </p:val>
                                        </p:tav>
                                      </p:tavLst>
                                    </p:anim>
                                    <p:animEffect transition="in" filter="fade">
                                      <p:cBhvr>
                                        <p:cTn id="14"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2844" y="285728"/>
            <a:ext cx="8229600" cy="4525963"/>
          </a:xfrm>
        </p:spPr>
        <p:txBody>
          <a:bodyPr>
            <a:normAutofit lnSpcReduction="10000"/>
          </a:bodyPr>
          <a:lstStyle/>
          <a:p>
            <a:r>
              <a:rPr lang="ru-RU" dirty="0" smtClean="0">
                <a:solidFill>
                  <a:srgbClr val="7030A0"/>
                </a:solidFill>
              </a:rPr>
              <a:t>Бугорками </a:t>
            </a:r>
            <a:r>
              <a:rPr lang="ru-RU" dirty="0">
                <a:solidFill>
                  <a:srgbClr val="7030A0"/>
                </a:solidFill>
              </a:rPr>
              <a:t>на спине </a:t>
            </a:r>
            <a:r>
              <a:rPr lang="ru-RU" dirty="0" smtClean="0">
                <a:solidFill>
                  <a:srgbClr val="7030A0"/>
                </a:solidFill>
              </a:rPr>
              <a:t/>
            </a:r>
            <a:br>
              <a:rPr lang="ru-RU" dirty="0" smtClean="0">
                <a:solidFill>
                  <a:srgbClr val="7030A0"/>
                </a:solidFill>
              </a:rPr>
            </a:br>
            <a:r>
              <a:rPr lang="ru-RU" dirty="0">
                <a:solidFill>
                  <a:srgbClr val="7030A0"/>
                </a:solidFill>
              </a:rPr>
              <a:t>Отпугнет любого. </a:t>
            </a:r>
            <a:r>
              <a:rPr lang="ru-RU" dirty="0" smtClean="0">
                <a:solidFill>
                  <a:srgbClr val="7030A0"/>
                </a:solidFill>
              </a:rPr>
              <a:t/>
            </a:r>
            <a:br>
              <a:rPr lang="ru-RU" dirty="0" smtClean="0">
                <a:solidFill>
                  <a:srgbClr val="7030A0"/>
                </a:solidFill>
              </a:rPr>
            </a:br>
            <a:r>
              <a:rPr lang="ru-RU" dirty="0">
                <a:solidFill>
                  <a:srgbClr val="7030A0"/>
                </a:solidFill>
              </a:rPr>
              <a:t>Но животное полезно, </a:t>
            </a:r>
            <a:r>
              <a:rPr lang="ru-RU" dirty="0" smtClean="0">
                <a:solidFill>
                  <a:srgbClr val="7030A0"/>
                </a:solidFill>
              </a:rPr>
              <a:t/>
            </a:r>
            <a:br>
              <a:rPr lang="ru-RU" dirty="0" smtClean="0">
                <a:solidFill>
                  <a:srgbClr val="7030A0"/>
                </a:solidFill>
              </a:rPr>
            </a:br>
            <a:r>
              <a:rPr lang="ru-RU" dirty="0">
                <a:solidFill>
                  <a:srgbClr val="7030A0"/>
                </a:solidFill>
              </a:rPr>
              <a:t>Не найдёшь такого! (жаба) </a:t>
            </a:r>
            <a:r>
              <a:rPr lang="ru-RU" dirty="0" smtClean="0">
                <a:solidFill>
                  <a:srgbClr val="7030A0"/>
                </a:solidFill>
              </a:rPr>
              <a:t/>
            </a:r>
            <a:br>
              <a:rPr lang="ru-RU" dirty="0" smtClean="0">
                <a:solidFill>
                  <a:srgbClr val="7030A0"/>
                </a:solidFill>
              </a:rPr>
            </a:br>
            <a:r>
              <a:rPr lang="ru-RU" dirty="0">
                <a:solidFill>
                  <a:srgbClr val="7030A0"/>
                </a:solidFill>
              </a:rPr>
              <a:t>4. По реке плывет бревно. </a:t>
            </a:r>
            <a:r>
              <a:rPr lang="ru-RU" dirty="0" smtClean="0">
                <a:solidFill>
                  <a:srgbClr val="7030A0"/>
                </a:solidFill>
              </a:rPr>
              <a:t/>
            </a:r>
            <a:br>
              <a:rPr lang="ru-RU" dirty="0" smtClean="0">
                <a:solidFill>
                  <a:srgbClr val="7030A0"/>
                </a:solidFill>
              </a:rPr>
            </a:br>
            <a:r>
              <a:rPr lang="ru-RU" dirty="0">
                <a:solidFill>
                  <a:srgbClr val="7030A0"/>
                </a:solidFill>
              </a:rPr>
              <a:t>Ох, и злющее оно! </a:t>
            </a:r>
            <a:r>
              <a:rPr lang="ru-RU" dirty="0" smtClean="0">
                <a:solidFill>
                  <a:srgbClr val="7030A0"/>
                </a:solidFill>
              </a:rPr>
              <a:t/>
            </a:r>
            <a:br>
              <a:rPr lang="ru-RU" dirty="0" smtClean="0">
                <a:solidFill>
                  <a:srgbClr val="7030A0"/>
                </a:solidFill>
              </a:rPr>
            </a:br>
            <a:r>
              <a:rPr lang="ru-RU" dirty="0">
                <a:solidFill>
                  <a:srgbClr val="7030A0"/>
                </a:solidFill>
              </a:rPr>
              <a:t>Кто б навстречу ни поплыл, </a:t>
            </a:r>
            <a:r>
              <a:rPr lang="ru-RU" dirty="0" smtClean="0">
                <a:solidFill>
                  <a:srgbClr val="7030A0"/>
                </a:solidFill>
              </a:rPr>
              <a:t/>
            </a:r>
            <a:br>
              <a:rPr lang="ru-RU" dirty="0" smtClean="0">
                <a:solidFill>
                  <a:srgbClr val="7030A0"/>
                </a:solidFill>
              </a:rPr>
            </a:br>
            <a:r>
              <a:rPr lang="ru-RU" dirty="0">
                <a:solidFill>
                  <a:srgbClr val="7030A0"/>
                </a:solidFill>
              </a:rPr>
              <a:t>Всех проглотит </a:t>
            </a:r>
            <a:r>
              <a:rPr lang="ru-RU" dirty="0" smtClean="0">
                <a:solidFill>
                  <a:srgbClr val="7030A0"/>
                </a:solidFill>
              </a:rPr>
              <a:t>…</a:t>
            </a:r>
          </a:p>
          <a:p>
            <a:pPr>
              <a:buNone/>
            </a:pPr>
            <a:r>
              <a:rPr lang="ru-RU" dirty="0" smtClean="0">
                <a:solidFill>
                  <a:srgbClr val="7030A0"/>
                </a:solidFill>
              </a:rPr>
              <a:t> </a:t>
            </a:r>
            <a:r>
              <a:rPr lang="ru-RU" dirty="0">
                <a:solidFill>
                  <a:srgbClr val="7030A0"/>
                </a:solidFill>
              </a:rPr>
              <a:t>(крокодил) </a:t>
            </a:r>
          </a:p>
        </p:txBody>
      </p:sp>
      <p:pic>
        <p:nvPicPr>
          <p:cNvPr id="7170" name="Picture 2" descr="http://faunazoo.ru/wp-content/uploads/2012/02/%D0%A4%D0%B8%D0%BB%D0%B8%D0%BF%D0%BF%D0%B8%D0%BD%D1%81%D0%BA%D0%B8%D0%B9-%D0%BA%D1%80%D0%BE%D0%BA%D0%BE%D0%B4%D0%B8%D0%BB.jpg"/>
          <p:cNvPicPr>
            <a:picLocks noChangeAspect="1" noChangeArrowheads="1"/>
          </p:cNvPicPr>
          <p:nvPr/>
        </p:nvPicPr>
        <p:blipFill>
          <a:blip r:embed="rId2" cstate="email"/>
          <a:srcRect/>
          <a:stretch>
            <a:fillRect/>
          </a:stretch>
        </p:blipFill>
        <p:spPr bwMode="auto">
          <a:xfrm>
            <a:off x="4572000" y="3500438"/>
            <a:ext cx="4190976" cy="31432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animEffect transition="in" filter="fade">
                                      <p:cBhvr>
                                        <p:cTn id="14"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9600" b="1" dirty="0" smtClean="0">
                <a:solidFill>
                  <a:srgbClr val="7030A0"/>
                </a:solidFill>
              </a:rPr>
              <a:t>Земноводные</a:t>
            </a:r>
            <a:endParaRPr lang="ru-RU" sz="9600" b="1" dirty="0">
              <a:solidFill>
                <a:srgbClr val="7030A0"/>
              </a:solidFill>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786874" cy="6429420"/>
          </a:xfrm>
        </p:spPr>
        <p:txBody>
          <a:bodyPr>
            <a:noAutofit/>
          </a:bodyPr>
          <a:lstStyle/>
          <a:p>
            <a:pPr>
              <a:buNone/>
            </a:pPr>
            <a:r>
              <a:rPr lang="ru-RU" sz="2400" dirty="0" smtClean="0"/>
              <a:t>	1.Земноводные </a:t>
            </a:r>
            <a:r>
              <a:rPr lang="ru-RU" sz="2400" dirty="0"/>
              <a:t>занимают особое место среди других животных, так как представляют собой первых и наиболее просто организованных наземных позвоночных. </a:t>
            </a:r>
            <a:r>
              <a:rPr lang="ru-RU" sz="2400" dirty="0" smtClean="0"/>
              <a:t/>
            </a:r>
            <a:br>
              <a:rPr lang="ru-RU" sz="2400" dirty="0" smtClean="0"/>
            </a:br>
            <a:r>
              <a:rPr lang="ru-RU" sz="2400" dirty="0"/>
              <a:t>Как обитатели суши, земноводные дышат легкими. Передвигаются земноводные при помощи конечностей пятипалого типа с шарообразными суставами. Череп сочленяется с позвоночником подвижно. </a:t>
            </a:r>
            <a:r>
              <a:rPr lang="ru-RU" sz="2400" dirty="0" smtClean="0"/>
              <a:t/>
            </a:r>
            <a:br>
              <a:rPr lang="ru-RU" sz="2400" dirty="0" smtClean="0"/>
            </a:br>
            <a:endParaRPr lang="ru-RU"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2844" y="428604"/>
            <a:ext cx="5214974" cy="5929354"/>
          </a:xfrm>
        </p:spPr>
        <p:txBody>
          <a:bodyPr>
            <a:noAutofit/>
          </a:bodyPr>
          <a:lstStyle/>
          <a:p>
            <a:r>
              <a:rPr lang="ru-RU" sz="1600" dirty="0" smtClean="0">
                <a:solidFill>
                  <a:srgbClr val="7030A0"/>
                </a:solidFill>
              </a:rPr>
              <a:t>2.Строение органа слуха более совершенно, чем у рыб: кроме внутреннего уха, имеется еще и среднее. Глаза приспособлены к видению на большом расстоянии. </a:t>
            </a:r>
            <a:br>
              <a:rPr lang="ru-RU" sz="1600" dirty="0" smtClean="0">
                <a:solidFill>
                  <a:srgbClr val="7030A0"/>
                </a:solidFill>
              </a:rPr>
            </a:br>
            <a:r>
              <a:rPr lang="ru-RU" sz="1600" dirty="0" smtClean="0">
                <a:solidFill>
                  <a:srgbClr val="7030A0"/>
                </a:solidFill>
              </a:rPr>
              <a:t>Температура их тела зависит от температуры и влажности окружающей среды. </a:t>
            </a:r>
            <a:br>
              <a:rPr lang="ru-RU" sz="1600" dirty="0" smtClean="0">
                <a:solidFill>
                  <a:srgbClr val="7030A0"/>
                </a:solidFill>
              </a:rPr>
            </a:br>
            <a:r>
              <a:rPr lang="ru-RU" sz="1600" dirty="0" smtClean="0">
                <a:solidFill>
                  <a:srgbClr val="7030A0"/>
                </a:solidFill>
              </a:rPr>
              <a:t>Их икринки лишены оболочек, защищающих их от высыхания, и, как правило, не могут развиваться вне воды. В связи с этим у земноводных развивается личинка, обитающая в воде. </a:t>
            </a:r>
            <a:br>
              <a:rPr lang="ru-RU" sz="1600" dirty="0" smtClean="0">
                <a:solidFill>
                  <a:srgbClr val="7030A0"/>
                </a:solidFill>
              </a:rPr>
            </a:br>
            <a:r>
              <a:rPr lang="ru-RU" sz="1600" dirty="0" smtClean="0">
                <a:solidFill>
                  <a:srgbClr val="7030A0"/>
                </a:solidFill>
              </a:rPr>
              <a:t>Земноводные — самый малочисленный класс позвоночных, включающий лишь около 2100 современных видов, представленных тремя отрядами: хвостатых, безногих и бесхвостых. </a:t>
            </a:r>
            <a:br>
              <a:rPr lang="ru-RU" sz="1600" dirty="0" smtClean="0">
                <a:solidFill>
                  <a:srgbClr val="7030A0"/>
                </a:solidFill>
              </a:rPr>
            </a:br>
            <a:r>
              <a:rPr lang="ru-RU" sz="1600" dirty="0" smtClean="0">
                <a:solidFill>
                  <a:srgbClr val="7030A0"/>
                </a:solidFill>
              </a:rPr>
              <a:t/>
            </a:r>
            <a:br>
              <a:rPr lang="ru-RU" sz="1600" dirty="0" smtClean="0">
                <a:solidFill>
                  <a:srgbClr val="7030A0"/>
                </a:solidFill>
              </a:rPr>
            </a:br>
            <a:r>
              <a:rPr lang="ru-RU" sz="1600" dirty="0" smtClean="0">
                <a:solidFill>
                  <a:srgbClr val="7030A0"/>
                </a:solidFill>
              </a:rPr>
              <a:t>3.Лягушки и жабы, как и все земноводные, пользуются в фольклоре разных народов большой популярностью. Их боятся убивать, так как считают, что они каким-то мистическим образом связаны с потусторонним миром. В период Средневековья жаба и лягушка были важнейшими атрибутами ведьм и колдунов: они использовались в лечебной, любовной и вредоносной магии, но в то же время у всех народов считалось, что вместе с лягушкой в дом входит удача </a:t>
            </a:r>
            <a:endParaRPr lang="ru-RU" sz="1600" dirty="0">
              <a:solidFill>
                <a:srgbClr val="7030A0"/>
              </a:solidFill>
            </a:endParaRPr>
          </a:p>
        </p:txBody>
      </p:sp>
      <p:pic>
        <p:nvPicPr>
          <p:cNvPr id="1026" name="Picture 2" descr="http://eshli-ann.narod.ru/umnoe/vost4.jpg"/>
          <p:cNvPicPr>
            <a:picLocks noChangeAspect="1" noChangeArrowheads="1"/>
          </p:cNvPicPr>
          <p:nvPr/>
        </p:nvPicPr>
        <p:blipFill>
          <a:blip r:embed="rId2" cstate="email"/>
          <a:srcRect/>
          <a:stretch>
            <a:fillRect/>
          </a:stretch>
        </p:blipFill>
        <p:spPr bwMode="auto">
          <a:xfrm>
            <a:off x="5572132" y="4214818"/>
            <a:ext cx="3333773" cy="2500330"/>
          </a:xfrm>
          <a:prstGeom prst="rect">
            <a:avLst/>
          </a:prstGeom>
          <a:noFill/>
        </p:spPr>
      </p:pic>
      <p:pic>
        <p:nvPicPr>
          <p:cNvPr id="1028" name="Picture 4" descr="http://zooschool.ru/attach/img/613.jpg"/>
          <p:cNvPicPr>
            <a:picLocks noChangeAspect="1" noChangeArrowheads="1"/>
          </p:cNvPicPr>
          <p:nvPr/>
        </p:nvPicPr>
        <p:blipFill>
          <a:blip r:embed="rId3" cstate="email"/>
          <a:srcRect/>
          <a:stretch>
            <a:fillRect/>
          </a:stretch>
        </p:blipFill>
        <p:spPr bwMode="auto">
          <a:xfrm>
            <a:off x="5381631" y="1071546"/>
            <a:ext cx="3524274" cy="264320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solidFill>
                  <a:srgbClr val="7030A0"/>
                </a:solidFill>
              </a:rPr>
              <a:t>4.Размеры жаб меньше, чем у лягушек. Но, тем не менее, величина экземпляра тростниковой жабы, обитательницы тропических районов Южной Америки составляла 53 см, а вес — 2 с половиной кг. Самой маленькой жабой признан африканский подвид, имеющий в длину всего 2 см. </a:t>
            </a:r>
            <a:br>
              <a:rPr lang="ru-RU" dirty="0" smtClean="0">
                <a:solidFill>
                  <a:srgbClr val="7030A0"/>
                </a:solidFill>
              </a:rPr>
            </a:br>
            <a:r>
              <a:rPr lang="ru-RU" dirty="0" smtClean="0">
                <a:solidFill>
                  <a:srgbClr val="7030A0"/>
                </a:solidFill>
              </a:rPr>
              <a:t>Большинство лягушек и жаб откладывают икринки в воде или поблизости от воды и оставляют их без присмотра. Однако некоторые виды заботятся о своем потомстве. </a:t>
            </a:r>
            <a:br>
              <a:rPr lang="ru-RU" dirty="0" smtClean="0">
                <a:solidFill>
                  <a:srgbClr val="7030A0"/>
                </a:solidFill>
              </a:rPr>
            </a:br>
            <a:r>
              <a:rPr lang="ru-RU" dirty="0" smtClean="0">
                <a:solidFill>
                  <a:srgbClr val="7030A0"/>
                </a:solidFill>
              </a:rPr>
              <a:t/>
            </a:r>
            <a:br>
              <a:rPr lang="ru-RU" dirty="0" smtClean="0">
                <a:solidFill>
                  <a:srgbClr val="7030A0"/>
                </a:solidFill>
              </a:rPr>
            </a:br>
            <a:r>
              <a:rPr lang="ru-RU" dirty="0" smtClean="0">
                <a:solidFill>
                  <a:srgbClr val="7030A0"/>
                </a:solidFill>
              </a:rPr>
              <a:t>5. Мало кто знает об исключительной способности выживания земноводных. В 1835 году Джон </a:t>
            </a:r>
            <a:r>
              <a:rPr lang="ru-RU" dirty="0" err="1" smtClean="0">
                <a:solidFill>
                  <a:srgbClr val="7030A0"/>
                </a:solidFill>
              </a:rPr>
              <a:t>Братон</a:t>
            </a:r>
            <a:r>
              <a:rPr lang="ru-RU" dirty="0" smtClean="0">
                <a:solidFill>
                  <a:srgbClr val="7030A0"/>
                </a:solidFill>
              </a:rPr>
              <a:t> увидел, как с платформы рухнула на землю глыба песчаника и раскололась посередине. Из полости глыбы выпрыгнула жаба. </a:t>
            </a:r>
            <a:br>
              <a:rPr lang="ru-RU" dirty="0" smtClean="0">
                <a:solidFill>
                  <a:srgbClr val="7030A0"/>
                </a:solidFill>
              </a:rPr>
            </a:br>
            <a:r>
              <a:rPr lang="ru-RU" dirty="0" smtClean="0">
                <a:solidFill>
                  <a:srgbClr val="7030A0"/>
                </a:solidFill>
              </a:rPr>
              <a:t>В 1906 году рабочие на двухметровой глубине раскололи пласт глины, внутри него сидела маленькая живая жаба.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7200" b="1" dirty="0" smtClean="0">
                <a:solidFill>
                  <a:srgbClr val="7030A0"/>
                </a:solidFill>
              </a:rPr>
              <a:t>Пресмыкающиеся</a:t>
            </a:r>
            <a:endParaRPr lang="ru-RU" sz="7200" b="1" dirty="0">
              <a:solidFill>
                <a:srgbClr val="7030A0"/>
              </a:solidFill>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85720" y="428604"/>
            <a:ext cx="8401080" cy="5697559"/>
          </a:xfrm>
        </p:spPr>
        <p:txBody>
          <a:bodyPr>
            <a:noAutofit/>
          </a:bodyPr>
          <a:lstStyle/>
          <a:p>
            <a:pPr>
              <a:buNone/>
            </a:pPr>
            <a:r>
              <a:rPr lang="ru-RU" sz="1400" dirty="0" smtClean="0">
                <a:solidFill>
                  <a:srgbClr val="7030A0"/>
                </a:solidFill>
              </a:rPr>
              <a:t/>
            </a:r>
            <a:br>
              <a:rPr lang="ru-RU" sz="1400" dirty="0" smtClean="0">
                <a:solidFill>
                  <a:srgbClr val="7030A0"/>
                </a:solidFill>
              </a:rPr>
            </a:br>
            <a:r>
              <a:rPr lang="ru-RU" sz="1400" dirty="0" smtClean="0">
                <a:solidFill>
                  <a:srgbClr val="7030A0"/>
                </a:solidFill>
              </a:rPr>
              <a:t>1.Черепахи </a:t>
            </a:r>
            <a:r>
              <a:rPr lang="ru-RU" sz="1400" dirty="0">
                <a:solidFill>
                  <a:srgbClr val="7030A0"/>
                </a:solidFill>
              </a:rPr>
              <a:t>существуют на протяжении 250 миллионов лет. </a:t>
            </a:r>
            <a:r>
              <a:rPr lang="ru-RU" sz="1400" dirty="0" smtClean="0">
                <a:solidFill>
                  <a:srgbClr val="7030A0"/>
                </a:solidFill>
              </a:rPr>
              <a:t/>
            </a:r>
            <a:br>
              <a:rPr lang="ru-RU" sz="1400" dirty="0" smtClean="0">
                <a:solidFill>
                  <a:srgbClr val="7030A0"/>
                </a:solidFill>
              </a:rPr>
            </a:br>
            <a:r>
              <a:rPr lang="ru-RU" sz="1400" dirty="0">
                <a:solidFill>
                  <a:srgbClr val="7030A0"/>
                </a:solidFill>
              </a:rPr>
              <a:t>Размеры черепах изменяются в довольно большом диапазоне. Морские виды, как правило, больше наземных и речных сородичей. Самыми большими являются кожистые черепахи </a:t>
            </a:r>
            <a:r>
              <a:rPr lang="ru-RU" sz="1400" dirty="0" smtClean="0">
                <a:solidFill>
                  <a:srgbClr val="7030A0"/>
                </a:solidFill>
              </a:rPr>
              <a:t/>
            </a:r>
            <a:br>
              <a:rPr lang="ru-RU" sz="1400" dirty="0" smtClean="0">
                <a:solidFill>
                  <a:srgbClr val="7030A0"/>
                </a:solidFill>
              </a:rPr>
            </a:br>
            <a:r>
              <a:rPr lang="ru-RU" sz="1400" dirty="0">
                <a:solidFill>
                  <a:srgbClr val="7030A0"/>
                </a:solidFill>
              </a:rPr>
              <a:t>с длиной панциря 2 м и весом более 900 кг. </a:t>
            </a:r>
            <a:r>
              <a:rPr lang="ru-RU" sz="1400" dirty="0" smtClean="0">
                <a:solidFill>
                  <a:srgbClr val="7030A0"/>
                </a:solidFill>
              </a:rPr>
              <a:t/>
            </a:r>
            <a:br>
              <a:rPr lang="ru-RU" sz="1400" dirty="0" smtClean="0">
                <a:solidFill>
                  <a:srgbClr val="7030A0"/>
                </a:solidFill>
              </a:rPr>
            </a:br>
            <a:r>
              <a:rPr lang="ru-RU" sz="1400" dirty="0" smtClean="0">
                <a:solidFill>
                  <a:srgbClr val="7030A0"/>
                </a:solidFill>
              </a:rPr>
              <a:t/>
            </a:r>
            <a:br>
              <a:rPr lang="ru-RU" sz="1400" dirty="0" smtClean="0">
                <a:solidFill>
                  <a:srgbClr val="7030A0"/>
                </a:solidFill>
              </a:rPr>
            </a:br>
            <a:r>
              <a:rPr lang="ru-RU" sz="1400" dirty="0">
                <a:solidFill>
                  <a:srgbClr val="7030A0"/>
                </a:solidFill>
              </a:rPr>
              <a:t>Вымершие сухопутные черепахи вырастали до двух с половиной метров, но самой большой является жившая в меловом периоде морская черепаха, размер одного из обнаруженных скелетов этого вида достигает более 4 метров. Предполагаемая масса этой черепахи — до 2 тонн. Самой маленькой из черепах является крапчатая черепаха, не превышающая 10 см в длину. </a:t>
            </a:r>
            <a:r>
              <a:rPr lang="ru-RU" sz="1400" dirty="0" smtClean="0">
                <a:solidFill>
                  <a:srgbClr val="7030A0"/>
                </a:solidFill>
              </a:rPr>
              <a:t/>
            </a:r>
            <a:br>
              <a:rPr lang="ru-RU" sz="1400" dirty="0" smtClean="0">
                <a:solidFill>
                  <a:srgbClr val="7030A0"/>
                </a:solidFill>
              </a:rPr>
            </a:br>
            <a:r>
              <a:rPr lang="ru-RU" sz="1400" dirty="0" smtClean="0">
                <a:solidFill>
                  <a:srgbClr val="7030A0"/>
                </a:solidFill>
              </a:rPr>
              <a:t/>
            </a:r>
            <a:br>
              <a:rPr lang="ru-RU" sz="1400" dirty="0" smtClean="0">
                <a:solidFill>
                  <a:srgbClr val="7030A0"/>
                </a:solidFill>
              </a:rPr>
            </a:br>
            <a:r>
              <a:rPr lang="ru-RU" sz="1400" dirty="0">
                <a:solidFill>
                  <a:srgbClr val="7030A0"/>
                </a:solidFill>
              </a:rPr>
              <a:t>2. Крокодилы в разной степени опасны для человека. Некоторые никогда не нападают на человека (гавиал), другие нападают систематически (гребнистый крокодил. </a:t>
            </a:r>
            <a:r>
              <a:rPr lang="ru-RU" sz="1400" dirty="0" smtClean="0">
                <a:solidFill>
                  <a:srgbClr val="7030A0"/>
                </a:solidFill>
              </a:rPr>
              <a:t/>
            </a:r>
            <a:br>
              <a:rPr lang="ru-RU" sz="1400" dirty="0" smtClean="0">
                <a:solidFill>
                  <a:srgbClr val="7030A0"/>
                </a:solidFill>
              </a:rPr>
            </a:br>
            <a:r>
              <a:rPr lang="ru-RU" sz="1400" dirty="0">
                <a:solidFill>
                  <a:srgbClr val="7030A0"/>
                </a:solidFill>
              </a:rPr>
              <a:t>Длина большинства крокодилов от 2 до 5 метров. Их внешность демонстрирует приспособление к обитанию в водной среде: голова плоская, с длинным рылом; туловище приплюснутое; хвост мощный, сжатый с боков; ноги довольно короткие. На передних конечностях — 5 пальцев, на задних — 4. </a:t>
            </a:r>
            <a:r>
              <a:rPr lang="ru-RU" sz="1400" dirty="0" smtClean="0">
                <a:solidFill>
                  <a:srgbClr val="7030A0"/>
                </a:solidFill>
              </a:rPr>
              <a:t/>
            </a:r>
            <a:br>
              <a:rPr lang="ru-RU" sz="1400" dirty="0" smtClean="0">
                <a:solidFill>
                  <a:srgbClr val="7030A0"/>
                </a:solidFill>
              </a:rPr>
            </a:br>
            <a:r>
              <a:rPr lang="ru-RU" sz="1400" dirty="0" smtClean="0">
                <a:solidFill>
                  <a:srgbClr val="7030A0"/>
                </a:solidFill>
              </a:rPr>
              <a:t/>
            </a:r>
            <a:br>
              <a:rPr lang="ru-RU" sz="1400" dirty="0" smtClean="0">
                <a:solidFill>
                  <a:srgbClr val="7030A0"/>
                </a:solidFill>
              </a:rPr>
            </a:br>
            <a:r>
              <a:rPr lang="ru-RU" sz="1400" dirty="0">
                <a:solidFill>
                  <a:srgbClr val="7030A0"/>
                </a:solidFill>
              </a:rPr>
              <a:t>3.Мясо крокодилов съедобно и употребляется в пищу населением многих тропических стран. Кожа крокодилов, особенно аллигаторов, используется для изготовления различных галантерейных изделий (портфелей, чемоданов ). Хищническое истребление крокодилов привело к резкому сокращению их численности и принятию охранных мер. В ряде стран существуют специальные фермы по разведению крокодилов. </a:t>
            </a:r>
            <a:r>
              <a:rPr lang="ru-RU" sz="1400" dirty="0" smtClean="0">
                <a:solidFill>
                  <a:srgbClr val="7030A0"/>
                </a:solidFill>
              </a:rPr>
              <a:t/>
            </a:r>
            <a:br>
              <a:rPr lang="ru-RU" sz="1400" dirty="0" smtClean="0">
                <a:solidFill>
                  <a:srgbClr val="7030A0"/>
                </a:solidFill>
              </a:rPr>
            </a:br>
            <a:r>
              <a:rPr lang="ru-RU" sz="1400" dirty="0" smtClean="0">
                <a:solidFill>
                  <a:srgbClr val="7030A0"/>
                </a:solidFill>
              </a:rPr>
              <a:t/>
            </a:r>
            <a:br>
              <a:rPr lang="ru-RU" sz="1400" dirty="0" smtClean="0">
                <a:solidFill>
                  <a:srgbClr val="7030A0"/>
                </a:solidFill>
              </a:rPr>
            </a:br>
            <a:r>
              <a:rPr lang="ru-RU" sz="1400" dirty="0">
                <a:solidFill>
                  <a:srgbClr val="7030A0"/>
                </a:solidFill>
              </a:rPr>
              <a:t>4. Существует древняя легенда о том, что крокодил, поедая человека, плачет «крокодиловыми слезами». </a:t>
            </a:r>
            <a:r>
              <a:rPr lang="ru-RU" sz="1400" dirty="0" smtClean="0">
                <a:solidFill>
                  <a:srgbClr val="7030A0"/>
                </a:solidFill>
              </a:rPr>
              <a:t/>
            </a:r>
            <a:br>
              <a:rPr lang="ru-RU" sz="1400" dirty="0" smtClean="0">
                <a:solidFill>
                  <a:srgbClr val="7030A0"/>
                </a:solidFill>
              </a:rPr>
            </a:br>
            <a:r>
              <a:rPr lang="ru-RU" sz="1400" dirty="0">
                <a:solidFill>
                  <a:srgbClr val="7030A0"/>
                </a:solidFill>
              </a:rPr>
              <a:t>Недавно зоологи подтвердили справедливость этой легенды, накормив 4 кайманов и 3 аллигаторов говядиной. У 5 из 7 пресмыкающихся во время еды текли слёзы. </a:t>
            </a:r>
            <a:r>
              <a:rPr lang="ru-RU" sz="1400" dirty="0" smtClean="0">
                <a:solidFill>
                  <a:srgbClr val="7030A0"/>
                </a:solidFill>
              </a:rPr>
              <a:t/>
            </a:r>
            <a:br>
              <a:rPr lang="ru-RU" sz="1400" dirty="0" smtClean="0">
                <a:solidFill>
                  <a:srgbClr val="7030A0"/>
                </a:solidFill>
              </a:rPr>
            </a:br>
            <a:r>
              <a:rPr lang="ru-RU" sz="1400" dirty="0" smtClean="0"/>
              <a:t/>
            </a:r>
            <a:br>
              <a:rPr lang="ru-RU" sz="1400" dirty="0" smtClean="0"/>
            </a:br>
            <a:endParaRPr lang="ru-RU"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42852"/>
            <a:ext cx="8858280" cy="3786214"/>
          </a:xfrm>
        </p:spPr>
        <p:txBody>
          <a:bodyPr>
            <a:noAutofit/>
          </a:bodyPr>
          <a:lstStyle/>
          <a:p>
            <a:pPr>
              <a:buNone/>
            </a:pPr>
            <a:r>
              <a:rPr lang="ru-RU" sz="1300" dirty="0" smtClean="0">
                <a:solidFill>
                  <a:srgbClr val="7030A0"/>
                </a:solidFill>
              </a:rPr>
              <a:t>	5. Все известные змеи — хищники. Среди различного многообразия змей встречаются безобидные и очень опасные для человека и животных ядовитые представители. В настоящее время на Земле насчитывается более 3000 видов змей. </a:t>
            </a:r>
            <a:br>
              <a:rPr lang="ru-RU" sz="1300" dirty="0" smtClean="0">
                <a:solidFill>
                  <a:srgbClr val="7030A0"/>
                </a:solidFill>
              </a:rPr>
            </a:br>
            <a:r>
              <a:rPr lang="ru-RU" sz="1300" dirty="0" smtClean="0">
                <a:solidFill>
                  <a:srgbClr val="7030A0"/>
                </a:solidFill>
              </a:rPr>
              <a:t>Тело удлинённое без конечностей, глаза лишены век, внешние уши отсутствуют, но змеи чувствуют вибрацию от земли. </a:t>
            </a:r>
            <a:br>
              <a:rPr lang="ru-RU" sz="1300" dirty="0" smtClean="0">
                <a:solidFill>
                  <a:srgbClr val="7030A0"/>
                </a:solidFill>
              </a:rPr>
            </a:br>
            <a:r>
              <a:rPr lang="ru-RU" sz="1300" dirty="0" smtClean="0">
                <a:solidFill>
                  <a:srgbClr val="7030A0"/>
                </a:solidFill>
              </a:rPr>
              <a:t>Змеи отличаются огромным количеством позвонков (от 200 до 450). Длина тела от 10 см до 13 м. Грудной клетки нет, при заглатывании пищи ребра раздвигаются. Как правило, развито только правое лёгкое, левое отсутствует. </a:t>
            </a:r>
            <a:br>
              <a:rPr lang="ru-RU" sz="1300" dirty="0" smtClean="0">
                <a:solidFill>
                  <a:srgbClr val="7030A0"/>
                </a:solidFill>
              </a:rPr>
            </a:br>
            <a:r>
              <a:rPr lang="ru-RU" sz="1300" dirty="0" smtClean="0">
                <a:solidFill>
                  <a:srgbClr val="7030A0"/>
                </a:solidFill>
              </a:rPr>
              <a:t/>
            </a:r>
            <a:br>
              <a:rPr lang="ru-RU" sz="1300" dirty="0" smtClean="0">
                <a:solidFill>
                  <a:srgbClr val="7030A0"/>
                </a:solidFill>
              </a:rPr>
            </a:br>
            <a:r>
              <a:rPr lang="ru-RU" sz="1300" dirty="0" smtClean="0">
                <a:solidFill>
                  <a:srgbClr val="7030A0"/>
                </a:solidFill>
              </a:rPr>
              <a:t>6. У змей ядовитый зуб может развиваться до 4 с половиной см. </a:t>
            </a:r>
            <a:br>
              <a:rPr lang="ru-RU" sz="1300" dirty="0" smtClean="0">
                <a:solidFill>
                  <a:srgbClr val="7030A0"/>
                </a:solidFill>
              </a:rPr>
            </a:br>
            <a:r>
              <a:rPr lang="ru-RU" sz="1300" dirty="0" smtClean="0">
                <a:solidFill>
                  <a:srgbClr val="7030A0"/>
                </a:solidFill>
              </a:rPr>
              <a:t>Змеи освоили практически все жизненные пространства Земли, кроме воздушного. Встречаются змеи на всех материках, кроме Антарктиды. </a:t>
            </a:r>
            <a:br>
              <a:rPr lang="ru-RU" sz="1300" dirty="0" smtClean="0">
                <a:solidFill>
                  <a:srgbClr val="7030A0"/>
                </a:solidFill>
              </a:rPr>
            </a:br>
            <a:r>
              <a:rPr lang="ru-RU" sz="1300" dirty="0" smtClean="0">
                <a:solidFill>
                  <a:srgbClr val="7030A0"/>
                </a:solidFill>
              </a:rPr>
              <a:t>Предпочитают обитать на территориях с жарким климатом. Обитают в различных экологических условиях — лесах, степях, пустынях, в предгорьях и горах. </a:t>
            </a:r>
            <a:br>
              <a:rPr lang="ru-RU" sz="1300" dirty="0" smtClean="0">
                <a:solidFill>
                  <a:srgbClr val="7030A0"/>
                </a:solidFill>
              </a:rPr>
            </a:br>
            <a:r>
              <a:rPr lang="ru-RU" sz="1300" dirty="0" smtClean="0">
                <a:solidFill>
                  <a:srgbClr val="7030A0"/>
                </a:solidFill>
              </a:rPr>
              <a:t>Змеи в основном ведут наземное существование, но некоторые виды живут под землей, в воде, на деревьях. При наступлении неблагоприятных условий, например в результате похолодания, змеи впадают в спячку. </a:t>
            </a:r>
            <a:br>
              <a:rPr lang="ru-RU" sz="1300" dirty="0" smtClean="0">
                <a:solidFill>
                  <a:srgbClr val="7030A0"/>
                </a:solidFill>
              </a:rPr>
            </a:br>
            <a:r>
              <a:rPr lang="ru-RU" sz="1300" dirty="0" smtClean="0">
                <a:solidFill>
                  <a:srgbClr val="7030A0"/>
                </a:solidFill>
              </a:rPr>
              <a:t/>
            </a:r>
            <a:br>
              <a:rPr lang="ru-RU" sz="1300" dirty="0" smtClean="0">
                <a:solidFill>
                  <a:srgbClr val="7030A0"/>
                </a:solidFill>
              </a:rPr>
            </a:br>
            <a:r>
              <a:rPr lang="ru-RU" sz="1300" dirty="0" smtClean="0">
                <a:solidFill>
                  <a:srgbClr val="7030A0"/>
                </a:solidFill>
              </a:rPr>
              <a:t>7. В отличие от змей у ящериц имеются в наличии конечности . </a:t>
            </a:r>
            <a:br>
              <a:rPr lang="ru-RU" sz="1300" dirty="0" smtClean="0">
                <a:solidFill>
                  <a:srgbClr val="7030A0"/>
                </a:solidFill>
              </a:rPr>
            </a:br>
            <a:r>
              <a:rPr lang="ru-RU" sz="1300" dirty="0" smtClean="0">
                <a:solidFill>
                  <a:srgbClr val="7030A0"/>
                </a:solidFill>
              </a:rPr>
              <a:t>Многие виды ящериц способны отбрасывать часть хвоста. Через некоторое время хвост восстанавливается, но в укороченном виде.</a:t>
            </a:r>
            <a:endParaRPr lang="ru-RU" sz="1300" dirty="0">
              <a:solidFill>
                <a:srgbClr val="7030A0"/>
              </a:solidFill>
            </a:endParaRPr>
          </a:p>
        </p:txBody>
      </p:sp>
      <p:pic>
        <p:nvPicPr>
          <p:cNvPr id="5124" name="Picture 4" descr="http://simple-fauna.ru/wp-content/uploads/2012/10/samie-opasnie-zmei.jpg"/>
          <p:cNvPicPr>
            <a:picLocks noChangeAspect="1" noChangeArrowheads="1"/>
          </p:cNvPicPr>
          <p:nvPr/>
        </p:nvPicPr>
        <p:blipFill>
          <a:blip r:embed="rId2" cstate="email"/>
          <a:srcRect/>
          <a:stretch>
            <a:fillRect/>
          </a:stretch>
        </p:blipFill>
        <p:spPr bwMode="auto">
          <a:xfrm>
            <a:off x="1428728" y="3929066"/>
            <a:ext cx="5572124" cy="278606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8000" b="1" dirty="0" smtClean="0">
                <a:solidFill>
                  <a:srgbClr val="7030A0"/>
                </a:solidFill>
              </a:rPr>
              <a:t>ЗАГАДКИ</a:t>
            </a:r>
            <a:endParaRPr lang="ru-RU" sz="8000" b="1" dirty="0">
              <a:solidFill>
                <a:srgbClr val="7030A0"/>
              </a:solidFill>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98</Words>
  <Application>Microsoft Office PowerPoint</Application>
  <PresentationFormat>Экран (4:3)</PresentationFormat>
  <Paragraphs>17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Земноводные и пресмыкающиеся</vt:lpstr>
      <vt:lpstr>Земноводные</vt:lpstr>
      <vt:lpstr>Слайд 3</vt:lpstr>
      <vt:lpstr>Слайд 4</vt:lpstr>
      <vt:lpstr>Слайд 5</vt:lpstr>
      <vt:lpstr>Пресмыкающиеся</vt:lpstr>
      <vt:lpstr>Слайд 7</vt:lpstr>
      <vt:lpstr>Слайд 8</vt:lpstr>
      <vt:lpstr>ЗАГАДКИ</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Земноводные и пресмыкающиеся</dc:title>
  <dc:creator>Вася</dc:creator>
  <cp:lastModifiedBy>Вася</cp:lastModifiedBy>
  <cp:revision>8</cp:revision>
  <dcterms:created xsi:type="dcterms:W3CDTF">2015-12-21T19:40:02Z</dcterms:created>
  <dcterms:modified xsi:type="dcterms:W3CDTF">2015-12-22T05:18:23Z</dcterms:modified>
</cp:coreProperties>
</file>