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9" r:id="rId4"/>
    <p:sldId id="280" r:id="rId5"/>
    <p:sldId id="281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82" r:id="rId14"/>
    <p:sldId id="267" r:id="rId15"/>
    <p:sldId id="275" r:id="rId16"/>
    <p:sldId id="269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225BFB-C975-466A-8F5E-4DDA896B2BCD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D71BE7-EB15-4FEB-A7DE-62A3A18A9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4493-3EE3-4846-9316-6AE7A0979231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8360-936A-4096-ADE7-8DB636A49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384B-FC88-400A-952B-1308E0234FFC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DE58-2775-4A46-A4B6-5D91221A0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30A2-486C-426A-B0D2-E87066855A0F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E6BA-5668-4902-B594-36F861E7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089E87-A132-4B20-BC0A-A63FA67C1271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AC4AD-A50D-4D56-BE3E-F7A2874D3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AACAA9-E5F6-4D48-8D05-C4F21A7EF57C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8F345D-B2D7-41EF-A2D5-9615F1EC6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56B84A-ADE1-4AB1-8834-80F5FD0A9861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192F39-D1A4-417F-A649-CBFB07C00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000F-48F8-478B-90F2-0FB6CFF9B90B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E745-1C64-48E2-90A1-64D9FD99B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492544-E376-4D69-88FE-05D00AB00C68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A7268-0E8D-43B0-A1CD-A78CD530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9621-9B4A-493F-BA56-A22C18D1C5AB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1393-B6FF-4007-A5F1-6F1C7FDBC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ED662-23A3-4AD2-B466-FA8C8F12DC5D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7C0D6-74E1-4C90-9B07-FF23708EE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7899632-A6A9-453F-BD6C-936D57E225FE}" type="datetimeFigureOut">
              <a:rPr lang="ru-RU"/>
              <a:pPr>
                <a:defRPr/>
              </a:pPr>
              <a:t>17.03.2010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3204390-9F78-4485-A008-909B164BF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19" r:id="rId2"/>
    <p:sldLayoutId id="2147483725" r:id="rId3"/>
    <p:sldLayoutId id="2147483726" r:id="rId4"/>
    <p:sldLayoutId id="2147483727" r:id="rId5"/>
    <p:sldLayoutId id="2147483720" r:id="rId6"/>
    <p:sldLayoutId id="2147483728" r:id="rId7"/>
    <p:sldLayoutId id="2147483721" r:id="rId8"/>
    <p:sldLayoutId id="2147483729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E:\&#1052;&#1086;&#1080;%20&#1076;&#1086;&#1082;&#1091;&#1084;&#1077;&#1085;&#1090;&#1099;\&#1077;&#1089;&#1077;&#1085;&#1080;&#1085;%20&#1055;&#1091;&#1075;&#1072;&#1095;&#1077;&#1074;\&#1055;&#1091;&#1075;&#1072;&#1095;&#1077;&#1074;%202%20&#1091;&#1088;&#1086;&#1082;\&#1077;&#1089;&#1077;&#1085;&#1080;&#1085;%20&#1095;&#1080;&#1090;&#1072;&#1077;&#1090;%20&#1084;&#1086;&#1085;&#1086;&#1083;&#1086;&#1075;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С.А.Есенин «</a:t>
            </a:r>
            <a:r>
              <a:rPr lang="ru-RU" sz="3600" b="1" dirty="0" smtClean="0">
                <a:solidFill>
                  <a:schemeClr val="tx1"/>
                </a:solidFill>
              </a:rPr>
              <a:t>Пугачев».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Образ предводителя восстания.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С.А. Есенин. Фото 192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4550" y="1770063"/>
            <a:ext cx="327977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Содержимое 13" descr="6122057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8" y="1857364"/>
            <a:ext cx="3103560" cy="4500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7723187" cy="514985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2600" dirty="0" smtClean="0"/>
              <a:t>«Ржет дорога в жуткое пространство»;                                         </a:t>
            </a:r>
            <a:r>
              <a:rPr lang="ru-RU" sz="2600" i="1" dirty="0" smtClean="0">
                <a:solidFill>
                  <a:srgbClr val="FF0000"/>
                </a:solidFill>
              </a:rPr>
              <a:t>(Олицетворение, эпитет.) </a:t>
            </a:r>
            <a:endParaRPr lang="ru-RU" sz="26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2600" dirty="0" smtClean="0"/>
              <a:t>«Мне нравится степей твоих медь»; </a:t>
            </a:r>
            <a:r>
              <a:rPr lang="ru-RU" sz="2600" dirty="0" smtClean="0">
                <a:solidFill>
                  <a:srgbClr val="FF0000"/>
                </a:solidFill>
              </a:rPr>
              <a:t>(</a:t>
            </a:r>
            <a:r>
              <a:rPr lang="ru-RU" sz="2600" i="1" dirty="0" smtClean="0">
                <a:solidFill>
                  <a:srgbClr val="FF0000"/>
                </a:solidFill>
              </a:rPr>
              <a:t>Метафора.)</a:t>
            </a:r>
            <a:endParaRPr lang="ru-RU" sz="26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2600" dirty="0" smtClean="0"/>
              <a:t>«Луна, как желтый медведь»; </a:t>
            </a:r>
            <a:r>
              <a:rPr lang="ru-RU" sz="2600" i="1" dirty="0" smtClean="0">
                <a:solidFill>
                  <a:srgbClr val="FF0000"/>
                </a:solidFill>
              </a:rPr>
              <a:t>(Сравнение.)</a:t>
            </a:r>
            <a:endParaRPr lang="ru-RU" sz="26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2600" dirty="0" smtClean="0"/>
              <a:t>«Яик, Яик, ты меня звал стоном придавленной черни»;          </a:t>
            </a:r>
            <a:r>
              <a:rPr lang="ru-RU" sz="2600" i="1" dirty="0" smtClean="0">
                <a:solidFill>
                  <a:srgbClr val="FF0000"/>
                </a:solidFill>
              </a:rPr>
              <a:t>(Олицетворение, эпитет.)</a:t>
            </a:r>
            <a:endParaRPr lang="ru-RU" sz="26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2600" dirty="0" smtClean="0"/>
              <a:t>«Словно яблоко тяжелое / Виснет с шеи твоя голова»; </a:t>
            </a:r>
            <a:r>
              <a:rPr lang="ru-RU" sz="2600" i="1" dirty="0" smtClean="0">
                <a:solidFill>
                  <a:srgbClr val="FF0000"/>
                </a:solidFill>
              </a:rPr>
              <a:t>(Сравнение.)</a:t>
            </a:r>
            <a:endParaRPr lang="ru-RU" sz="26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2600" dirty="0" smtClean="0"/>
              <a:t>«Родное золото славян»; </a:t>
            </a:r>
            <a:r>
              <a:rPr lang="ru-RU" sz="2600" i="1" dirty="0" smtClean="0">
                <a:solidFill>
                  <a:srgbClr val="FF0000"/>
                </a:solidFill>
              </a:rPr>
              <a:t>(Эпитет, метафора.) </a:t>
            </a:r>
            <a:endParaRPr lang="ru-RU" sz="26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Художественные особенности поэмы.</a:t>
            </a:r>
            <a:r>
              <a:rPr lang="ru-RU" sz="4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8151812" cy="4935537"/>
          </a:xfrm>
        </p:spPr>
        <p:txBody>
          <a:bodyPr>
            <a:normAutofit fontScale="85000" lnSpcReduction="10000"/>
          </a:bodyPr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3400" dirty="0" smtClean="0"/>
              <a:t>«Слышен прялки ровный разговор»; </a:t>
            </a:r>
            <a:r>
              <a:rPr lang="ru-RU" sz="3400" i="1" dirty="0" smtClean="0">
                <a:solidFill>
                  <a:srgbClr val="FF0000"/>
                </a:solidFill>
              </a:rPr>
              <a:t>(Олицетворение, эпитет.) </a:t>
            </a:r>
            <a:endParaRPr lang="ru-RU" sz="34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3400" dirty="0" smtClean="0"/>
              <a:t>«Стонет Русь от цепких лапищ»; </a:t>
            </a:r>
            <a:r>
              <a:rPr lang="ru-RU" sz="3400" i="1" dirty="0" smtClean="0">
                <a:solidFill>
                  <a:srgbClr val="FF0000"/>
                </a:solidFill>
              </a:rPr>
              <a:t>(Олицетворение, эпитет.) </a:t>
            </a:r>
            <a:endParaRPr lang="ru-RU" sz="34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3400" dirty="0" smtClean="0"/>
              <a:t>«И березами заплаканный наш тракт»; </a:t>
            </a:r>
            <a:r>
              <a:rPr lang="ru-RU" sz="3400" i="1" dirty="0" smtClean="0">
                <a:solidFill>
                  <a:srgbClr val="FF0000"/>
                </a:solidFill>
              </a:rPr>
              <a:t>(Олицетворение.) </a:t>
            </a:r>
            <a:endParaRPr lang="ru-RU" sz="34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3400" dirty="0" smtClean="0"/>
              <a:t>«Уж мятеж вздымает паруса»; </a:t>
            </a:r>
            <a:r>
              <a:rPr lang="ru-RU" sz="3400" i="1" dirty="0" smtClean="0">
                <a:solidFill>
                  <a:srgbClr val="FF0000"/>
                </a:solidFill>
              </a:rPr>
              <a:t>(Метафора.) </a:t>
            </a:r>
            <a:endParaRPr lang="ru-RU" sz="34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3400" dirty="0" smtClean="0"/>
              <a:t>«Из пасти темноты / Выдергивают звезды, словно зубы»;  </a:t>
            </a:r>
            <a:r>
              <a:rPr lang="ru-RU" sz="3400" dirty="0" smtClean="0">
                <a:solidFill>
                  <a:srgbClr val="FF0000"/>
                </a:solidFill>
              </a:rPr>
              <a:t>(</a:t>
            </a:r>
            <a:r>
              <a:rPr lang="ru-RU" sz="3400" i="1" dirty="0" smtClean="0">
                <a:solidFill>
                  <a:srgbClr val="FF0000"/>
                </a:solidFill>
              </a:rPr>
              <a:t>Олицетворение, сравнение.)</a:t>
            </a:r>
            <a:endParaRPr lang="ru-RU" sz="3400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3400" dirty="0" smtClean="0"/>
              <a:t>«Колокол луны скатился ниже». </a:t>
            </a:r>
            <a:r>
              <a:rPr lang="ru-RU" sz="3400" i="1" dirty="0" smtClean="0">
                <a:solidFill>
                  <a:srgbClr val="FF0000"/>
                </a:solidFill>
              </a:rPr>
              <a:t>(Метафора.)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Художественные особенности поэмы.</a:t>
            </a: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12128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Найдите повторы в тексте, </a:t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определите их роль.</a:t>
            </a: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i="1" smtClean="0"/>
          </a:p>
          <a:p>
            <a:pPr eaLnBrk="1" hangingPunct="1"/>
            <a:r>
              <a:rPr lang="ru-RU" sz="2800" b="1" i="1" smtClean="0"/>
              <a:t>Ты ли, ты ли, разбойный  Чаган...;</a:t>
            </a:r>
          </a:p>
          <a:p>
            <a:pPr eaLnBrk="1" hangingPunct="1"/>
            <a:r>
              <a:rPr lang="ru-RU" sz="2800" b="1" i="1" smtClean="0"/>
              <a:t>Яик, Яик, ты меня звал...; </a:t>
            </a:r>
          </a:p>
          <a:p>
            <a:pPr eaLnBrk="1" hangingPunct="1"/>
            <a:r>
              <a:rPr lang="ru-RU" sz="2800" b="1" i="1" smtClean="0"/>
              <a:t>Русь, Русь!; О Азия, Азия;</a:t>
            </a:r>
            <a:endParaRPr lang="ru-RU" sz="1800" i="1" smtClean="0"/>
          </a:p>
          <a:p>
            <a:pPr eaLnBrk="1" hangingPunct="1">
              <a:buFont typeface="Wingdings" pitchFamily="2" charset="2"/>
              <a:buNone/>
            </a:pPr>
            <a:endParaRPr lang="ru-RU" sz="1800" i="1" smtClean="0"/>
          </a:p>
          <a:p>
            <a:pPr eaLnBrk="1" hangingPunct="1"/>
            <a:r>
              <a:rPr lang="ru-RU" sz="2800" b="1" i="1" smtClean="0"/>
              <a:t>Проведите, проведите меня к нему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/>
              <a:t>      Я хочу видеть этого человека;</a:t>
            </a:r>
          </a:p>
          <a:p>
            <a:pPr eaLnBrk="1" hangingPunct="1"/>
            <a:endParaRPr lang="ru-RU" sz="2800" b="1" i="1" smtClean="0"/>
          </a:p>
          <a:p>
            <a:pPr marL="411163" lvl="1" indent="-342900" ea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ru-RU" sz="2800" b="1" i="1" smtClean="0"/>
              <a:t> </a:t>
            </a:r>
            <a:r>
              <a:rPr lang="ru-RU" sz="2400" b="1" i="1" smtClean="0"/>
              <a:t>Вы с ума сошли! Вы с ума сошли! Вы с ума сошли!.</a:t>
            </a:r>
            <a:endParaRPr lang="ru-RU" sz="2800" b="1" i="1" smtClean="0"/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Повторяются отдельные слова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/>
              <a:t>Наконец-то я здесь, здесь!; </a:t>
            </a:r>
          </a:p>
          <a:p>
            <a:pPr eaLnBrk="1" hangingPunct="1">
              <a:buFont typeface="Wingdings" pitchFamily="2" charset="2"/>
              <a:buNone/>
            </a:pPr>
            <a:endParaRPr lang="ru-RU" sz="3200" b="1" i="1" dirty="0" smtClean="0"/>
          </a:p>
          <a:p>
            <a:pPr eaLnBrk="1" hangingPunct="1"/>
            <a:r>
              <a:rPr lang="ru-RU" sz="3200" b="1" i="1" dirty="0" smtClean="0"/>
              <a:t>Но скажи мне, скажи; </a:t>
            </a:r>
          </a:p>
          <a:p>
            <a:pPr eaLnBrk="1" hangingPunct="1">
              <a:buFont typeface="Wingdings" pitchFamily="2" charset="2"/>
              <a:buNone/>
            </a:pPr>
            <a:endParaRPr lang="ru-RU" sz="3200" b="1" i="1" dirty="0" smtClean="0"/>
          </a:p>
          <a:p>
            <a:pPr eaLnBrk="1" hangingPunct="1"/>
            <a:r>
              <a:rPr lang="ru-RU" sz="3200" b="1" i="1" dirty="0" smtClean="0"/>
              <a:t>Только лишь до нас не добрались бы, Только нам бы,</a:t>
            </a:r>
            <a:endParaRPr lang="ru-RU" sz="32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dirty="0" smtClean="0"/>
              <a:t>     Только б нашей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i="1" dirty="0" smtClean="0"/>
              <a:t>     Не скосили... головы;</a:t>
            </a:r>
            <a:endParaRPr lang="ru-RU" sz="3200" b="1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357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>В чем различие и в чем сходство между героем С.А. Есенина, и Пугачевым в романе А.С. Пушкина «Капитанская дочка»?</a:t>
            </a: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24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7" name="Содержимое 3" descr="pugachev10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500313"/>
            <a:ext cx="412750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Содержимое 5" descr="2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8713" y="1770063"/>
            <a:ext cx="3473450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52875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первых же строк мы видим Пугачева – человека. Ему близки муки и страдания простого люда. Он слышит, как «Стонет Русь от цепких лапищ» дворянства. </a:t>
            </a:r>
          </a:p>
          <a:p>
            <a:pPr algn="just" eaLnBrk="1" hangingPunct="1"/>
            <a:r>
              <a:rPr lang="ru-RU" sz="2400" smtClean="0"/>
              <a:t>Есенин изображает Пугачева как личность, которая отзывается на зов «придавленной черни». Им овладевает жажда мести за страдания народа. </a:t>
            </a: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7859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Пугачев как предводитель крестьянского восстания и как человек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>«Взволновал он меня до спазмы в горле, рыдать хотелось. Помнится, я не мог сказать ему никаких похвал, да он - я думаю - и не нуждался в них».</a:t>
            </a:r>
            <a:b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24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555" name="Содержимое 3" descr="3894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000250"/>
            <a:ext cx="357505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357188"/>
            <a:ext cx="4314825" cy="6215062"/>
          </a:xfrm>
        </p:spPr>
        <p:txBody>
          <a:bodyPr/>
          <a:lstStyle/>
          <a:p>
            <a:pPr algn="just"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«Пугачев» сильное лирическое произведение, в котором отсутствует драматургическое действие»</a:t>
            </a:r>
          </a:p>
          <a:p>
            <a:pPr algn="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Мейерхольд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«Пугачев» — пьеса лирическая: так должно ее рассматривать, так должно ее ставить на сцене..»</a:t>
            </a:r>
          </a:p>
          <a:p>
            <a:pPr algn="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Есенин</a:t>
            </a:r>
          </a:p>
          <a:p>
            <a:pPr eaLnBrk="1" hangingPunct="1">
              <a:defRPr/>
            </a:pPr>
            <a:endParaRPr lang="ru-RU" sz="1600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4579" name="Содержимое 12" descr="2620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1285875"/>
            <a:ext cx="2809875" cy="429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1500" y="2786063"/>
            <a:ext cx="8215313" cy="300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/>
              <a:t>1      Закончить кластер</a:t>
            </a:r>
          </a:p>
          <a:p>
            <a:pPr marL="512064" indent="-457200" eaLnBrk="1" hangingPunct="1">
              <a:buFont typeface="Wingdings" pitchFamily="2" charset="2"/>
              <a:buAutoNum type="arabicPeriod" startAt="2"/>
              <a:defRPr/>
            </a:pPr>
            <a:r>
              <a:rPr lang="ru-RU" sz="4800" b="1" dirty="0" smtClean="0"/>
              <a:t>    Прочитать стр.138-148, </a:t>
            </a:r>
          </a:p>
          <a:p>
            <a:pPr marL="512064" indent="-457200" eaLnBrk="1" hangingPunct="1">
              <a:buFont typeface="Wingdings" pitchFamily="2" charset="2"/>
              <a:buAutoNum type="arabicPeriod" startAt="2"/>
              <a:defRPr/>
            </a:pPr>
            <a:r>
              <a:rPr lang="ru-RU" sz="4800" b="1" dirty="0" smtClean="0"/>
              <a:t>      Вопросы № 1-3 (устно)</a:t>
            </a:r>
            <a:endParaRPr lang="ru-RU" sz="4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8" descr="Pugachev_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285750"/>
            <a:ext cx="3857625" cy="4989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Эпиграф</a:t>
            </a:r>
            <a:endParaRPr lang="ru-RU" sz="6000" dirty="0"/>
          </a:p>
        </p:txBody>
      </p:sp>
      <p:sp>
        <p:nvSpPr>
          <p:cNvPr id="9220" name="Текст 7"/>
          <p:cNvSpPr>
            <a:spLocks noGrp="1"/>
          </p:cNvSpPr>
          <p:nvPr>
            <p:ph type="body" idx="2"/>
          </p:nvPr>
        </p:nvSpPr>
        <p:spPr>
          <a:xfrm>
            <a:off x="428625" y="3792538"/>
            <a:ext cx="5214938" cy="3065462"/>
          </a:xfrm>
        </p:spPr>
        <p:txBody>
          <a:bodyPr/>
          <a:lstStyle/>
          <a:p>
            <a:pPr marL="53975" eaLnBrk="1" hangingPunct="1"/>
            <a:endParaRPr lang="ru-RU" sz="2800" b="1" smtClean="0"/>
          </a:p>
          <a:p>
            <a:pPr marL="53975" eaLnBrk="1" hangingPunct="1"/>
            <a:r>
              <a:rPr lang="ru-RU" sz="2800" b="1" smtClean="0"/>
              <a:t>Кто ты, странник?</a:t>
            </a:r>
          </a:p>
          <a:p>
            <a:pPr marL="53975" eaLnBrk="1" hangingPunct="1"/>
            <a:r>
              <a:rPr lang="ru-RU" sz="2800" b="1" smtClean="0"/>
              <a:t>Что бродишь долом?</a:t>
            </a:r>
          </a:p>
          <a:p>
            <a:pPr marL="53975" eaLnBrk="1" hangingPunct="1"/>
            <a:r>
              <a:rPr lang="ru-RU" sz="2800" b="1" smtClean="0"/>
              <a:t>Что тревожишь ты ночи  гладь?</a:t>
            </a:r>
          </a:p>
          <a:p>
            <a:pPr marL="53975" algn="r" eaLnBrk="1" hangingPunct="1"/>
            <a:r>
              <a:rPr lang="ru-RU" sz="2800" b="1" smtClean="0"/>
              <a:t>          С. Есенин  «Пугачев»</a:t>
            </a:r>
            <a:endParaRPr lang="ru-RU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Каким изображает Есенин предводителя восстания  в поэме «Пугачев»?</a:t>
            </a:r>
          </a:p>
          <a:p>
            <a:pPr eaLnBrk="1" hangingPunct="1"/>
            <a:endParaRPr lang="ru-RU" sz="3600" b="1" smtClean="0"/>
          </a:p>
          <a:p>
            <a:pPr algn="just" eaLnBrk="1" hangingPunct="1"/>
            <a:r>
              <a:rPr lang="ru-RU" sz="3600" b="1" smtClean="0"/>
              <a:t>В чем сходство и  в чем различие между героем Есенина  и Пугачевым в романе А.С. Пушкина «Капитанская дочка»?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357188"/>
            <a:ext cx="4314825" cy="6215062"/>
          </a:xfrm>
        </p:spPr>
        <p:txBody>
          <a:bodyPr/>
          <a:lstStyle/>
          <a:p>
            <a:pPr algn="just"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«Пугачев» сильное лирическое произведение, в котором отсутствует драматургическое действие»</a:t>
            </a:r>
          </a:p>
          <a:p>
            <a:pPr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«Пугачев» — пьеса лирическая: так должно ее рассматривать, так должно ее ставить на сцене..»</a:t>
            </a:r>
          </a:p>
          <a:p>
            <a:pPr eaLnBrk="1" hangingPunct="1">
              <a:defRPr/>
            </a:pPr>
            <a:endParaRPr lang="ru-RU" sz="1600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1267" name="Содержимое 12" descr="2620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1285875"/>
            <a:ext cx="2809875" cy="429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67F58-F4C9-4D6C-978B-1F9D0A21EBA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8662" y="1500174"/>
            <a:ext cx="2000264" cy="1357322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43042" y="142852"/>
            <a:ext cx="1928826" cy="1071570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создания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4810" y="0"/>
            <a:ext cx="1643074" cy="107154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Тема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75" y="642918"/>
            <a:ext cx="1714525" cy="1214457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Идея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750" y="1928802"/>
            <a:ext cx="1785968" cy="107157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Сюжет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50" y="3500438"/>
            <a:ext cx="1857406" cy="107157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Композиция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50" y="3357563"/>
            <a:ext cx="2143125" cy="1357312"/>
          </a:xfrm>
          <a:prstGeom prst="ellipse">
            <a:avLst/>
          </a:prstGeom>
          <a:solidFill>
            <a:srgbClr val="AC31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Пугачев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357422" y="5357802"/>
            <a:ext cx="2643203" cy="150019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Жанр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715008" y="5072074"/>
            <a:ext cx="3000396" cy="164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Средства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 выразительности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20156152">
            <a:off x="2320925" y="3255963"/>
            <a:ext cx="1687513" cy="379412"/>
          </a:xfrm>
          <a:prstGeom prst="leftArrow">
            <a:avLst>
              <a:gd name="adj1" fmla="val 50000"/>
              <a:gd name="adj2" fmla="val 117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3214688" y="1857375"/>
            <a:ext cx="785812" cy="357188"/>
          </a:xfrm>
          <a:prstGeom prst="leftArrow">
            <a:avLst>
              <a:gd name="adj1" fmla="val 392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Двойная стрелка влево/вверх 36"/>
          <p:cNvSpPr/>
          <p:nvPr/>
        </p:nvSpPr>
        <p:spPr>
          <a:xfrm rot="4275039">
            <a:off x="5358606" y="939007"/>
            <a:ext cx="1169987" cy="971550"/>
          </a:xfrm>
          <a:prstGeom prst="leftUpArrow">
            <a:avLst>
              <a:gd name="adj1" fmla="val 16829"/>
              <a:gd name="adj2" fmla="val 178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9401922">
            <a:off x="3665538" y="849313"/>
            <a:ext cx="454025" cy="730250"/>
          </a:xfrm>
          <a:prstGeom prst="upArrow">
            <a:avLst>
              <a:gd name="adj1" fmla="val 321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Двойная стрелка влево/вверх 39"/>
          <p:cNvSpPr/>
          <p:nvPr/>
        </p:nvSpPr>
        <p:spPr>
          <a:xfrm rot="13536210">
            <a:off x="4215607" y="4255293"/>
            <a:ext cx="1619250" cy="1681163"/>
          </a:xfrm>
          <a:prstGeom prst="leftUpArrow">
            <a:avLst>
              <a:gd name="adj1" fmla="val 9835"/>
              <a:gd name="adj2" fmla="val 15745"/>
              <a:gd name="adj3" fmla="val 20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5643563" y="2571750"/>
            <a:ext cx="14287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421149">
            <a:off x="5643563" y="3500438"/>
            <a:ext cx="1428750" cy="214312"/>
          </a:xfrm>
          <a:prstGeom prst="rightArrow">
            <a:avLst>
              <a:gd name="adj1" fmla="val 50000"/>
              <a:gd name="adj2" fmla="val 66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13" name="Рисунок 25" descr="2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928813"/>
            <a:ext cx="1920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14400" y="441325"/>
            <a:ext cx="6858000" cy="70167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Каким предстает Пугачев в этом произведении? </a:t>
            </a:r>
            <a:b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28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Текст 19"/>
          <p:cNvSpPr>
            <a:spLocks noGrp="1"/>
          </p:cNvSpPr>
          <p:nvPr>
            <p:ph type="body" sz="half" idx="2"/>
          </p:nvPr>
        </p:nvSpPr>
        <p:spPr>
          <a:xfrm>
            <a:off x="914400" y="1150938"/>
            <a:ext cx="6858000" cy="685800"/>
          </a:xfrm>
        </p:spPr>
        <p:txBody>
          <a:bodyPr/>
          <a:lstStyle/>
          <a:p>
            <a:pPr marL="26988" eaLnBrk="1" hangingPunct="1">
              <a:spcBef>
                <a:spcPct val="0"/>
              </a:spcBef>
            </a:pPr>
            <a:r>
              <a:rPr lang="ru-RU" sz="2000" b="1" smtClean="0"/>
              <a:t>С.Есенин. Постановка Ю.Любимова. </a:t>
            </a:r>
          </a:p>
          <a:p>
            <a:pPr marL="26988" eaLnBrk="1" hangingPunct="1">
              <a:spcBef>
                <a:spcPct val="0"/>
              </a:spcBef>
            </a:pPr>
            <a:r>
              <a:rPr lang="ru-RU" sz="2000" b="1" smtClean="0"/>
              <a:t>Художник Ю.Васильев.</a:t>
            </a:r>
          </a:p>
        </p:txBody>
      </p:sp>
      <p:pic>
        <p:nvPicPr>
          <p:cNvPr id="13316" name="Рисунок 22" descr="С.Есенин. Постановка Ю.Любимова. Художник Ю.Васильев.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749" r="8749"/>
          <a:stretch>
            <a:fillRect/>
          </a:stretch>
        </p:blipFill>
        <p:spPr>
          <a:xfrm>
            <a:off x="368300" y="1893888"/>
            <a:ext cx="8777288" cy="4959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Как объясняется в поэме Есенина причина, по которой Пугачев выдал себя за царя? </a:t>
            </a: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9" name="Рисунок 6" descr="3293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571625"/>
            <a:ext cx="3786187" cy="5116513"/>
          </a:xfrm>
        </p:spPr>
      </p:pic>
      <p:pic>
        <p:nvPicPr>
          <p:cNvPr id="14340" name="Рисунок 8" descr="1pupupupupupup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071813"/>
            <a:ext cx="39782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7443788" cy="15716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</a:rPr>
              <a:t>Что вы можете сказать о Хлопуше? Чем он близок Пугачеву?</a:t>
            </a:r>
            <a:r>
              <a:rPr lang="ru-RU" sz="32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" name="Рисунок 4" descr="С.А. Есенин. Фото 1924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094" b="29094"/>
          <a:stretch>
            <a:fillRect/>
          </a:stretch>
        </p:blipFill>
        <p:spPr>
          <a:xfrm>
            <a:off x="368300" y="1893888"/>
            <a:ext cx="8777288" cy="4959350"/>
          </a:xfrm>
        </p:spPr>
      </p:pic>
      <p:pic>
        <p:nvPicPr>
          <p:cNvPr id="4" name="есенин читает моноло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158038" cy="1428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Как изображен народ в поэме? </a:t>
            </a: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Как </a:t>
            </a: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он относится к Пугачеву?</a:t>
            </a: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7" name="Рисунок 5" descr="Сергей Есенин. Пугачев.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64" b="13264"/>
          <a:stretch>
            <a:fillRect/>
          </a:stretch>
        </p:blipFill>
        <p:spPr>
          <a:xfrm>
            <a:off x="368300" y="1893888"/>
            <a:ext cx="8777288" cy="4959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</TotalTime>
  <Words>532</Words>
  <Application>Microsoft Office PowerPoint</Application>
  <PresentationFormat>Экран (4:3)</PresentationFormat>
  <Paragraphs>86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Times New Roman</vt:lpstr>
      <vt:lpstr>Метро</vt:lpstr>
      <vt:lpstr>С.А.Есенин «Пугачев».  Образ предводителя восстания.  </vt:lpstr>
      <vt:lpstr>Эпиграф</vt:lpstr>
      <vt:lpstr>Задачи урока:</vt:lpstr>
      <vt:lpstr>Слайд 4</vt:lpstr>
      <vt:lpstr>Слайд 5</vt:lpstr>
      <vt:lpstr>Каким предстает Пугачев в этом произведении?  </vt:lpstr>
      <vt:lpstr>Как объясняется в поэме Есенина причина, по которой Пугачев выдал себя за царя? </vt:lpstr>
      <vt:lpstr>Что вы можете сказать о Хлопуше? Чем он близок Пугачеву? </vt:lpstr>
      <vt:lpstr>Как изображен народ в поэме?  Как он относится к Пугачеву?  </vt:lpstr>
      <vt:lpstr>Художественные особенности поэмы.   </vt:lpstr>
      <vt:lpstr>Художественные особенности поэмы. </vt:lpstr>
      <vt:lpstr>Найдите повторы в тексте,  определите их роль. </vt:lpstr>
      <vt:lpstr>Повторяются отдельные слова</vt:lpstr>
      <vt:lpstr>В чем различие и в чем сходство между героем С.А. Есенина, и Пугачевым в романе А.С. Пушкина «Капитанская дочка»? </vt:lpstr>
      <vt:lpstr> Пугачев как предводитель крестьянского восстания и как человек </vt:lpstr>
      <vt:lpstr>«Взволновал он меня до спазмы в горле, рыдать хотелось. Помнится, я не мог сказать ему никаких похвал, да он - я думаю - и не нуждался в них». </vt:lpstr>
      <vt:lpstr>Слайд 17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 А. Есенин«Пугачев».  Образ предводителя восстания.  Понятие о драматической поэме.  </dc:title>
  <dc:creator>User</dc:creator>
  <cp:lastModifiedBy>User</cp:lastModifiedBy>
  <cp:revision>13</cp:revision>
  <dcterms:created xsi:type="dcterms:W3CDTF">2010-03-16T13:56:17Z</dcterms:created>
  <dcterms:modified xsi:type="dcterms:W3CDTF">2010-03-17T14:22:42Z</dcterms:modified>
</cp:coreProperties>
</file>