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62" r:id="rId4"/>
    <p:sldId id="257" r:id="rId5"/>
    <p:sldId id="259" r:id="rId6"/>
    <p:sldId id="277" r:id="rId7"/>
    <p:sldId id="266" r:id="rId8"/>
    <p:sldId id="267" r:id="rId9"/>
    <p:sldId id="268" r:id="rId10"/>
    <p:sldId id="269" r:id="rId11"/>
    <p:sldId id="270" r:id="rId12"/>
    <p:sldId id="278" r:id="rId13"/>
    <p:sldId id="271" r:id="rId14"/>
    <p:sldId id="279" r:id="rId15"/>
    <p:sldId id="273" r:id="rId16"/>
    <p:sldId id="274" r:id="rId17"/>
    <p:sldId id="275" r:id="rId18"/>
    <p:sldId id="276" r:id="rId19"/>
    <p:sldId id="280" r:id="rId20"/>
    <p:sldId id="265" r:id="rId21"/>
    <p:sldId id="26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m_8950_50650.mp3" TargetMode="Externa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868" y="5051887"/>
            <a:ext cx="8229600" cy="1143000"/>
          </a:xfrm>
        </p:spPr>
        <p:txBody>
          <a:bodyPr/>
          <a:lstStyle/>
          <a:p>
            <a:r>
              <a:rPr lang="ru-RU" dirty="0" smtClean="0"/>
              <a:t>12 февраля 1943г.</a:t>
            </a:r>
            <a:endParaRPr lang="ru-RU" dirty="0"/>
          </a:p>
        </p:txBody>
      </p:sp>
      <p:pic>
        <p:nvPicPr>
          <p:cNvPr id="3" name="Picture 2" descr="C:\Documents and Settings\Ученик\Рабочий стол\1245676497_aleksei_eremenko.jp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395536" y="14242"/>
            <a:ext cx="7920880" cy="5772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11560" y="6253234"/>
            <a:ext cx="8244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Родной хутор  в </a:t>
            </a:r>
            <a:r>
              <a:rPr lang="ru-RU" sz="2000" b="1" i="1" dirty="0" smtClean="0">
                <a:solidFill>
                  <a:srgbClr val="FF0000"/>
                </a:solidFill>
              </a:rPr>
              <a:t>годы </a:t>
            </a:r>
            <a:r>
              <a:rPr lang="ru-RU" sz="2000" b="1" i="1" dirty="0">
                <a:solidFill>
                  <a:srgbClr val="FF0000"/>
                </a:solidFill>
              </a:rPr>
              <a:t>испытаний</a:t>
            </a:r>
            <a:r>
              <a:rPr lang="ru-RU" sz="2000" b="1" i="1" dirty="0" smtClean="0">
                <a:solidFill>
                  <a:srgbClr val="FF0000"/>
                </a:solidFill>
              </a:rPr>
              <a:t>…                                                                                                                                                          </a:t>
            </a:r>
          </a:p>
          <a:p>
            <a:r>
              <a:rPr lang="ru-RU" sz="800" b="1" i="1" dirty="0" smtClean="0">
                <a:solidFill>
                  <a:srgbClr val="FF0000"/>
                </a:solidFill>
              </a:rPr>
              <a:t>МБОУ Зайцевская СОШ   учитель истории Никитина В.В.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3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20486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9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4900" dirty="0" smtClean="0">
                <a:solidFill>
                  <a:srgbClr val="C00000"/>
                </a:solidFill>
                <a:latin typeface="+mn-lt"/>
              </a:rPr>
            </a:br>
            <a:r>
              <a:rPr lang="ru-RU" sz="4900" dirty="0" smtClean="0">
                <a:solidFill>
                  <a:srgbClr val="C00000"/>
                </a:solidFill>
                <a:latin typeface="+mn-lt"/>
              </a:rPr>
              <a:t>9.Зыков </a:t>
            </a:r>
            <a:r>
              <a:rPr lang="ru-RU" sz="4900" dirty="0">
                <a:solidFill>
                  <a:srgbClr val="C00000"/>
                </a:solidFill>
                <a:latin typeface="+mn-lt"/>
              </a:rPr>
              <a:t>Григорий Николаевич рядовой, </a:t>
            </a:r>
            <a:r>
              <a:rPr lang="ru-RU" sz="4900" dirty="0">
                <a:solidFill>
                  <a:schemeClr val="bg1"/>
                </a:solidFill>
                <a:latin typeface="+mn-lt"/>
              </a:rPr>
              <a:t>( 42 года)</a:t>
            </a:r>
            <a:r>
              <a:rPr lang="ru-RU" sz="4900" dirty="0">
                <a:solidFill>
                  <a:srgbClr val="C00000"/>
                </a:solidFill>
                <a:latin typeface="+mn-lt"/>
              </a:rPr>
              <a:t>, уроженец Куйбышевская обл., г. Чирчик(?) </a:t>
            </a:r>
            <a:br>
              <a:rPr lang="ru-RU" sz="4900" dirty="0">
                <a:solidFill>
                  <a:srgbClr val="C00000"/>
                </a:solidFill>
                <a:latin typeface="+mn-lt"/>
              </a:rPr>
            </a:br>
            <a:r>
              <a:rPr lang="ru-RU" sz="4900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4900" dirty="0">
                <a:solidFill>
                  <a:srgbClr val="C00000"/>
                </a:solidFill>
                <a:latin typeface="+mn-lt"/>
              </a:rPr>
            </a:br>
            <a:r>
              <a:rPr lang="ru-RU" sz="4900" dirty="0">
                <a:solidFill>
                  <a:srgbClr val="C00000"/>
                </a:solidFill>
                <a:latin typeface="+mn-lt"/>
              </a:rPr>
              <a:t>10.Иванихин Иван Сергеевич </a:t>
            </a:r>
            <a:r>
              <a:rPr lang="ru-RU" sz="4900" dirty="0" err="1">
                <a:solidFill>
                  <a:srgbClr val="C00000"/>
                </a:solidFill>
                <a:latin typeface="+mn-lt"/>
              </a:rPr>
              <a:t>гв</a:t>
            </a:r>
            <a:r>
              <a:rPr lang="ru-RU" sz="4900" dirty="0">
                <a:solidFill>
                  <a:srgbClr val="C00000"/>
                </a:solidFill>
                <a:latin typeface="+mn-lt"/>
              </a:rPr>
              <a:t>. рядовой, погиб 1943</a:t>
            </a:r>
            <a:r>
              <a:rPr lang="ru-RU" sz="4400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4400" dirty="0">
                <a:solidFill>
                  <a:srgbClr val="C00000"/>
                </a:solidFill>
                <a:latin typeface="+mn-lt"/>
              </a:rPr>
            </a:br>
            <a:endParaRPr lang="ru-RU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791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2088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400" dirty="0" smtClean="0">
                <a:solidFill>
                  <a:srgbClr val="FF0000"/>
                </a:solidFill>
                <a:latin typeface="+mn-lt"/>
              </a:rPr>
              <a:t>11. </a:t>
            </a:r>
            <a:r>
              <a:rPr lang="ru-RU" sz="4400" dirty="0">
                <a:solidFill>
                  <a:srgbClr val="FF0000"/>
                </a:solidFill>
                <a:effectLst/>
              </a:rPr>
              <a:t>МАРЧЕВ ИЛЬЯ ИВАНОВИЧ </a:t>
            </a:r>
            <a:r>
              <a:rPr lang="ru-RU" sz="4400" dirty="0" smtClean="0">
                <a:solidFill>
                  <a:schemeClr val="bg1"/>
                </a:solidFill>
                <a:effectLst/>
              </a:rPr>
              <a:t>(44 года), </a:t>
            </a:r>
            <a:r>
              <a:rPr lang="ru-RU" sz="4400" dirty="0" smtClean="0">
                <a:solidFill>
                  <a:srgbClr val="FF0000"/>
                </a:solidFill>
                <a:effectLst/>
              </a:rPr>
              <a:t>Мобилизован </a:t>
            </a:r>
            <a:r>
              <a:rPr lang="ru-RU" sz="4400" dirty="0">
                <a:solidFill>
                  <a:srgbClr val="FF0000"/>
                </a:solidFill>
                <a:effectLst/>
              </a:rPr>
              <a:t>РВК </a:t>
            </a:r>
            <a:r>
              <a:rPr lang="ru-RU" sz="4400" dirty="0" err="1">
                <a:solidFill>
                  <a:srgbClr val="FF0000"/>
                </a:solidFill>
                <a:effectLst/>
              </a:rPr>
              <a:t>Алапаевский</a:t>
            </a:r>
            <a:r>
              <a:rPr lang="ru-RU" sz="4400" dirty="0">
                <a:solidFill>
                  <a:srgbClr val="FF0000"/>
                </a:solidFill>
                <a:effectLst/>
              </a:rPr>
              <a:t> р-н, </a:t>
            </a:r>
            <a:r>
              <a:rPr lang="ru-RU" sz="4400" dirty="0" smtClean="0">
                <a:solidFill>
                  <a:srgbClr val="FF0000"/>
                </a:solidFill>
                <a:effectLst/>
              </a:rPr>
              <a:t>Гвардии рядовой</a:t>
            </a:r>
            <a:r>
              <a:rPr lang="ru-RU" sz="4400" dirty="0">
                <a:solidFill>
                  <a:srgbClr val="FF0000"/>
                </a:solidFill>
                <a:effectLst/>
              </a:rPr>
              <a:t/>
            </a:r>
            <a:br>
              <a:rPr lang="ru-RU" sz="4400" dirty="0">
                <a:solidFill>
                  <a:srgbClr val="FF0000"/>
                </a:solidFill>
                <a:effectLst/>
              </a:rPr>
            </a:br>
            <a:endParaRPr lang="ru-RU" sz="44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328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4400" dirty="0">
                <a:solidFill>
                  <a:srgbClr val="C00000"/>
                </a:solidFill>
                <a:latin typeface="+mn-lt"/>
              </a:rPr>
              <a:t>12.Менчиков Василий Федорович </a:t>
            </a:r>
            <a:r>
              <a:rPr lang="ru-RU" sz="4400" dirty="0" smtClean="0">
                <a:solidFill>
                  <a:srgbClr val="C00000"/>
                </a:solidFill>
                <a:latin typeface="+mn-lt"/>
              </a:rPr>
              <a:t>рядовой</a:t>
            </a:r>
            <a:r>
              <a:rPr lang="ru-RU" sz="4400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4400" dirty="0">
                <a:solidFill>
                  <a:srgbClr val="C00000"/>
                </a:solidFill>
                <a:latin typeface="+mn-lt"/>
              </a:rPr>
            </a:br>
            <a:r>
              <a:rPr lang="ru-RU" sz="4400" dirty="0">
                <a:solidFill>
                  <a:srgbClr val="C00000"/>
                </a:solidFill>
                <a:latin typeface="+mn-lt"/>
              </a:rPr>
              <a:t> </a:t>
            </a:r>
            <a:br>
              <a:rPr lang="ru-RU" sz="4400" dirty="0">
                <a:solidFill>
                  <a:srgbClr val="C00000"/>
                </a:solidFill>
                <a:latin typeface="+mn-lt"/>
              </a:rPr>
            </a:br>
            <a:r>
              <a:rPr lang="ru-RU" sz="4400" dirty="0">
                <a:solidFill>
                  <a:srgbClr val="C00000"/>
                </a:solidFill>
                <a:latin typeface="+mn-lt"/>
              </a:rPr>
              <a:t>13.Матюшин Владимир Николаевич рядовой, </a:t>
            </a:r>
            <a:r>
              <a:rPr lang="ru-RU" sz="4400" dirty="0">
                <a:solidFill>
                  <a:schemeClr val="bg1"/>
                </a:solidFill>
                <a:latin typeface="+mn-lt"/>
              </a:rPr>
              <a:t>(21 год), </a:t>
            </a:r>
            <a:r>
              <a:rPr lang="ru-RU" sz="4400" dirty="0">
                <a:solidFill>
                  <a:srgbClr val="C00000"/>
                </a:solidFill>
                <a:latin typeface="+mn-lt"/>
              </a:rPr>
              <a:t>уроженец Ярославская обл., </a:t>
            </a:r>
            <a:r>
              <a:rPr lang="ru-RU" sz="4400" dirty="0" err="1">
                <a:solidFill>
                  <a:srgbClr val="C00000"/>
                </a:solidFill>
                <a:latin typeface="+mn-lt"/>
              </a:rPr>
              <a:t>Некоузский</a:t>
            </a:r>
            <a:r>
              <a:rPr lang="ru-RU" sz="4400" dirty="0">
                <a:solidFill>
                  <a:srgbClr val="C00000"/>
                </a:solidFill>
                <a:latin typeface="+mn-lt"/>
              </a:rPr>
              <a:t> р-</a:t>
            </a:r>
            <a:r>
              <a:rPr lang="ru-RU" sz="4400" dirty="0" err="1">
                <a:solidFill>
                  <a:srgbClr val="C00000"/>
                </a:solidFill>
                <a:latin typeface="+mn-lt"/>
              </a:rPr>
              <a:t>н,член</a:t>
            </a:r>
            <a:r>
              <a:rPr lang="ru-RU" sz="4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4400" dirty="0" smtClean="0">
                <a:solidFill>
                  <a:srgbClr val="C00000"/>
                </a:solidFill>
                <a:latin typeface="+mn-lt"/>
              </a:rPr>
              <a:t>ВЛКСМ</a:t>
            </a:r>
            <a:r>
              <a:rPr lang="ru-RU" sz="4400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4400" dirty="0">
                <a:solidFill>
                  <a:srgbClr val="C00000"/>
                </a:solidFill>
                <a:latin typeface="+mn-lt"/>
              </a:rPr>
            </a:br>
            <a:endParaRPr lang="ru-RU" sz="44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329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14</a:t>
            </a:r>
            <a:r>
              <a:rPr lang="ru-RU" sz="4400" dirty="0" smtClean="0">
                <a:solidFill>
                  <a:srgbClr val="FF0000"/>
                </a:solidFill>
                <a:latin typeface="+mn-lt"/>
              </a:rPr>
              <a:t>.</a:t>
            </a:r>
            <a:r>
              <a:rPr lang="ru-RU" sz="4400" dirty="0">
                <a:effectLst/>
              </a:rPr>
              <a:t> </a:t>
            </a:r>
            <a:r>
              <a:rPr lang="ru-RU" sz="4400" dirty="0">
                <a:solidFill>
                  <a:srgbClr val="FF0000"/>
                </a:solidFill>
                <a:effectLst/>
              </a:rPr>
              <a:t>Науменко Василий </a:t>
            </a:r>
            <a:r>
              <a:rPr lang="ru-RU" sz="4400" dirty="0" smtClean="0">
                <a:solidFill>
                  <a:srgbClr val="FF0000"/>
                </a:solidFill>
                <a:effectLst/>
              </a:rPr>
              <a:t>Тимофеевич (</a:t>
            </a:r>
            <a:r>
              <a:rPr lang="ru-RU" sz="4400" dirty="0" smtClean="0">
                <a:solidFill>
                  <a:schemeClr val="bg1"/>
                </a:solidFill>
                <a:effectLst/>
              </a:rPr>
              <a:t>50лет</a:t>
            </a:r>
            <a:r>
              <a:rPr lang="ru-RU" sz="4400" dirty="0" smtClean="0">
                <a:solidFill>
                  <a:srgbClr val="FF0000"/>
                </a:solidFill>
                <a:effectLst/>
              </a:rPr>
              <a:t> )уроженец </a:t>
            </a:r>
            <a:r>
              <a:rPr lang="ru-RU" sz="4400" dirty="0" err="1">
                <a:solidFill>
                  <a:srgbClr val="FF0000"/>
                </a:solidFill>
                <a:effectLst/>
              </a:rPr>
              <a:t>г.Ташкент,призван</a:t>
            </a:r>
            <a:r>
              <a:rPr lang="ru-RU" sz="4400" dirty="0">
                <a:solidFill>
                  <a:srgbClr val="FF0000"/>
                </a:solidFill>
                <a:effectLst/>
              </a:rPr>
              <a:t> </a:t>
            </a:r>
            <a:r>
              <a:rPr lang="ru-RU" sz="4400" dirty="0" err="1">
                <a:solidFill>
                  <a:srgbClr val="FF0000"/>
                </a:solidFill>
                <a:effectLst/>
              </a:rPr>
              <a:t>Нарасуиским</a:t>
            </a:r>
            <a:r>
              <a:rPr lang="ru-RU" sz="4400" dirty="0">
                <a:solidFill>
                  <a:srgbClr val="FF0000"/>
                </a:solidFill>
                <a:effectLst/>
              </a:rPr>
              <a:t> РВК,</a:t>
            </a:r>
            <a:br>
              <a:rPr lang="ru-RU" sz="4400" dirty="0">
                <a:solidFill>
                  <a:srgbClr val="FF0000"/>
                </a:solidFill>
                <a:effectLst/>
              </a:rPr>
            </a:br>
            <a:r>
              <a:rPr lang="ru-RU" sz="4400" dirty="0">
                <a:solidFill>
                  <a:srgbClr val="FF0000"/>
                </a:solidFill>
                <a:effectLst/>
              </a:rPr>
              <a:t>пулеметчик 137 Гвардейского стрелкового полка 47 Гвардейской стрелковой </a:t>
            </a:r>
            <a:r>
              <a:rPr lang="ru-RU" sz="4400" dirty="0" smtClean="0">
                <a:solidFill>
                  <a:srgbClr val="FF0000"/>
                </a:solidFill>
                <a:effectLst/>
              </a:rPr>
              <a:t>дивизии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05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4400" dirty="0">
                <a:solidFill>
                  <a:srgbClr val="C00000"/>
                </a:solidFill>
                <a:latin typeface="+mn-lt"/>
              </a:rPr>
              <a:t>15.Орлов Николай Семенович </a:t>
            </a:r>
            <a:r>
              <a:rPr lang="ru-RU" sz="4400" dirty="0" smtClean="0">
                <a:solidFill>
                  <a:srgbClr val="C00000"/>
                </a:solidFill>
                <a:latin typeface="+mn-lt"/>
              </a:rPr>
              <a:t>рядовой </a:t>
            </a:r>
            <a:r>
              <a:rPr lang="ru-RU" sz="4400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4400" dirty="0">
                <a:solidFill>
                  <a:srgbClr val="C00000"/>
                </a:solidFill>
                <a:latin typeface="+mn-lt"/>
              </a:rPr>
            </a:br>
            <a:r>
              <a:rPr lang="ru-RU" sz="4400" dirty="0">
                <a:solidFill>
                  <a:srgbClr val="C00000"/>
                </a:solidFill>
                <a:latin typeface="+mn-lt"/>
              </a:rPr>
              <a:t> </a:t>
            </a:r>
            <a:br>
              <a:rPr lang="ru-RU" sz="4400" dirty="0">
                <a:solidFill>
                  <a:srgbClr val="C00000"/>
                </a:solidFill>
                <a:latin typeface="+mn-lt"/>
              </a:rPr>
            </a:br>
            <a:r>
              <a:rPr lang="ru-RU" sz="4400" dirty="0">
                <a:solidFill>
                  <a:srgbClr val="C00000"/>
                </a:solidFill>
                <a:latin typeface="+mn-lt"/>
              </a:rPr>
              <a:t>16.Половинкин Иван Петрович </a:t>
            </a:r>
            <a:r>
              <a:rPr lang="ru-RU" sz="4400" dirty="0" err="1" smtClean="0">
                <a:solidFill>
                  <a:srgbClr val="C00000"/>
                </a:solidFill>
                <a:latin typeface="+mn-lt"/>
              </a:rPr>
              <a:t>гв</a:t>
            </a:r>
            <a:r>
              <a:rPr lang="ru-RU" sz="4400" dirty="0" smtClean="0">
                <a:solidFill>
                  <a:srgbClr val="C00000"/>
                </a:solidFill>
                <a:latin typeface="+mn-lt"/>
              </a:rPr>
              <a:t>. рядовой </a:t>
            </a:r>
            <a:r>
              <a:rPr lang="ru-RU" sz="4400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4400" dirty="0">
                <a:solidFill>
                  <a:srgbClr val="C00000"/>
                </a:solidFill>
                <a:latin typeface="+mn-lt"/>
              </a:rPr>
            </a:br>
            <a:endParaRPr lang="ru-RU" sz="44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22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0486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44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4400" dirty="0" smtClean="0">
                <a:solidFill>
                  <a:srgbClr val="C00000"/>
                </a:solidFill>
                <a:latin typeface="+mn-lt"/>
              </a:rPr>
            </a:br>
            <a:r>
              <a:rPr lang="ru-RU" sz="4400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4400" dirty="0">
                <a:solidFill>
                  <a:srgbClr val="C00000"/>
                </a:solidFill>
                <a:latin typeface="+mn-lt"/>
              </a:rPr>
            </a:br>
            <a:r>
              <a:rPr lang="ru-RU" sz="4400" dirty="0" smtClean="0">
                <a:solidFill>
                  <a:srgbClr val="C00000"/>
                </a:solidFill>
                <a:latin typeface="+mn-lt"/>
              </a:rPr>
              <a:t>17.Полушин </a:t>
            </a:r>
            <a:r>
              <a:rPr lang="ru-RU" sz="4400" dirty="0">
                <a:solidFill>
                  <a:srgbClr val="C00000"/>
                </a:solidFill>
                <a:latin typeface="+mn-lt"/>
              </a:rPr>
              <a:t>Иван Григорьевич рядовой, </a:t>
            </a:r>
            <a:r>
              <a:rPr lang="ru-RU" sz="4400" dirty="0">
                <a:solidFill>
                  <a:schemeClr val="bg1"/>
                </a:solidFill>
                <a:latin typeface="+mn-lt"/>
              </a:rPr>
              <a:t>(40 лет),</a:t>
            </a:r>
            <a:r>
              <a:rPr lang="ru-RU" sz="4400" dirty="0">
                <a:solidFill>
                  <a:srgbClr val="C00000"/>
                </a:solidFill>
                <a:latin typeface="+mn-lt"/>
              </a:rPr>
              <a:t>уроженец Кировская обл., </a:t>
            </a:r>
            <a:r>
              <a:rPr lang="ru-RU" sz="44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4400" dirty="0" smtClean="0">
                <a:solidFill>
                  <a:srgbClr val="C00000"/>
                </a:solidFill>
                <a:latin typeface="+mn-lt"/>
              </a:rPr>
            </a:br>
            <a:r>
              <a:rPr lang="ru-RU" sz="4400" dirty="0" err="1" smtClean="0">
                <a:solidFill>
                  <a:srgbClr val="C00000"/>
                </a:solidFill>
                <a:latin typeface="+mn-lt"/>
              </a:rPr>
              <a:t>Пижанский</a:t>
            </a:r>
            <a:r>
              <a:rPr lang="ru-RU" sz="44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4400" dirty="0">
                <a:solidFill>
                  <a:srgbClr val="C00000"/>
                </a:solidFill>
                <a:latin typeface="+mn-lt"/>
              </a:rPr>
              <a:t>р-н.</a:t>
            </a:r>
            <a:br>
              <a:rPr lang="ru-RU" sz="4400" dirty="0">
                <a:solidFill>
                  <a:srgbClr val="C00000"/>
                </a:solidFill>
                <a:latin typeface="+mn-lt"/>
              </a:rPr>
            </a:br>
            <a:r>
              <a:rPr lang="ru-RU" sz="4400" dirty="0">
                <a:solidFill>
                  <a:srgbClr val="C00000"/>
                </a:solidFill>
                <a:latin typeface="+mn-lt"/>
              </a:rPr>
              <a:t> </a:t>
            </a:r>
            <a:br>
              <a:rPr lang="ru-RU" sz="4400" dirty="0">
                <a:solidFill>
                  <a:srgbClr val="C00000"/>
                </a:solidFill>
                <a:latin typeface="+mn-lt"/>
              </a:rPr>
            </a:br>
            <a:r>
              <a:rPr lang="ru-RU" sz="4400" dirty="0">
                <a:solidFill>
                  <a:srgbClr val="C00000"/>
                </a:solidFill>
                <a:latin typeface="+mn-lt"/>
              </a:rPr>
              <a:t>18.Ражков </a:t>
            </a:r>
            <a:r>
              <a:rPr lang="ru-RU" sz="4400" dirty="0" err="1">
                <a:solidFill>
                  <a:srgbClr val="C00000"/>
                </a:solidFill>
                <a:latin typeface="+mn-lt"/>
              </a:rPr>
              <a:t>Макей</a:t>
            </a:r>
            <a:r>
              <a:rPr lang="ru-RU" sz="4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4400" dirty="0" err="1">
                <a:solidFill>
                  <a:srgbClr val="C00000"/>
                </a:solidFill>
                <a:latin typeface="+mn-lt"/>
              </a:rPr>
              <a:t>Сафонович</a:t>
            </a:r>
            <a:r>
              <a:rPr lang="ru-RU" sz="4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4400" dirty="0" err="1" smtClean="0">
                <a:solidFill>
                  <a:srgbClr val="C00000"/>
                </a:solidFill>
                <a:latin typeface="+mn-lt"/>
              </a:rPr>
              <a:t>гв.рядовой</a:t>
            </a:r>
            <a:r>
              <a:rPr lang="ru-RU" sz="44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4400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4400" dirty="0">
                <a:solidFill>
                  <a:srgbClr val="C00000"/>
                </a:solidFill>
                <a:latin typeface="+mn-lt"/>
              </a:rPr>
            </a:br>
            <a:endParaRPr lang="ru-RU" sz="44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619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4400" dirty="0">
                <a:solidFill>
                  <a:srgbClr val="C00000"/>
                </a:solidFill>
                <a:latin typeface="+mn-lt"/>
              </a:rPr>
              <a:t>19.Садиков </a:t>
            </a:r>
            <a:r>
              <a:rPr lang="ru-RU" sz="4400" dirty="0" err="1">
                <a:solidFill>
                  <a:srgbClr val="C00000"/>
                </a:solidFill>
                <a:latin typeface="+mn-lt"/>
              </a:rPr>
              <a:t>Ахмадий</a:t>
            </a:r>
            <a:r>
              <a:rPr lang="ru-RU" sz="4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4400" dirty="0" err="1">
                <a:solidFill>
                  <a:srgbClr val="C00000"/>
                </a:solidFill>
                <a:latin typeface="+mn-lt"/>
              </a:rPr>
              <a:t>Садикович</a:t>
            </a:r>
            <a:r>
              <a:rPr lang="ru-RU" sz="4400" dirty="0">
                <a:solidFill>
                  <a:srgbClr val="C00000"/>
                </a:solidFill>
                <a:latin typeface="+mn-lt"/>
              </a:rPr>
              <a:t> рядовой.</a:t>
            </a:r>
            <a:br>
              <a:rPr lang="ru-RU" sz="4400" dirty="0">
                <a:solidFill>
                  <a:srgbClr val="C00000"/>
                </a:solidFill>
                <a:latin typeface="+mn-lt"/>
              </a:rPr>
            </a:br>
            <a:r>
              <a:rPr lang="ru-RU" sz="4400" dirty="0">
                <a:solidFill>
                  <a:srgbClr val="C00000"/>
                </a:solidFill>
                <a:latin typeface="+mn-lt"/>
              </a:rPr>
              <a:t> </a:t>
            </a:r>
            <a:br>
              <a:rPr lang="ru-RU" sz="4400" dirty="0">
                <a:solidFill>
                  <a:srgbClr val="C00000"/>
                </a:solidFill>
                <a:latin typeface="+mn-lt"/>
              </a:rPr>
            </a:br>
            <a:r>
              <a:rPr lang="ru-RU" sz="4400" dirty="0">
                <a:solidFill>
                  <a:srgbClr val="C00000"/>
                </a:solidFill>
                <a:latin typeface="+mn-lt"/>
              </a:rPr>
              <a:t>20.Смирнов Николай Александрович рядовой,  </a:t>
            </a:r>
            <a:r>
              <a:rPr lang="ru-RU" sz="44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4400" dirty="0" smtClean="0">
                <a:solidFill>
                  <a:srgbClr val="C00000"/>
                </a:solidFill>
                <a:latin typeface="+mn-lt"/>
              </a:rPr>
            </a:br>
            <a:r>
              <a:rPr lang="ru-RU" sz="4400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ru-RU" sz="4400" dirty="0">
                <a:solidFill>
                  <a:schemeClr val="bg1"/>
                </a:solidFill>
                <a:latin typeface="+mn-lt"/>
              </a:rPr>
              <a:t>36 лет),</a:t>
            </a:r>
            <a:r>
              <a:rPr lang="ru-RU" sz="4400" dirty="0">
                <a:solidFill>
                  <a:srgbClr val="C00000"/>
                </a:solidFill>
                <a:latin typeface="+mn-lt"/>
              </a:rPr>
              <a:t>уроженец Куйбышевская обл., </a:t>
            </a:r>
            <a:r>
              <a:rPr lang="ru-RU" sz="4400" dirty="0" err="1">
                <a:solidFill>
                  <a:srgbClr val="C00000"/>
                </a:solidFill>
                <a:latin typeface="+mn-lt"/>
              </a:rPr>
              <a:t>Челно-Вершинский</a:t>
            </a:r>
            <a:r>
              <a:rPr lang="ru-RU" sz="4400" dirty="0">
                <a:solidFill>
                  <a:srgbClr val="C00000"/>
                </a:solidFill>
                <a:latin typeface="+mn-lt"/>
              </a:rPr>
              <a:t> р-н. </a:t>
            </a:r>
            <a:br>
              <a:rPr lang="ru-RU" sz="4400" dirty="0">
                <a:solidFill>
                  <a:srgbClr val="C00000"/>
                </a:solidFill>
                <a:latin typeface="+mn-lt"/>
              </a:rPr>
            </a:br>
            <a:r>
              <a:rPr lang="ru-RU" sz="4400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4400" dirty="0">
                <a:solidFill>
                  <a:srgbClr val="C00000"/>
                </a:solidFill>
                <a:latin typeface="+mn-lt"/>
              </a:rPr>
            </a:br>
            <a:endParaRPr lang="ru-RU" sz="44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261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8092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4400" dirty="0">
                <a:solidFill>
                  <a:srgbClr val="C00000"/>
                </a:solidFill>
                <a:latin typeface="+mn-lt"/>
              </a:rPr>
              <a:t>21.ТОПОР(К)ОВ ПЕТР РОМАНОВИЧ рядовой, </a:t>
            </a:r>
            <a:r>
              <a:rPr lang="ru-RU" sz="4400" dirty="0">
                <a:solidFill>
                  <a:schemeClr val="bg1"/>
                </a:solidFill>
                <a:latin typeface="+mn-lt"/>
              </a:rPr>
              <a:t>(34 года) </a:t>
            </a:r>
            <a:r>
              <a:rPr lang="ru-RU" sz="4400" dirty="0">
                <a:solidFill>
                  <a:srgbClr val="C00000"/>
                </a:solidFill>
                <a:latin typeface="+mn-lt"/>
              </a:rPr>
              <a:t>уроженец Свердловская обл., </a:t>
            </a:r>
            <a:r>
              <a:rPr lang="ru-RU" sz="4400" dirty="0" err="1">
                <a:solidFill>
                  <a:srgbClr val="C00000"/>
                </a:solidFill>
                <a:latin typeface="+mn-lt"/>
              </a:rPr>
              <a:t>Сухоложский</a:t>
            </a:r>
            <a:r>
              <a:rPr lang="ru-RU" sz="4400" dirty="0">
                <a:solidFill>
                  <a:srgbClr val="C00000"/>
                </a:solidFill>
                <a:latin typeface="+mn-lt"/>
              </a:rPr>
              <a:t> р-н</a:t>
            </a:r>
            <a:br>
              <a:rPr lang="ru-RU" sz="4400" dirty="0">
                <a:solidFill>
                  <a:srgbClr val="C00000"/>
                </a:solidFill>
                <a:latin typeface="+mn-lt"/>
              </a:rPr>
            </a:br>
            <a:endParaRPr lang="ru-RU" sz="44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062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332656"/>
            <a:ext cx="748883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22. </a:t>
            </a:r>
            <a:r>
              <a:rPr lang="ru-RU" sz="4400" b="1" dirty="0" err="1">
                <a:solidFill>
                  <a:srgbClr val="C00000"/>
                </a:solidFill>
              </a:rPr>
              <a:t>Чернышов</a:t>
            </a:r>
            <a:r>
              <a:rPr lang="ru-RU" sz="4400" b="1" dirty="0">
                <a:solidFill>
                  <a:srgbClr val="C00000"/>
                </a:solidFill>
              </a:rPr>
              <a:t>  Кузьма Михайлович, </a:t>
            </a:r>
            <a:r>
              <a:rPr lang="ru-RU" sz="4400" b="1" dirty="0" err="1">
                <a:solidFill>
                  <a:srgbClr val="C00000"/>
                </a:solidFill>
              </a:rPr>
              <a:t>гв</a:t>
            </a:r>
            <a:r>
              <a:rPr lang="ru-RU" sz="4400" b="1" dirty="0">
                <a:solidFill>
                  <a:srgbClr val="C00000"/>
                </a:solidFill>
              </a:rPr>
              <a:t>. рядовой </a:t>
            </a:r>
            <a:r>
              <a:rPr lang="ru-RU" sz="4400" b="1" dirty="0" smtClean="0">
                <a:solidFill>
                  <a:srgbClr val="C00000"/>
                </a:solidFill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</a:rPr>
              <a:t>(</a:t>
            </a:r>
            <a:r>
              <a:rPr lang="ru-RU" sz="4400" b="1" dirty="0">
                <a:solidFill>
                  <a:schemeClr val="bg1"/>
                </a:solidFill>
              </a:rPr>
              <a:t>40 лет)</a:t>
            </a:r>
            <a:br>
              <a:rPr lang="ru-RU" sz="4400" b="1" dirty="0">
                <a:solidFill>
                  <a:schemeClr val="bg1"/>
                </a:solidFill>
              </a:rPr>
            </a:br>
            <a:r>
              <a:rPr lang="ru-RU" sz="4400" b="1" dirty="0">
                <a:solidFill>
                  <a:srgbClr val="C00000"/>
                </a:solidFill>
              </a:rPr>
              <a:t>уроженец  с. </a:t>
            </a:r>
            <a:r>
              <a:rPr lang="ru-RU" sz="4400" b="1" dirty="0" err="1">
                <a:solidFill>
                  <a:srgbClr val="C00000"/>
                </a:solidFill>
              </a:rPr>
              <a:t>Новотравное</a:t>
            </a:r>
            <a:r>
              <a:rPr lang="ru-RU" sz="4400" b="1" dirty="0">
                <a:solidFill>
                  <a:srgbClr val="C00000"/>
                </a:solidFill>
              </a:rPr>
              <a:t>, </a:t>
            </a:r>
            <a:r>
              <a:rPr lang="ru-RU" sz="4400" b="1" dirty="0" err="1">
                <a:solidFill>
                  <a:srgbClr val="C00000"/>
                </a:solidFill>
              </a:rPr>
              <a:t>Ишимского</a:t>
            </a:r>
            <a:r>
              <a:rPr lang="ru-RU" sz="4400" b="1" dirty="0">
                <a:solidFill>
                  <a:srgbClr val="C00000"/>
                </a:solidFill>
              </a:rPr>
              <a:t>  района,  (Омской) Тюменской  области.</a:t>
            </a:r>
            <a:br>
              <a:rPr lang="ru-RU" sz="4400" b="1" dirty="0">
                <a:solidFill>
                  <a:srgbClr val="C00000"/>
                </a:solidFill>
              </a:rPr>
            </a:b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29209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L:\Война\72_2.jpg"/>
          <p:cNvPicPr>
            <a:picLocks noChangeAspect="1" noChangeArrowheads="1"/>
          </p:cNvPicPr>
          <p:nvPr/>
        </p:nvPicPr>
        <p:blipFill>
          <a:blip r:embed="rId3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13" y="-1214438"/>
            <a:ext cx="9358313" cy="807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0" y="4786313"/>
            <a:ext cx="8929688" cy="1857375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   </a:t>
            </a:r>
            <a:r>
              <a:rPr lang="ru-RU" sz="2000" b="1" dirty="0" smtClean="0">
                <a:solidFill>
                  <a:srgbClr val="FFFF00"/>
                </a:solidFill>
              </a:rPr>
              <a:t> Наши земляки сражались на всех фронтах, во время войны  были представлены во всех родах войск, есть среди них артиллеристы и пехотинцы, саперы и разведчики. И наш долг- гордиться ратными подвигами своих </a:t>
            </a:r>
            <a:r>
              <a:rPr lang="ru-RU" sz="2000" b="1" err="1" smtClean="0">
                <a:solidFill>
                  <a:srgbClr val="FFFF00"/>
                </a:solidFill>
              </a:rPr>
              <a:t>земляков</a:t>
            </a:r>
            <a:r>
              <a:rPr lang="ru-RU" sz="2000" b="1" smtClean="0">
                <a:solidFill>
                  <a:srgbClr val="FFFF00"/>
                </a:solidFill>
              </a:rPr>
              <a:t>, геройски </a:t>
            </a:r>
            <a:r>
              <a:rPr lang="ru-RU" sz="2000" b="1" dirty="0" smtClean="0">
                <a:solidFill>
                  <a:srgbClr val="FFFF00"/>
                </a:solidFill>
              </a:rPr>
              <a:t>защищавшими наше Отечество. </a:t>
            </a:r>
          </a:p>
        </p:txBody>
      </p:sp>
      <p:pic>
        <p:nvPicPr>
          <p:cNvPr id="4" name="m_8950_5065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14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 descr="0035"/>
          <p:cNvPicPr>
            <a:picLocks noChangeAspect="1" noChangeArrowheads="1" noCrop="1"/>
          </p:cNvPicPr>
          <p:nvPr/>
        </p:nvPicPr>
        <p:blipFill>
          <a:blip r:embed="rId2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" y="-156334"/>
            <a:ext cx="9117957" cy="698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6632"/>
            <a:ext cx="8964488" cy="6552727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События 12 </a:t>
            </a:r>
            <a:r>
              <a:rPr lang="ru-RU" sz="3600" dirty="0" smtClean="0">
                <a:solidFill>
                  <a:srgbClr val="FF0000"/>
                </a:solidFill>
              </a:rPr>
              <a:t>января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  </a:t>
            </a:r>
            <a:r>
              <a:rPr lang="ru-RU" sz="3600" dirty="0">
                <a:solidFill>
                  <a:srgbClr val="FF0000"/>
                </a:solidFill>
              </a:rPr>
              <a:t>1943 </a:t>
            </a:r>
            <a:r>
              <a:rPr lang="ru-RU" sz="3600" dirty="0" smtClean="0">
                <a:solidFill>
                  <a:srgbClr val="FF0000"/>
                </a:solidFill>
              </a:rPr>
              <a:t>года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потрясли  </a:t>
            </a:r>
            <a:r>
              <a:rPr lang="ru-RU" sz="3600" dirty="0">
                <a:solidFill>
                  <a:srgbClr val="FF0000"/>
                </a:solidFill>
              </a:rPr>
              <a:t>хутор </a:t>
            </a:r>
            <a:r>
              <a:rPr lang="ru-RU" sz="3600" dirty="0" smtClean="0">
                <a:solidFill>
                  <a:srgbClr val="FF0000"/>
                </a:solidFill>
              </a:rPr>
              <a:t>Зайцевка. </a:t>
            </a:r>
            <a:r>
              <a:rPr lang="ru-RU" sz="3600" dirty="0">
                <a:solidFill>
                  <a:srgbClr val="FF0000"/>
                </a:solidFill>
              </a:rPr>
              <a:t>…..</a:t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Эти дни не забудем  никогда!</a:t>
            </a:r>
          </a:p>
        </p:txBody>
      </p:sp>
    </p:spTree>
    <p:extLst>
      <p:ext uri="{BB962C8B-B14F-4D97-AF65-F5344CB8AC3E}">
        <p14:creationId xmlns:p14="http://schemas.microsoft.com/office/powerpoint/2010/main" val="136486191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 descr="0035"/>
          <p:cNvPicPr>
            <a:picLocks noChangeAspect="1" noChangeArrowheads="1" noCrop="1"/>
          </p:cNvPicPr>
          <p:nvPr/>
        </p:nvPicPr>
        <p:blipFill>
          <a:blip r:embed="rId3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495800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/>
              <a:t>   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96266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1654968" y="260648"/>
            <a:ext cx="5834063" cy="2767013"/>
          </a:xfrm>
        </p:spPr>
        <p:txBody>
          <a:bodyPr>
            <a:normAutofit fontScale="92500"/>
          </a:bodyPr>
          <a:lstStyle/>
          <a:p>
            <a:pPr algn="ctr">
              <a:buFont typeface="Wingdings" pitchFamily="2" charset="2"/>
              <a:buNone/>
            </a:pPr>
            <a:r>
              <a:rPr lang="ru-RU" dirty="0">
                <a:solidFill>
                  <a:schemeClr val="bg1"/>
                </a:solidFill>
              </a:rPr>
              <a:t>Люди!</a:t>
            </a:r>
          </a:p>
          <a:p>
            <a:pPr algn="ctr">
              <a:buFont typeface="Wingdings" pitchFamily="2" charset="2"/>
              <a:buNone/>
            </a:pPr>
            <a:r>
              <a:rPr lang="ru-RU" dirty="0">
                <a:solidFill>
                  <a:schemeClr val="bg1"/>
                </a:solidFill>
              </a:rPr>
              <a:t>Пока бьются ваши сердца,</a:t>
            </a:r>
          </a:p>
          <a:p>
            <a:pPr algn="ctr">
              <a:buFont typeface="Wingdings" pitchFamily="2" charset="2"/>
              <a:buNone/>
            </a:pPr>
            <a:r>
              <a:rPr lang="ru-RU" dirty="0">
                <a:solidFill>
                  <a:schemeClr val="bg1"/>
                </a:solidFill>
              </a:rPr>
              <a:t>Помните!</a:t>
            </a:r>
          </a:p>
          <a:p>
            <a:pPr algn="ctr">
              <a:buFont typeface="Wingdings" pitchFamily="2" charset="2"/>
              <a:buNone/>
            </a:pPr>
            <a:r>
              <a:rPr lang="ru-RU" dirty="0">
                <a:solidFill>
                  <a:schemeClr val="bg1"/>
                </a:solidFill>
              </a:rPr>
              <a:t>Какай ценой завоевано  счастье,</a:t>
            </a:r>
          </a:p>
          <a:p>
            <a:pPr algn="ctr">
              <a:buFont typeface="Wingdings" pitchFamily="2" charset="2"/>
              <a:buNone/>
            </a:pPr>
            <a:r>
              <a:rPr lang="ru-RU" dirty="0">
                <a:solidFill>
                  <a:schemeClr val="bg1"/>
                </a:solidFill>
              </a:rPr>
              <a:t>Пожалуйста, помните!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8782331"/>
      </p:ext>
    </p:extLst>
  </p:cSld>
  <p:clrMapOvr>
    <a:masterClrMapping/>
  </p:clrMapOvr>
  <p:transition advTm="13031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autoRev="1" fill="hold"/>
                                        <p:tgtEl>
                                          <p:spTgt spid="96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autoRev="1" fill="hold"/>
                                        <p:tgtEl>
                                          <p:spTgt spid="96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96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0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1000" autoRev="1" fill="hold"/>
                                        <p:tgtEl>
                                          <p:spTgt spid="96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000" autoRev="1" fill="hold"/>
                                        <p:tgtEl>
                                          <p:spTgt spid="96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000" autoRev="1" fill="hold"/>
                                        <p:tgtEl>
                                          <p:spTgt spid="96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1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6" dur="1000" autoRev="1" fill="hold"/>
                                        <p:tgtEl>
                                          <p:spTgt spid="96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1000" autoRev="1" fill="hold"/>
                                        <p:tgtEl>
                                          <p:spTgt spid="96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1000" autoRev="1" fill="hold"/>
                                        <p:tgtEl>
                                          <p:spTgt spid="96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id="20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1" dur="1000" autoRev="1" fill="hold"/>
                                        <p:tgtEl>
                                          <p:spTgt spid="96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1000" autoRev="1" fill="hold"/>
                                        <p:tgtEl>
                                          <p:spTgt spid="96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1000" autoRev="1" fill="hold"/>
                                        <p:tgtEl>
                                          <p:spTgt spid="96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9400"/>
                            </p:stCondLst>
                            <p:childTnLst>
                              <p:par>
                                <p:cTn id="2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6" dur="1000" autoRev="1" fill="hold"/>
                                        <p:tgtEl>
                                          <p:spTgt spid="96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1000" autoRev="1" fill="hold"/>
                                        <p:tgtEl>
                                          <p:spTgt spid="96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1000" autoRev="1" fill="hold"/>
                                        <p:tgtEl>
                                          <p:spTgt spid="96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Ученик\Рабочий стол\11.jp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-24617" y="-1"/>
            <a:ext cx="8989105" cy="68680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567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Ramec-PC\Desktop\музей\SAM_05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36496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70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Вечная память Героям отдавшим жизнь за отечество</a:t>
            </a:r>
            <a:endParaRPr lang="ru-RU" dirty="0"/>
          </a:p>
        </p:txBody>
      </p:sp>
      <p:pic>
        <p:nvPicPr>
          <p:cNvPr id="3" name="Picture 2" descr="C:\Users\Ramec-PC\Desktop\SAM_06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0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03354" y="260648"/>
            <a:ext cx="8507288" cy="6394722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                                                                                                        </a:t>
            </a:r>
            <a:r>
              <a:rPr lang="ru-RU" sz="4000" dirty="0" smtClean="0">
                <a:solidFill>
                  <a:srgbClr val="C00000"/>
                </a:solidFill>
                <a:latin typeface="+mn-lt"/>
              </a:rPr>
              <a:t>КНИГА ПАМЯТИ</a:t>
            </a:r>
            <a:br>
              <a:rPr lang="ru-RU" sz="4000" dirty="0" smtClean="0">
                <a:solidFill>
                  <a:srgbClr val="C00000"/>
                </a:solidFill>
                <a:latin typeface="+mn-lt"/>
              </a:rPr>
            </a:br>
            <a:r>
              <a:rPr lang="ru-RU" sz="4000" dirty="0" smtClean="0">
                <a:solidFill>
                  <a:srgbClr val="C00000"/>
                </a:solidFill>
                <a:latin typeface="+mn-lt"/>
              </a:rPr>
              <a:t> </a:t>
            </a:r>
            <a:br>
              <a:rPr lang="ru-RU" sz="4000" dirty="0" smtClean="0">
                <a:solidFill>
                  <a:srgbClr val="C00000"/>
                </a:solidFill>
                <a:latin typeface="+mn-lt"/>
              </a:rPr>
            </a:br>
            <a:r>
              <a:rPr lang="ru-RU" sz="4000" dirty="0" smtClean="0">
                <a:solidFill>
                  <a:srgbClr val="C00000"/>
                </a:solidFill>
                <a:latin typeface="+mn-lt"/>
              </a:rPr>
              <a:t>1.Аса(л)ханов Трофим Николаевич </a:t>
            </a:r>
            <a:r>
              <a:rPr lang="ru-RU" sz="4000" dirty="0" err="1" smtClean="0">
                <a:solidFill>
                  <a:srgbClr val="C00000"/>
                </a:solidFill>
                <a:latin typeface="+mn-lt"/>
              </a:rPr>
              <a:t>гв</a:t>
            </a:r>
            <a:r>
              <a:rPr lang="ru-RU" sz="4000" dirty="0" smtClean="0">
                <a:solidFill>
                  <a:srgbClr val="C00000"/>
                </a:solidFill>
                <a:latin typeface="+mn-lt"/>
              </a:rPr>
              <a:t>. рядовой,</a:t>
            </a:r>
            <a:r>
              <a:rPr lang="ru-RU" sz="4000" u="sng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4000" u="sng" dirty="0" smtClean="0">
                <a:solidFill>
                  <a:schemeClr val="bg1"/>
                </a:solidFill>
                <a:latin typeface="+mn-lt"/>
              </a:rPr>
              <a:t>41(год)</a:t>
            </a:r>
            <a:r>
              <a:rPr lang="ru-RU" sz="4000" dirty="0" smtClean="0">
                <a:solidFill>
                  <a:srgbClr val="C00000"/>
                </a:solidFill>
                <a:latin typeface="+mn-lt"/>
              </a:rPr>
              <a:t>   уроженец Бурят-Монгольская АССР, </a:t>
            </a:r>
            <a:r>
              <a:rPr lang="ru-RU" sz="4000" dirty="0" err="1" smtClean="0">
                <a:solidFill>
                  <a:srgbClr val="C00000"/>
                </a:solidFill>
                <a:latin typeface="+mn-lt"/>
              </a:rPr>
              <a:t>Хоринский</a:t>
            </a:r>
            <a:r>
              <a:rPr lang="ru-RU" sz="4000" dirty="0" smtClean="0">
                <a:solidFill>
                  <a:srgbClr val="C00000"/>
                </a:solidFill>
                <a:latin typeface="+mn-lt"/>
              </a:rPr>
              <a:t> р-н .</a:t>
            </a:r>
            <a:br>
              <a:rPr lang="ru-RU" sz="4000" dirty="0" smtClean="0">
                <a:solidFill>
                  <a:srgbClr val="C00000"/>
                </a:solidFill>
                <a:latin typeface="+mn-lt"/>
              </a:rPr>
            </a:br>
            <a:r>
              <a:rPr lang="ru-RU" sz="40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+mn-lt"/>
              </a:rPr>
            </a:br>
            <a:r>
              <a:rPr lang="ru-RU" sz="4000" dirty="0" smtClean="0">
                <a:solidFill>
                  <a:srgbClr val="C00000"/>
                </a:solidFill>
                <a:latin typeface="+mn-lt"/>
              </a:rPr>
              <a:t>2.Беляев Афанасий Александрович </a:t>
            </a:r>
            <a:r>
              <a:rPr lang="ru-RU" sz="4000" dirty="0" err="1" smtClean="0">
                <a:solidFill>
                  <a:srgbClr val="C00000"/>
                </a:solidFill>
                <a:latin typeface="+mn-lt"/>
              </a:rPr>
              <a:t>гв</a:t>
            </a:r>
            <a:r>
              <a:rPr lang="ru-RU" sz="4000" dirty="0" smtClean="0">
                <a:solidFill>
                  <a:srgbClr val="C00000"/>
                </a:solidFill>
                <a:latin typeface="+mn-lt"/>
              </a:rPr>
              <a:t>. рядовой, погиб 1943</a:t>
            </a:r>
            <a:br>
              <a:rPr lang="ru-RU" sz="4000" dirty="0" smtClean="0">
                <a:solidFill>
                  <a:srgbClr val="C00000"/>
                </a:solidFill>
                <a:latin typeface="+mn-lt"/>
              </a:rPr>
            </a:br>
            <a:r>
              <a:rPr lang="ru-RU" sz="4000" dirty="0" smtClean="0">
                <a:latin typeface="+mn-lt"/>
              </a:rPr>
              <a:t> </a:t>
            </a:r>
            <a:br>
              <a:rPr lang="ru-RU" sz="4000" dirty="0" smtClean="0">
                <a:latin typeface="+mn-lt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 </a:t>
            </a:r>
            <a:br>
              <a:rPr lang="ru-RU" sz="3200" dirty="0" smtClean="0"/>
            </a:br>
            <a:r>
              <a:rPr lang="ru-RU" sz="900" dirty="0" smtClean="0"/>
              <a:t> </a:t>
            </a:r>
            <a:br>
              <a:rPr lang="ru-RU" sz="900" dirty="0" smtClean="0"/>
            </a:b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94087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400" dirty="0">
                <a:solidFill>
                  <a:srgbClr val="C00000"/>
                </a:solidFill>
                <a:latin typeface="+mn-lt"/>
              </a:rPr>
              <a:t>3.Бобров Василий Яковлевич рядовой, </a:t>
            </a:r>
            <a:r>
              <a:rPr lang="ru-RU" sz="4400" dirty="0">
                <a:solidFill>
                  <a:schemeClr val="bg1"/>
                </a:solidFill>
                <a:latin typeface="+mn-lt"/>
              </a:rPr>
              <a:t>(35 лет) </a:t>
            </a:r>
            <a:r>
              <a:rPr lang="ru-RU" sz="4400" dirty="0">
                <a:solidFill>
                  <a:srgbClr val="C00000"/>
                </a:solidFill>
                <a:latin typeface="+mn-lt"/>
              </a:rPr>
              <a:t>уроженец Горьковской </a:t>
            </a:r>
            <a:r>
              <a:rPr lang="ru-RU" sz="4400" dirty="0" err="1">
                <a:solidFill>
                  <a:srgbClr val="C00000"/>
                </a:solidFill>
                <a:latin typeface="+mn-lt"/>
              </a:rPr>
              <a:t>обл</a:t>
            </a:r>
            <a:r>
              <a:rPr lang="ru-RU" sz="4400" dirty="0">
                <a:solidFill>
                  <a:srgbClr val="C00000"/>
                </a:solidFill>
                <a:latin typeface="+mn-lt"/>
              </a:rPr>
              <a:t>, </a:t>
            </a:r>
            <a:r>
              <a:rPr lang="ru-RU" sz="4400" dirty="0" smtClean="0">
                <a:solidFill>
                  <a:srgbClr val="C00000"/>
                </a:solidFill>
                <a:latin typeface="+mn-lt"/>
              </a:rPr>
              <a:t>                   Котовского </a:t>
            </a:r>
            <a:r>
              <a:rPr lang="ru-RU" sz="4400" dirty="0">
                <a:solidFill>
                  <a:srgbClr val="C00000"/>
                </a:solidFill>
                <a:latin typeface="+mn-lt"/>
              </a:rPr>
              <a:t>района, </a:t>
            </a:r>
            <a:br>
              <a:rPr lang="ru-RU" sz="4400" dirty="0">
                <a:solidFill>
                  <a:srgbClr val="C00000"/>
                </a:solidFill>
                <a:latin typeface="+mn-lt"/>
              </a:rPr>
            </a:br>
            <a:r>
              <a:rPr lang="ru-RU" sz="4400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4400" dirty="0">
                <a:solidFill>
                  <a:srgbClr val="C00000"/>
                </a:solidFill>
                <a:latin typeface="+mn-lt"/>
              </a:rPr>
            </a:br>
            <a:r>
              <a:rPr lang="ru-RU" sz="4400" dirty="0">
                <a:solidFill>
                  <a:srgbClr val="C00000"/>
                </a:solidFill>
                <a:latin typeface="+mn-lt"/>
              </a:rPr>
              <a:t>4.Веселов Сергей Андреевич рядовой, </a:t>
            </a:r>
            <a:r>
              <a:rPr lang="ru-RU" sz="4400" dirty="0">
                <a:solidFill>
                  <a:schemeClr val="bg1"/>
                </a:solidFill>
                <a:latin typeface="+mn-lt"/>
              </a:rPr>
              <a:t>( 34 года), </a:t>
            </a:r>
            <a:r>
              <a:rPr lang="ru-RU" sz="4400" dirty="0">
                <a:solidFill>
                  <a:srgbClr val="C00000"/>
                </a:solidFill>
                <a:latin typeface="+mn-lt"/>
              </a:rPr>
              <a:t>уроженец Чувашская АССР</a:t>
            </a:r>
            <a:r>
              <a:rPr lang="ru-RU" sz="4400" dirty="0" smtClean="0">
                <a:solidFill>
                  <a:srgbClr val="C00000"/>
                </a:solidFill>
                <a:latin typeface="+mn-lt"/>
              </a:rPr>
              <a:t>,                </a:t>
            </a:r>
            <a:r>
              <a:rPr lang="ru-RU" sz="4400" dirty="0" err="1">
                <a:solidFill>
                  <a:srgbClr val="C00000"/>
                </a:solidFill>
                <a:latin typeface="+mn-lt"/>
              </a:rPr>
              <a:t>Алтырский</a:t>
            </a:r>
            <a:r>
              <a:rPr lang="ru-RU" sz="4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4400" dirty="0" smtClean="0">
                <a:solidFill>
                  <a:srgbClr val="C00000"/>
                </a:solidFill>
                <a:latin typeface="+mn-lt"/>
              </a:rPr>
              <a:t>р-н</a:t>
            </a:r>
            <a:r>
              <a:rPr lang="ru-RU" sz="4400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4400" dirty="0">
                <a:solidFill>
                  <a:srgbClr val="C00000"/>
                </a:solidFill>
                <a:latin typeface="+mn-lt"/>
              </a:rPr>
            </a:br>
            <a:endParaRPr lang="ru-RU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078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268760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C00000"/>
                </a:solidFill>
              </a:rPr>
              <a:t>5.</a:t>
            </a:r>
            <a:r>
              <a:rPr lang="ru-RU" sz="4400" b="1" dirty="0">
                <a:solidFill>
                  <a:srgbClr val="C00000"/>
                </a:solidFill>
              </a:rPr>
              <a:t>Галич Григорий Филиппович</a:t>
            </a:r>
            <a:r>
              <a:rPr lang="ru-RU" sz="4400" dirty="0">
                <a:solidFill>
                  <a:srgbClr val="C00000"/>
                </a:solidFill>
              </a:rPr>
              <a:t> </a:t>
            </a:r>
            <a:r>
              <a:rPr lang="ru-RU" sz="4400" dirty="0" smtClean="0">
                <a:solidFill>
                  <a:srgbClr val="C00000"/>
                </a:solidFill>
              </a:rPr>
              <a:t>рядовой </a:t>
            </a:r>
            <a:r>
              <a:rPr lang="ru-RU" sz="4400" dirty="0">
                <a:solidFill>
                  <a:srgbClr val="C00000"/>
                </a:solidFill>
              </a:rPr>
              <a:t/>
            </a:r>
            <a:br>
              <a:rPr lang="ru-RU" sz="4400" dirty="0">
                <a:solidFill>
                  <a:srgbClr val="C00000"/>
                </a:solidFill>
              </a:rPr>
            </a:br>
            <a:r>
              <a:rPr lang="ru-RU" sz="4400" dirty="0">
                <a:solidFill>
                  <a:srgbClr val="C00000"/>
                </a:solidFill>
              </a:rPr>
              <a:t/>
            </a:r>
            <a:br>
              <a:rPr lang="ru-RU" sz="4400" dirty="0">
                <a:solidFill>
                  <a:srgbClr val="C00000"/>
                </a:solidFill>
              </a:rPr>
            </a:br>
            <a:r>
              <a:rPr lang="ru-RU" sz="4400" b="1" dirty="0">
                <a:solidFill>
                  <a:srgbClr val="C00000"/>
                </a:solidFill>
              </a:rPr>
              <a:t>6</a:t>
            </a:r>
            <a:r>
              <a:rPr lang="ru-RU" sz="4400" dirty="0">
                <a:solidFill>
                  <a:srgbClr val="C00000"/>
                </a:solidFill>
              </a:rPr>
              <a:t>.</a:t>
            </a:r>
            <a:r>
              <a:rPr lang="ru-RU" sz="4400" b="1" dirty="0">
                <a:solidFill>
                  <a:srgbClr val="C00000"/>
                </a:solidFill>
              </a:rPr>
              <a:t>Дурнев </a:t>
            </a:r>
            <a:r>
              <a:rPr lang="ru-RU" sz="4400" b="1" dirty="0" err="1">
                <a:solidFill>
                  <a:srgbClr val="C00000"/>
                </a:solidFill>
              </a:rPr>
              <a:t>Никонор</a:t>
            </a:r>
            <a:r>
              <a:rPr lang="ru-RU" sz="4400" b="1" dirty="0">
                <a:solidFill>
                  <a:srgbClr val="C00000"/>
                </a:solidFill>
              </a:rPr>
              <a:t> Афанасьевич </a:t>
            </a:r>
            <a:r>
              <a:rPr lang="ru-RU" sz="4400" dirty="0" smtClean="0">
                <a:solidFill>
                  <a:srgbClr val="C00000"/>
                </a:solidFill>
              </a:rPr>
              <a:t>рядовой</a:t>
            </a:r>
            <a:r>
              <a:rPr lang="ru-RU" sz="4400" dirty="0">
                <a:solidFill>
                  <a:srgbClr val="C00000"/>
                </a:solidFill>
              </a:rPr>
              <a:t/>
            </a:r>
            <a:br>
              <a:rPr lang="ru-RU" sz="4400" dirty="0">
                <a:solidFill>
                  <a:srgbClr val="C00000"/>
                </a:solidFill>
              </a:rPr>
            </a:br>
            <a:endParaRPr lang="ru-RU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21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400" dirty="0">
                <a:solidFill>
                  <a:srgbClr val="C00000"/>
                </a:solidFill>
                <a:latin typeface="+mn-lt"/>
              </a:rPr>
              <a:t>7. Ежов Иван Сергеевич рядовой, погиб 1943, </a:t>
            </a:r>
            <a:r>
              <a:rPr lang="ru-RU" sz="4400" dirty="0">
                <a:solidFill>
                  <a:schemeClr val="bg1"/>
                </a:solidFill>
                <a:latin typeface="+mn-lt"/>
              </a:rPr>
              <a:t>(45лет) </a:t>
            </a:r>
            <a:r>
              <a:rPr lang="ru-RU" sz="4400" dirty="0">
                <a:solidFill>
                  <a:srgbClr val="C00000"/>
                </a:solidFill>
                <a:latin typeface="+mn-lt"/>
              </a:rPr>
              <a:t>,уроженец г. Москва, Ленинградский р-н кандидат в член </a:t>
            </a:r>
            <a:r>
              <a:rPr lang="ru-RU" sz="4400" dirty="0" smtClean="0">
                <a:solidFill>
                  <a:srgbClr val="C00000"/>
                </a:solidFill>
                <a:latin typeface="+mn-lt"/>
              </a:rPr>
              <a:t>ВКПБ</a:t>
            </a:r>
            <a:r>
              <a:rPr lang="ru-RU" sz="4400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4400" dirty="0">
                <a:solidFill>
                  <a:srgbClr val="C00000"/>
                </a:solidFill>
                <a:latin typeface="+mn-lt"/>
              </a:rPr>
            </a:br>
            <a:r>
              <a:rPr lang="ru-RU" sz="4400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4400" dirty="0">
                <a:solidFill>
                  <a:srgbClr val="C00000"/>
                </a:solidFill>
                <a:latin typeface="+mn-lt"/>
              </a:rPr>
            </a:br>
            <a:r>
              <a:rPr lang="ru-RU" sz="4400" dirty="0">
                <a:solidFill>
                  <a:srgbClr val="C00000"/>
                </a:solidFill>
                <a:latin typeface="+mn-lt"/>
              </a:rPr>
              <a:t>8.Звонарев Иван </a:t>
            </a:r>
            <a:r>
              <a:rPr lang="ru-RU" sz="4400" dirty="0" err="1">
                <a:solidFill>
                  <a:srgbClr val="C00000"/>
                </a:solidFill>
                <a:latin typeface="+mn-lt"/>
              </a:rPr>
              <a:t>Фирсович</a:t>
            </a:r>
            <a:r>
              <a:rPr lang="ru-RU" sz="4400" dirty="0">
                <a:solidFill>
                  <a:srgbClr val="C00000"/>
                </a:solidFill>
                <a:latin typeface="+mn-lt"/>
              </a:rPr>
              <a:t> рядовой, </a:t>
            </a:r>
            <a:r>
              <a:rPr lang="ru-RU" sz="4400" dirty="0">
                <a:solidFill>
                  <a:schemeClr val="bg1"/>
                </a:solidFill>
                <a:latin typeface="+mn-lt"/>
              </a:rPr>
              <a:t>( 18 лет) </a:t>
            </a:r>
            <a:r>
              <a:rPr lang="ru-RU" sz="4400" dirty="0">
                <a:solidFill>
                  <a:srgbClr val="C00000"/>
                </a:solidFill>
                <a:latin typeface="+mn-lt"/>
              </a:rPr>
              <a:t>,уроженец Сталинградская обл., </a:t>
            </a:r>
            <a:r>
              <a:rPr lang="ru-RU" sz="4400" dirty="0" err="1">
                <a:solidFill>
                  <a:srgbClr val="C00000"/>
                </a:solidFill>
                <a:latin typeface="+mn-lt"/>
              </a:rPr>
              <a:t>Нижнечирский</a:t>
            </a:r>
            <a:r>
              <a:rPr lang="ru-RU" sz="4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4400" dirty="0" smtClean="0">
                <a:solidFill>
                  <a:srgbClr val="C00000"/>
                </a:solidFill>
                <a:latin typeface="+mn-lt"/>
              </a:rPr>
              <a:t>р-н. </a:t>
            </a:r>
            <a:r>
              <a:rPr lang="ru-RU" sz="4400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4400" dirty="0">
                <a:solidFill>
                  <a:srgbClr val="C00000"/>
                </a:solidFill>
                <a:latin typeface="+mn-lt"/>
              </a:rPr>
            </a:br>
            <a:endParaRPr lang="ru-RU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199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193</TotalTime>
  <Words>205</Words>
  <Application>Microsoft Office PowerPoint</Application>
  <PresentationFormat>Экран (4:3)</PresentationFormat>
  <Paragraphs>25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Главная</vt:lpstr>
      <vt:lpstr>Апекс</vt:lpstr>
      <vt:lpstr>12 февраля 1943г.</vt:lpstr>
      <vt:lpstr>События 12 января   1943 года  потрясли  хутор Зайцевка. …..  Эти дни не забудем  никогда!</vt:lpstr>
      <vt:lpstr>Презентация PowerPoint</vt:lpstr>
      <vt:lpstr>Презентация PowerPoint</vt:lpstr>
      <vt:lpstr>Вечная память Героям отдавшим жизнь за отечество</vt:lpstr>
      <vt:lpstr>Презентация PowerPoint</vt:lpstr>
      <vt:lpstr>3.Бобров Василий Яковлевич рядовой, (35 лет) уроженец Горьковской обл,                    Котовского района,   4.Веселов Сергей Андреевич рядовой, ( 34 года), уроженец Чувашская АССР,                Алтырский р-н </vt:lpstr>
      <vt:lpstr>Презентация PowerPoint</vt:lpstr>
      <vt:lpstr>7. Ежов Иван Сергеевич рядовой, погиб 1943, (45лет) ,уроженец г. Москва, Ленинградский р-н кандидат в член ВКПБ  8.Звонарев Иван Фирсович рядовой, ( 18 лет) ,уроженец Сталинградская обл., Нижнечирский р-н.  </vt:lpstr>
      <vt:lpstr> 9.Зыков Григорий Николаевич рядовой, ( 42 года), уроженец Куйбышевская обл., г. Чирчик(?)   10.Иванихин Иван Сергеевич гв. рядовой, погиб 1943 </vt:lpstr>
      <vt:lpstr>11. МАРЧЕВ ИЛЬЯ ИВАНОВИЧ (44 года), Мобилизован РВК Алапаевский р-н, Гвардии рядовой </vt:lpstr>
      <vt:lpstr>12.Менчиков Василий Федорович рядовой   13.Матюшин Владимир Николаевич рядовой, (21 год), уроженец Ярославская обл., Некоузский р-н,член ВЛКСМ </vt:lpstr>
      <vt:lpstr>14. Науменко Василий Тимофеевич (50лет )уроженец г.Ташкент,призван Нарасуиским РВК, пулеметчик 137 Гвардейского стрелкового полка 47 Гвардейской стрелковой дивизии</vt:lpstr>
      <vt:lpstr>15.Орлов Николай Семенович рядовой    16.Половинкин Иван Петрович гв. рядовой  </vt:lpstr>
      <vt:lpstr>  17.Полушин Иван Григорьевич рядовой, (40 лет),уроженец Кировская обл.,  Пижанский р-н.   18.Ражков Макей Сафонович гв.рядовой  </vt:lpstr>
      <vt:lpstr>19.Садиков Ахмадий Садикович рядовой.   20.Смирнов Николай Александрович рядовой,   (36 лет),уроженец Куйбышевская обл., Челно-Вершинский р-н.   </vt:lpstr>
      <vt:lpstr>21.ТОПОР(К)ОВ ПЕТР РОМАНОВИЧ рядовой, (34 года) уроженец Свердловская обл., Сухоложский р-н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февраля 1943г.</dc:title>
  <dc:creator>Ramec-PC</dc:creator>
  <cp:lastModifiedBy>Ramec-PC</cp:lastModifiedBy>
  <cp:revision>26</cp:revision>
  <dcterms:created xsi:type="dcterms:W3CDTF">2013-01-22T05:35:59Z</dcterms:created>
  <dcterms:modified xsi:type="dcterms:W3CDTF">2015-12-23T09:38:51Z</dcterms:modified>
</cp:coreProperties>
</file>