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5"/>
  </p:notesMasterIdLst>
  <p:sldIdLst>
    <p:sldId id="256" r:id="rId2"/>
    <p:sldId id="270" r:id="rId3"/>
    <p:sldId id="288" r:id="rId4"/>
    <p:sldId id="257" r:id="rId5"/>
    <p:sldId id="276" r:id="rId6"/>
    <p:sldId id="277" r:id="rId7"/>
    <p:sldId id="278" r:id="rId8"/>
    <p:sldId id="279" r:id="rId9"/>
    <p:sldId id="281" r:id="rId10"/>
    <p:sldId id="285" r:id="rId11"/>
    <p:sldId id="287" r:id="rId12"/>
    <p:sldId id="291" r:id="rId13"/>
    <p:sldId id="293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3" r:id="rId22"/>
    <p:sldId id="304" r:id="rId23"/>
    <p:sldId id="30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5" autoAdjust="0"/>
    <p:restoredTop sz="94660"/>
  </p:normalViewPr>
  <p:slideViewPr>
    <p:cSldViewPr>
      <p:cViewPr varScale="1">
        <p:scale>
          <a:sx n="42" d="100"/>
          <a:sy n="42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6D688-5915-4684-B30B-B98A40B0DD9B}" type="datetimeFigureOut">
              <a:rPr lang="uk-UA" smtClean="0"/>
              <a:pPr/>
              <a:t>20.12.2015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50D5BF-36DA-4A2B-8EE3-931CAA6EAB7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9030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0D5BF-36DA-4A2B-8EE3-931CAA6EAB78}" type="slidenum">
              <a:rPr lang="uk-UA" smtClean="0"/>
              <a:pPr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6883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0D5BF-36DA-4A2B-8EE3-931CAA6EAB78}" type="slidenum">
              <a:rPr lang="uk-UA" smtClean="0"/>
              <a:pPr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5350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advClick="0">
    <p:pull dir="rd"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8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9600" b="1" dirty="0" smtClean="0">
                <a:solidFill>
                  <a:schemeClr val="tx2"/>
                </a:solidFill>
              </a:rPr>
              <a:t>Звук М</a:t>
            </a:r>
            <a:endParaRPr lang="uk-UA" sz="9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689489"/>
      </p:ext>
    </p:extLst>
  </p:cSld>
  <p:clrMapOvr>
    <a:masterClrMapping/>
  </p:clrMapOvr>
  <p:transition advClick="0"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239000" cy="1143000"/>
          </a:xfrm>
        </p:spPr>
        <p:txBody>
          <a:bodyPr/>
          <a:lstStyle/>
          <a:p>
            <a:r>
              <a:rPr lang="ru-RU" dirty="0" smtClean="0"/>
              <a:t>                   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uk-UA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80728"/>
            <a:ext cx="7239000" cy="568863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в безударном слоге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алина</a:t>
            </a:r>
          </a:p>
          <a:p>
            <a:pPr marL="88900" lvl="4" indent="0">
              <a:spcBef>
                <a:spcPts val="0"/>
              </a:spcBef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машина</a:t>
            </a:r>
          </a:p>
          <a:p>
            <a:pPr marL="88900" lvl="4" indent="0">
              <a:spcBef>
                <a:spcPts val="0"/>
              </a:spcBef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Мария</a:t>
            </a:r>
          </a:p>
          <a:p>
            <a:pPr marL="88900" lvl="4" indent="0">
              <a:spcBef>
                <a:spcPts val="0"/>
              </a:spcBef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Марина</a:t>
            </a:r>
          </a:p>
          <a:p>
            <a:pPr marL="88900" lvl="4" indent="0">
              <a:spcBef>
                <a:spcPts val="0"/>
              </a:spcBef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Матвей</a:t>
            </a:r>
          </a:p>
          <a:p>
            <a:pPr marL="88900" lvl="4" indent="0">
              <a:spcBef>
                <a:spcPts val="0"/>
              </a:spcBef>
              <a:buNone/>
            </a:pP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lvl="4" indent="0">
              <a:spcBef>
                <a:spcPts val="0"/>
              </a:spcBef>
              <a:buNone/>
            </a:pPr>
            <a:endParaRPr lang="ru-RU" sz="5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1117332"/>
            <a:ext cx="2088232" cy="19187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1691043"/>
            <a:ext cx="2477308" cy="12634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4137" y="3589304"/>
            <a:ext cx="1980271" cy="19654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9386" y="3421590"/>
            <a:ext cx="1439100" cy="18722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8549" y="4002931"/>
            <a:ext cx="2095588" cy="2095588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 rot="5400000" flipH="1" flipV="1">
            <a:off x="1607323" y="1464455"/>
            <a:ext cx="214314" cy="14287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 flipH="1" flipV="1">
            <a:off x="1821637" y="2250273"/>
            <a:ext cx="214314" cy="14287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 flipH="1" flipV="1">
            <a:off x="1821637" y="2964653"/>
            <a:ext cx="214314" cy="14287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 flipH="1" flipV="1">
            <a:off x="1821637" y="3679033"/>
            <a:ext cx="214314" cy="14287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 flipH="1" flipV="1">
            <a:off x="2035951" y="4393413"/>
            <a:ext cx="214314" cy="14287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3362369"/>
      </p:ext>
    </p:extLst>
  </p:cSld>
  <p:clrMapOvr>
    <a:masterClrMapping/>
  </p:clrMapOvr>
  <p:transition advClick="0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7239000" cy="1143000"/>
          </a:xfrm>
        </p:spPr>
        <p:txBody>
          <a:bodyPr>
            <a:normAutofit/>
          </a:bodyPr>
          <a:lstStyle/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            м</a:t>
            </a:r>
            <a:endParaRPr lang="uk-UA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7992888" cy="561662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в стечении с согласными</a:t>
            </a:r>
          </a:p>
          <a:p>
            <a:pPr marL="0" indent="0">
              <a:buNone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ампа</a:t>
            </a:r>
          </a:p>
          <a:p>
            <a:pPr marL="0" indent="0">
              <a:buNone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умка</a:t>
            </a:r>
          </a:p>
          <a:p>
            <a:pPr marL="0" indent="0">
              <a:buNone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ромко</a:t>
            </a:r>
          </a:p>
          <a:p>
            <a:pPr marL="0" indent="0">
              <a:buNone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ного</a:t>
            </a:r>
          </a:p>
          <a:p>
            <a:pPr marL="0" indent="0">
              <a:buNone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арман</a:t>
            </a:r>
          </a:p>
          <a:p>
            <a:pPr marL="0" indent="0">
              <a:buNone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орм </a:t>
            </a:r>
            <a:endParaRPr lang="uk-UA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27324"/>
            <a:ext cx="2095500" cy="2095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1844824"/>
            <a:ext cx="2329783" cy="21652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1598203"/>
            <a:ext cx="2448272" cy="18824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5193" y="3861048"/>
            <a:ext cx="2448272" cy="24061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3453865"/>
            <a:ext cx="1751223" cy="23446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8967" y="4293096"/>
            <a:ext cx="2546226" cy="237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075824"/>
      </p:ext>
    </p:extLst>
  </p:cSld>
  <p:clrMapOvr>
    <a:masterClrMapping/>
  </p:clrMapOvr>
  <p:transition advClick="0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484" y="131400"/>
            <a:ext cx="7239000" cy="1052736"/>
          </a:xfrm>
        </p:spPr>
        <p:txBody>
          <a:bodyPr>
            <a:normAutofit fontScale="90000"/>
          </a:bodyPr>
          <a:lstStyle/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             м</a:t>
            </a:r>
            <a:endParaRPr lang="uk-UA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188" y="1276154"/>
            <a:ext cx="1368152" cy="13607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ман</a:t>
            </a:r>
            <a:endParaRPr lang="uk-UA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60320" y="2426380"/>
            <a:ext cx="1152128" cy="93610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мо</a:t>
            </a:r>
            <a:endParaRPr lang="uk-UA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576284" y="1272457"/>
            <a:ext cx="2304256" cy="13681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дарин</a:t>
            </a:r>
            <a:endParaRPr lang="uk-UA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340406" y="2456892"/>
            <a:ext cx="2448272" cy="93610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локо</a:t>
            </a:r>
            <a:endParaRPr lang="uk-UA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09040" y="3656432"/>
            <a:ext cx="2448272" cy="93610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ма</a:t>
            </a:r>
            <a:endParaRPr lang="uk-UA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309059" y="3680172"/>
            <a:ext cx="2448272" cy="93610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шина</a:t>
            </a:r>
            <a:endParaRPr lang="uk-UA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11560" y="3717032"/>
            <a:ext cx="2448272" cy="93610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endParaRPr lang="uk-UA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1187624" y="3717032"/>
            <a:ext cx="2448272" cy="93610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endParaRPr lang="uk-UA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1979712" y="3698397"/>
            <a:ext cx="2448272" cy="93610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endParaRPr lang="uk-UA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611560" y="4365104"/>
            <a:ext cx="2448272" cy="93610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endParaRPr lang="uk-UA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1549358" y="4365104"/>
            <a:ext cx="2448272" cy="93610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endParaRPr lang="uk-UA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611560" y="5085184"/>
            <a:ext cx="2448272" cy="93610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кош</a:t>
            </a:r>
            <a:endParaRPr lang="uk-UA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1784456" y="5085184"/>
            <a:ext cx="2448272" cy="93610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ка</a:t>
            </a:r>
            <a:endParaRPr lang="uk-UA" sz="5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единительная линия 25"/>
          <p:cNvCxnSpPr>
            <a:stCxn id="3" idx="1"/>
            <a:endCxn id="3" idx="1"/>
          </p:cNvCxnSpPr>
          <p:nvPr/>
        </p:nvCxnSpPr>
        <p:spPr>
          <a:xfrm>
            <a:off x="489188" y="195653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611560" y="2105493"/>
            <a:ext cx="10670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586876" y="3212976"/>
            <a:ext cx="7087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560320" y="4480349"/>
            <a:ext cx="915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611560" y="5805264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Объект 2"/>
          <p:cNvSpPr txBox="1">
            <a:spLocks/>
          </p:cNvSpPr>
          <p:nvPr/>
        </p:nvSpPr>
        <p:spPr>
          <a:xfrm>
            <a:off x="1475656" y="836712"/>
            <a:ext cx="5400600" cy="72008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endParaRPr lang="uk-UA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Объект 2"/>
          <p:cNvSpPr txBox="1">
            <a:spLocks/>
          </p:cNvSpPr>
          <p:nvPr/>
        </p:nvSpPr>
        <p:spPr>
          <a:xfrm>
            <a:off x="1594500" y="886996"/>
            <a:ext cx="4176563" cy="115408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ru-RU" sz="36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3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Добавь слог</a:t>
            </a:r>
            <a:endParaRPr lang="uk-UA" sz="36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8003" y="1647326"/>
            <a:ext cx="2323554" cy="18524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0498" y="2600484"/>
            <a:ext cx="2381250" cy="1524000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1030" y="4480349"/>
            <a:ext cx="2857500" cy="1664623"/>
          </a:xfrm>
          <a:prstGeom prst="rect">
            <a:avLst/>
          </a:prstGeom>
        </p:spPr>
      </p:pic>
      <p:sp>
        <p:nvSpPr>
          <p:cNvPr id="29" name="Объект 2"/>
          <p:cNvSpPr txBox="1">
            <a:spLocks/>
          </p:cNvSpPr>
          <p:nvPr/>
        </p:nvSpPr>
        <p:spPr>
          <a:xfrm>
            <a:off x="425850" y="4376557"/>
            <a:ext cx="2448272" cy="93610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endParaRPr lang="uk-UA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7645" y="5041006"/>
            <a:ext cx="2862966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486728"/>
      </p:ext>
    </p:extLst>
  </p:cSld>
  <p:clrMapOvr>
    <a:masterClrMapping/>
  </p:clrMapOvr>
  <p:transition advClick="0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7" grpId="0"/>
      <p:bldP spid="9" grpId="0"/>
      <p:bldP spid="12" grpId="0"/>
      <p:bldP spid="13" grpId="0"/>
      <p:bldP spid="14" grpId="0"/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974" y="322933"/>
            <a:ext cx="7239000" cy="1143000"/>
          </a:xfrm>
        </p:spPr>
        <p:txBody>
          <a:bodyPr>
            <a:normAutofit/>
          </a:bodyPr>
          <a:lstStyle/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             м</a:t>
            </a:r>
            <a:endParaRPr lang="uk-UA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9752" y="1196752"/>
            <a:ext cx="4104456" cy="792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      Добавь букву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-324544" y="1465174"/>
            <a:ext cx="4104456" cy="792088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5800" dirty="0" smtClean="0">
                <a:latin typeface="Times New Roman" pitchFamily="18" charset="0"/>
                <a:cs typeface="Times New Roman" pitchFamily="18" charset="0"/>
              </a:rPr>
              <a:t>аль</a:t>
            </a:r>
          </a:p>
          <a:p>
            <a:pPr marL="0" indent="0">
              <a:buFont typeface="Wingdings 2"/>
              <a:buNone/>
            </a:pPr>
            <a:endParaRPr lang="uk-UA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475656" y="1647805"/>
            <a:ext cx="4104456" cy="792088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0" indent="0">
              <a:buFont typeface="Wingdings 2"/>
              <a:buNone/>
            </a:pPr>
            <a:endParaRPr lang="uk-UA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331640" y="1460908"/>
            <a:ext cx="4104456" cy="792088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0" indent="0">
              <a:buFont typeface="Wingdings 2"/>
              <a:buNone/>
            </a:pPr>
            <a:endParaRPr lang="uk-UA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11560" y="1647805"/>
            <a:ext cx="4104456" cy="792088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0" indent="0">
              <a:buFont typeface="Wingdings 2"/>
              <a:buNone/>
            </a:pPr>
            <a:endParaRPr lang="uk-UA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969954" y="1441684"/>
            <a:ext cx="4104456" cy="792088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5800" dirty="0" smtClean="0">
                <a:latin typeface="Times New Roman" pitchFamily="18" charset="0"/>
                <a:cs typeface="Times New Roman" pitchFamily="18" charset="0"/>
              </a:rPr>
              <a:t>ом</a:t>
            </a:r>
          </a:p>
          <a:p>
            <a:pPr marL="0" indent="0">
              <a:buFont typeface="Wingdings 2"/>
              <a:buNone/>
            </a:pPr>
            <a:endParaRPr lang="ru-RU" sz="5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 2"/>
              <a:buNone/>
            </a:pPr>
            <a:endParaRPr lang="uk-UA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67544" y="1647805"/>
            <a:ext cx="4104456" cy="792088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0" indent="0">
              <a:buFont typeface="Wingdings 2"/>
              <a:buNone/>
            </a:pPr>
            <a:endParaRPr lang="uk-UA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609786" y="1456210"/>
            <a:ext cx="4104456" cy="792088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5800" dirty="0" smtClean="0">
                <a:latin typeface="Times New Roman" pitchFamily="18" charset="0"/>
                <a:cs typeface="Times New Roman" pitchFamily="18" charset="0"/>
              </a:rPr>
              <a:t>б </a:t>
            </a:r>
          </a:p>
          <a:p>
            <a:pPr marL="0" indent="0">
              <a:buFont typeface="Wingdings 2"/>
              <a:buNone/>
            </a:pPr>
            <a:endParaRPr lang="uk-UA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9962" y="-150211"/>
            <a:ext cx="2788835" cy="1987939"/>
          </a:xfrm>
          <a:prstGeom prst="rect">
            <a:avLst/>
          </a:prstGeom>
        </p:spPr>
      </p:pic>
      <p:sp>
        <p:nvSpPr>
          <p:cNvPr id="14" name="Объект 2"/>
          <p:cNvSpPr txBox="1">
            <a:spLocks/>
          </p:cNvSpPr>
          <p:nvPr/>
        </p:nvSpPr>
        <p:spPr>
          <a:xfrm>
            <a:off x="871853" y="1884499"/>
            <a:ext cx="4104456" cy="792088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0" indent="0">
              <a:buFont typeface="Wingdings 2"/>
              <a:buNone/>
            </a:pPr>
            <a:endParaRPr lang="uk-UA" sz="5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331640" y="2043849"/>
            <a:ext cx="3960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бъект 2"/>
          <p:cNvSpPr txBox="1">
            <a:spLocks/>
          </p:cNvSpPr>
          <p:nvPr/>
        </p:nvSpPr>
        <p:spPr>
          <a:xfrm>
            <a:off x="-154510" y="1988311"/>
            <a:ext cx="4104456" cy="767767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бум</a:t>
            </a: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611560" y="2000968"/>
            <a:ext cx="4104456" cy="79208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1003811" y="2126041"/>
            <a:ext cx="4104456" cy="7920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     </a:t>
            </a:r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1261021" y="2126041"/>
            <a:ext cx="4104456" cy="79208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1003811" y="2043849"/>
            <a:ext cx="4104456" cy="792088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0" indent="0">
              <a:buFont typeface="Wingdings 2"/>
              <a:buNone/>
            </a:pPr>
            <a:endParaRPr lang="uk-UA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2029060" y="2136687"/>
            <a:ext cx="4104456" cy="792088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0" indent="0">
              <a:buFont typeface="Wingdings 2"/>
              <a:buNone/>
            </a:pPr>
            <a:endParaRPr lang="uk-UA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2045506" y="2233772"/>
            <a:ext cx="4104456" cy="79208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sp>
        <p:nvSpPr>
          <p:cNvPr id="24" name="Объект 2"/>
          <p:cNvSpPr txBox="1">
            <a:spLocks/>
          </p:cNvSpPr>
          <p:nvPr/>
        </p:nvSpPr>
        <p:spPr>
          <a:xfrm>
            <a:off x="969954" y="2067115"/>
            <a:ext cx="4104456" cy="792088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0" indent="0">
              <a:buFont typeface="Wingdings 2"/>
              <a:buNone/>
            </a:pPr>
            <a:endParaRPr lang="uk-UA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Объект 2"/>
          <p:cNvSpPr txBox="1">
            <a:spLocks/>
          </p:cNvSpPr>
          <p:nvPr/>
        </p:nvSpPr>
        <p:spPr>
          <a:xfrm>
            <a:off x="1331640" y="2014502"/>
            <a:ext cx="4104456" cy="79208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га </a:t>
            </a:r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611560" y="2000968"/>
            <a:ext cx="4104456" cy="79208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sp>
        <p:nvSpPr>
          <p:cNvPr id="27" name="Объект 2"/>
          <p:cNvSpPr txBox="1">
            <a:spLocks/>
          </p:cNvSpPr>
          <p:nvPr/>
        </p:nvSpPr>
        <p:spPr>
          <a:xfrm>
            <a:off x="1911581" y="2126041"/>
            <a:ext cx="4104456" cy="79208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28" name="Объект 2"/>
          <p:cNvSpPr txBox="1">
            <a:spLocks/>
          </p:cNvSpPr>
          <p:nvPr/>
        </p:nvSpPr>
        <p:spPr>
          <a:xfrm>
            <a:off x="897354" y="1996865"/>
            <a:ext cx="4104456" cy="79208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а   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513" y="2014502"/>
            <a:ext cx="2441801" cy="1850635"/>
          </a:xfrm>
          <a:prstGeom prst="rect">
            <a:avLst/>
          </a:prstGeom>
        </p:spPr>
      </p:pic>
      <p:cxnSp>
        <p:nvCxnSpPr>
          <p:cNvPr id="37" name="Прямая соединительная линия 36"/>
          <p:cNvCxnSpPr/>
          <p:nvPr/>
        </p:nvCxnSpPr>
        <p:spPr>
          <a:xfrm>
            <a:off x="1529662" y="2043849"/>
            <a:ext cx="3420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Объект 2"/>
          <p:cNvSpPr txBox="1">
            <a:spLocks/>
          </p:cNvSpPr>
          <p:nvPr/>
        </p:nvSpPr>
        <p:spPr>
          <a:xfrm>
            <a:off x="406163" y="2703104"/>
            <a:ext cx="4104456" cy="79208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май      </a:t>
            </a:r>
          </a:p>
        </p:txBody>
      </p:sp>
      <p:sp>
        <p:nvSpPr>
          <p:cNvPr id="40" name="Объект 2"/>
          <p:cNvSpPr txBox="1">
            <a:spLocks/>
          </p:cNvSpPr>
          <p:nvPr/>
        </p:nvSpPr>
        <p:spPr>
          <a:xfrm>
            <a:off x="2045506" y="2841334"/>
            <a:ext cx="4104456" cy="79208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41" name="Объект 2"/>
          <p:cNvSpPr txBox="1">
            <a:spLocks/>
          </p:cNvSpPr>
          <p:nvPr/>
        </p:nvSpPr>
        <p:spPr>
          <a:xfrm>
            <a:off x="28259" y="2756078"/>
            <a:ext cx="4104456" cy="79208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42" name="Объект 2"/>
          <p:cNvSpPr txBox="1">
            <a:spLocks/>
          </p:cNvSpPr>
          <p:nvPr/>
        </p:nvSpPr>
        <p:spPr>
          <a:xfrm>
            <a:off x="1727684" y="2702271"/>
            <a:ext cx="1071119" cy="79208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к</a:t>
            </a:r>
          </a:p>
        </p:txBody>
      </p:sp>
      <p:sp>
        <p:nvSpPr>
          <p:cNvPr id="43" name="Объект 2"/>
          <p:cNvSpPr txBox="1">
            <a:spLocks/>
          </p:cNvSpPr>
          <p:nvPr/>
        </p:nvSpPr>
        <p:spPr>
          <a:xfrm>
            <a:off x="2197906" y="2993734"/>
            <a:ext cx="4104456" cy="79208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44" name="Объект 2"/>
          <p:cNvSpPr txBox="1">
            <a:spLocks/>
          </p:cNvSpPr>
          <p:nvPr/>
        </p:nvSpPr>
        <p:spPr>
          <a:xfrm>
            <a:off x="1695543" y="2915499"/>
            <a:ext cx="4104456" cy="79208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45" name="Объект 2"/>
          <p:cNvSpPr txBox="1">
            <a:spLocks/>
          </p:cNvSpPr>
          <p:nvPr/>
        </p:nvSpPr>
        <p:spPr>
          <a:xfrm>
            <a:off x="1855714" y="2975961"/>
            <a:ext cx="4104456" cy="79208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46" name="Объект 2"/>
          <p:cNvSpPr txBox="1">
            <a:spLocks/>
          </p:cNvSpPr>
          <p:nvPr/>
        </p:nvSpPr>
        <p:spPr>
          <a:xfrm>
            <a:off x="1115616" y="3638741"/>
            <a:ext cx="4104456" cy="79208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47" name="Объект 2"/>
          <p:cNvSpPr txBox="1">
            <a:spLocks/>
          </p:cNvSpPr>
          <p:nvPr/>
        </p:nvSpPr>
        <p:spPr>
          <a:xfrm>
            <a:off x="2370086" y="1196223"/>
            <a:ext cx="4104456" cy="7920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      Добавь букву</a:t>
            </a:r>
          </a:p>
        </p:txBody>
      </p:sp>
      <p:sp>
        <p:nvSpPr>
          <p:cNvPr id="48" name="Объект 2"/>
          <p:cNvSpPr txBox="1">
            <a:spLocks/>
          </p:cNvSpPr>
          <p:nvPr/>
        </p:nvSpPr>
        <p:spPr>
          <a:xfrm>
            <a:off x="1695543" y="2859203"/>
            <a:ext cx="4104456" cy="79208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49" name="Объект 2"/>
          <p:cNvSpPr txBox="1">
            <a:spLocks/>
          </p:cNvSpPr>
          <p:nvPr/>
        </p:nvSpPr>
        <p:spPr>
          <a:xfrm>
            <a:off x="1529662" y="2731629"/>
            <a:ext cx="1071119" cy="79208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Объект 2"/>
          <p:cNvSpPr txBox="1">
            <a:spLocks/>
          </p:cNvSpPr>
          <p:nvPr/>
        </p:nvSpPr>
        <p:spPr>
          <a:xfrm>
            <a:off x="1700681" y="2915499"/>
            <a:ext cx="4104456" cy="79208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51" name="Объект 2"/>
          <p:cNvSpPr txBox="1">
            <a:spLocks/>
          </p:cNvSpPr>
          <p:nvPr/>
        </p:nvSpPr>
        <p:spPr>
          <a:xfrm>
            <a:off x="1331640" y="3524411"/>
            <a:ext cx="4104456" cy="79208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52" name="Объект 2"/>
          <p:cNvSpPr txBox="1">
            <a:spLocks/>
          </p:cNvSpPr>
          <p:nvPr/>
        </p:nvSpPr>
        <p:spPr>
          <a:xfrm>
            <a:off x="1338944" y="2928775"/>
            <a:ext cx="4104456" cy="79208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53" name="Объект 2"/>
          <p:cNvSpPr txBox="1">
            <a:spLocks/>
          </p:cNvSpPr>
          <p:nvPr/>
        </p:nvSpPr>
        <p:spPr>
          <a:xfrm>
            <a:off x="656565" y="2731629"/>
            <a:ext cx="1071119" cy="79208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Объект 2"/>
          <p:cNvSpPr txBox="1">
            <a:spLocks/>
          </p:cNvSpPr>
          <p:nvPr/>
        </p:nvSpPr>
        <p:spPr>
          <a:xfrm>
            <a:off x="2661919" y="2846653"/>
            <a:ext cx="4104456" cy="79208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55" name="Объект 2"/>
          <p:cNvSpPr txBox="1">
            <a:spLocks/>
          </p:cNvSpPr>
          <p:nvPr/>
        </p:nvSpPr>
        <p:spPr>
          <a:xfrm>
            <a:off x="2065221" y="2676587"/>
            <a:ext cx="1071119" cy="79208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6374" y="2080827"/>
            <a:ext cx="2332541" cy="2332541"/>
          </a:xfrm>
          <a:prstGeom prst="rect">
            <a:avLst/>
          </a:prstGeom>
        </p:spPr>
      </p:pic>
      <p:sp>
        <p:nvSpPr>
          <p:cNvPr id="57" name="Объект 2"/>
          <p:cNvSpPr txBox="1">
            <a:spLocks/>
          </p:cNvSpPr>
          <p:nvPr/>
        </p:nvSpPr>
        <p:spPr>
          <a:xfrm>
            <a:off x="580056" y="3362304"/>
            <a:ext cx="1275658" cy="79208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сум</a:t>
            </a:r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Объект 2"/>
          <p:cNvSpPr txBox="1">
            <a:spLocks/>
          </p:cNvSpPr>
          <p:nvPr/>
        </p:nvSpPr>
        <p:spPr>
          <a:xfrm>
            <a:off x="1642753" y="3340705"/>
            <a:ext cx="1275658" cy="79208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Объект 2"/>
          <p:cNvSpPr txBox="1">
            <a:spLocks/>
          </p:cNvSpPr>
          <p:nvPr/>
        </p:nvSpPr>
        <p:spPr>
          <a:xfrm>
            <a:off x="2029060" y="3349008"/>
            <a:ext cx="1275658" cy="835286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4316499"/>
            <a:ext cx="2796464" cy="2290931"/>
          </a:xfrm>
          <a:prstGeom prst="rect">
            <a:avLst/>
          </a:prstGeom>
        </p:spPr>
      </p:pic>
      <p:sp>
        <p:nvSpPr>
          <p:cNvPr id="62" name="Объект 2"/>
          <p:cNvSpPr txBox="1">
            <a:spLocks/>
          </p:cNvSpPr>
          <p:nvPr/>
        </p:nvSpPr>
        <p:spPr>
          <a:xfrm>
            <a:off x="554295" y="4132793"/>
            <a:ext cx="1526192" cy="835286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Мур</a:t>
            </a:r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Объект 2"/>
          <p:cNvSpPr txBox="1">
            <a:spLocks/>
          </p:cNvSpPr>
          <p:nvPr/>
        </p:nvSpPr>
        <p:spPr>
          <a:xfrm>
            <a:off x="635923" y="4123173"/>
            <a:ext cx="1275658" cy="835286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Объект 2"/>
          <p:cNvSpPr txBox="1">
            <a:spLocks/>
          </p:cNvSpPr>
          <p:nvPr/>
        </p:nvSpPr>
        <p:spPr>
          <a:xfrm>
            <a:off x="1839144" y="4154392"/>
            <a:ext cx="680628" cy="835286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Объект 2"/>
          <p:cNvSpPr txBox="1">
            <a:spLocks/>
          </p:cNvSpPr>
          <p:nvPr/>
        </p:nvSpPr>
        <p:spPr>
          <a:xfrm>
            <a:off x="1854132" y="4132793"/>
            <a:ext cx="1526192" cy="835286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Объект 2"/>
          <p:cNvSpPr txBox="1">
            <a:spLocks/>
          </p:cNvSpPr>
          <p:nvPr/>
        </p:nvSpPr>
        <p:spPr>
          <a:xfrm>
            <a:off x="2192437" y="4123173"/>
            <a:ext cx="1526192" cy="835286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9828" y="4154392"/>
            <a:ext cx="2716495" cy="236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097648"/>
      </p:ext>
    </p:extLst>
  </p:cSld>
  <p:clrMapOvr>
    <a:masterClrMapping/>
  </p:clrMapOvr>
  <p:transition advClick="0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8" grpId="0"/>
      <p:bldP spid="42" grpId="0"/>
      <p:bldP spid="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7200" dirty="0" smtClean="0">
                <a:latin typeface="Times New Roman" pitchFamily="18" charset="0"/>
                <a:cs typeface="Times New Roman" pitchFamily="18" charset="0"/>
              </a:rPr>
              <a:t>             м</a:t>
            </a:r>
            <a:endParaRPr lang="uk-UA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2602632" cy="8640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6000" dirty="0" err="1"/>
              <a:t>к</a:t>
            </a:r>
            <a:r>
              <a:rPr lang="uk-UA" sz="6000" dirty="0" err="1" smtClean="0"/>
              <a:t>то</a:t>
            </a:r>
            <a:r>
              <a:rPr lang="uk-UA" sz="6000" dirty="0" smtClean="0"/>
              <a:t>? </a:t>
            </a:r>
            <a:endParaRPr lang="uk-UA" sz="60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644008" y="1556792"/>
            <a:ext cx="2602632" cy="864096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uk-UA" sz="6000" dirty="0" err="1" smtClean="0"/>
              <a:t>что</a:t>
            </a:r>
            <a:r>
              <a:rPr lang="uk-UA" sz="6000" dirty="0" smtClean="0"/>
              <a:t>? </a:t>
            </a:r>
            <a:endParaRPr lang="uk-UA" sz="60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644008" y="2483044"/>
            <a:ext cx="2602632" cy="864096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uk-UA" sz="5400" dirty="0" smtClean="0"/>
              <a:t> </a:t>
            </a:r>
            <a:endParaRPr lang="uk-UA" sz="540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692658" y="2348880"/>
            <a:ext cx="2903678" cy="864096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uk-UA" sz="5400" dirty="0" smtClean="0"/>
              <a:t>машина </a:t>
            </a:r>
            <a:endParaRPr lang="uk-UA" sz="540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741308" y="3140968"/>
            <a:ext cx="2903678" cy="864096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uk-UA" sz="5400" dirty="0" smtClean="0"/>
              <a:t>море </a:t>
            </a:r>
            <a:endParaRPr lang="uk-UA" sz="5400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323528" y="2437789"/>
            <a:ext cx="2952328" cy="864096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uk-UA" sz="5400" dirty="0" err="1" smtClean="0"/>
              <a:t>мальчик</a:t>
            </a:r>
            <a:r>
              <a:rPr lang="uk-UA" sz="5400" dirty="0" smtClean="0"/>
              <a:t> </a:t>
            </a:r>
            <a:endParaRPr lang="uk-UA" sz="5400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289667" y="3140968"/>
            <a:ext cx="2952328" cy="864096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uk-UA" sz="5400" dirty="0" smtClean="0"/>
              <a:t>Мурка </a:t>
            </a:r>
            <a:endParaRPr lang="uk-UA" sz="5400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741308" y="3861048"/>
            <a:ext cx="2903678" cy="864096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uk-UA" sz="5400" dirty="0" smtClean="0"/>
              <a:t>комбайн </a:t>
            </a:r>
            <a:endParaRPr lang="uk-UA" sz="5400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323528" y="3876408"/>
            <a:ext cx="2952328" cy="864096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uk-UA" sz="5400" dirty="0" err="1" smtClean="0"/>
              <a:t>Маша</a:t>
            </a:r>
            <a:r>
              <a:rPr lang="uk-UA" sz="5400" dirty="0" smtClean="0"/>
              <a:t> </a:t>
            </a:r>
            <a:endParaRPr lang="uk-UA" sz="5400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703101" y="4653136"/>
            <a:ext cx="2903678" cy="864096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uk-UA" sz="5400" dirty="0"/>
              <a:t>к</a:t>
            </a:r>
            <a:r>
              <a:rPr lang="uk-UA" sz="5400" dirty="0" smtClean="0"/>
              <a:t>арман</a:t>
            </a:r>
          </a:p>
          <a:p>
            <a:pPr marL="0" indent="0">
              <a:buFont typeface="Wingdings 2"/>
              <a:buNone/>
            </a:pPr>
            <a:r>
              <a:rPr lang="uk-UA" sz="5400" dirty="0" smtClean="0"/>
              <a:t> </a:t>
            </a:r>
            <a:endParaRPr lang="uk-UA" sz="5400" dirty="0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347853" y="5705380"/>
            <a:ext cx="7258926" cy="115262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uk-UA" sz="3200" dirty="0" smtClean="0"/>
              <a:t>Машина, море, </a:t>
            </a:r>
            <a:r>
              <a:rPr lang="uk-UA" sz="3200" dirty="0" err="1" smtClean="0"/>
              <a:t>мальчик</a:t>
            </a:r>
            <a:r>
              <a:rPr lang="uk-UA" sz="3200" dirty="0" smtClean="0"/>
              <a:t>, Мурка,  комбайн, </a:t>
            </a:r>
            <a:r>
              <a:rPr lang="uk-UA" sz="3200" dirty="0" err="1" smtClean="0"/>
              <a:t>Маша</a:t>
            </a:r>
            <a:r>
              <a:rPr lang="uk-UA" sz="3200" dirty="0" smtClean="0"/>
              <a:t>, карман.</a:t>
            </a:r>
          </a:p>
          <a:p>
            <a:pPr marL="0" indent="0">
              <a:buFont typeface="Wingdings 2"/>
              <a:buNone/>
            </a:pPr>
            <a:r>
              <a:rPr lang="uk-UA" sz="5400" dirty="0" smtClean="0"/>
              <a:t> </a:t>
            </a:r>
            <a:endParaRPr lang="uk-UA" sz="5400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0" y="2348880"/>
            <a:ext cx="817240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152084"/>
      </p:ext>
    </p:extLst>
  </p:cSld>
  <p:clrMapOvr>
    <a:masterClrMapping/>
  </p:clrMapOvr>
  <p:transition advClick="0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1143000"/>
          </a:xfrm>
        </p:spPr>
        <p:txBody>
          <a:bodyPr>
            <a:normAutofit/>
          </a:bodyPr>
          <a:lstStyle/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            м</a:t>
            </a:r>
            <a:endParaRPr lang="uk-UA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1484784"/>
            <a:ext cx="4104456" cy="64807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Продолжи ряды слов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uk-UA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-324544" y="2057966"/>
            <a:ext cx="4104456" cy="648072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ru-RU" sz="5400" dirty="0" smtClean="0"/>
              <a:t>   </a:t>
            </a:r>
            <a:r>
              <a:rPr lang="ru-RU" sz="4800" dirty="0" smtClean="0"/>
              <a:t>Мария</a:t>
            </a:r>
            <a:r>
              <a:rPr lang="uk-UA" sz="4800" dirty="0" smtClean="0"/>
              <a:t>,</a:t>
            </a:r>
            <a:r>
              <a:rPr lang="ru-RU" sz="5400" dirty="0" smtClean="0"/>
              <a:t> </a:t>
            </a:r>
            <a:endParaRPr lang="uk-UA" sz="54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979712" y="2057966"/>
            <a:ext cx="4104456" cy="648072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ru-RU" sz="5400" dirty="0" smtClean="0"/>
              <a:t>   </a:t>
            </a:r>
            <a:r>
              <a:rPr lang="ru-RU" sz="4800" dirty="0" smtClean="0"/>
              <a:t>Матвей</a:t>
            </a:r>
            <a:r>
              <a:rPr lang="uk-UA" sz="4800" dirty="0" smtClean="0"/>
              <a:t>,</a:t>
            </a:r>
            <a:r>
              <a:rPr lang="ru-RU" sz="5400" dirty="0" smtClean="0"/>
              <a:t> </a:t>
            </a:r>
            <a:endParaRPr lang="uk-UA" sz="540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716016" y="2050301"/>
            <a:ext cx="4104456" cy="648072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ru-RU" sz="5400" dirty="0" smtClean="0"/>
              <a:t>   </a:t>
            </a:r>
            <a:r>
              <a:rPr lang="ru-RU" sz="4800" dirty="0" smtClean="0"/>
              <a:t>Маша. </a:t>
            </a:r>
            <a:endParaRPr lang="uk-UA" sz="480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-310692" y="2706038"/>
            <a:ext cx="4104456" cy="648072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ru-RU" sz="5400" dirty="0" smtClean="0"/>
              <a:t>   </a:t>
            </a:r>
            <a:r>
              <a:rPr lang="ru-RU" sz="4800" dirty="0" smtClean="0"/>
              <a:t>Лимон</a:t>
            </a:r>
            <a:r>
              <a:rPr lang="ru-RU" sz="5400" dirty="0" smtClean="0"/>
              <a:t>, </a:t>
            </a:r>
            <a:endParaRPr lang="uk-UA" sz="5400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2195736" y="2711678"/>
            <a:ext cx="4104456" cy="648072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ru-RU" sz="5400" dirty="0" smtClean="0"/>
              <a:t> </a:t>
            </a:r>
            <a:r>
              <a:rPr lang="ru-RU" sz="4800" dirty="0" smtClean="0"/>
              <a:t>апельсин,</a:t>
            </a:r>
            <a:r>
              <a:rPr lang="ru-RU" sz="5400" dirty="0" smtClean="0"/>
              <a:t> </a:t>
            </a:r>
            <a:endParaRPr lang="uk-UA" sz="5400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5340730" y="2752031"/>
            <a:ext cx="4320480" cy="648072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ru-RU" sz="4800" dirty="0"/>
              <a:t>м</a:t>
            </a:r>
            <a:r>
              <a:rPr lang="ru-RU" sz="4800" dirty="0" smtClean="0"/>
              <a:t>андарин. </a:t>
            </a:r>
            <a:endParaRPr lang="uk-UA" sz="4800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95726" y="3456723"/>
            <a:ext cx="4320480" cy="648072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ru-RU" sz="4800" dirty="0" smtClean="0"/>
              <a:t>Сок, </a:t>
            </a:r>
            <a:endParaRPr lang="uk-UA" sz="4800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1727684" y="3456723"/>
            <a:ext cx="4320480" cy="648072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ru-RU" sz="4800" dirty="0"/>
              <a:t>к</a:t>
            </a:r>
            <a:r>
              <a:rPr lang="ru-RU" sz="4800" dirty="0" smtClean="0"/>
              <a:t>омпот, </a:t>
            </a:r>
            <a:endParaRPr lang="uk-UA" sz="4800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3923928" y="3456723"/>
            <a:ext cx="4320480" cy="648072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ru-RU" sz="4800" dirty="0"/>
              <a:t>м</a:t>
            </a:r>
            <a:r>
              <a:rPr lang="ru-RU" sz="4800" dirty="0" smtClean="0"/>
              <a:t>олоко. </a:t>
            </a:r>
            <a:endParaRPr lang="uk-UA" sz="4800" dirty="0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295726" y="4102735"/>
            <a:ext cx="4320480" cy="648072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ru-RU" sz="4800" dirty="0" smtClean="0"/>
              <a:t>Самолёт</a:t>
            </a:r>
            <a:r>
              <a:rPr lang="uk-UA" sz="4800" dirty="0" smtClean="0"/>
              <a:t>,</a:t>
            </a:r>
            <a:r>
              <a:rPr lang="ru-RU" sz="4800" dirty="0" smtClean="0"/>
              <a:t> </a:t>
            </a:r>
            <a:endParaRPr lang="uk-UA" sz="4800" dirty="0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2915816" y="4085482"/>
            <a:ext cx="4320480" cy="648072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ru-RU" sz="4800" dirty="0" smtClean="0"/>
              <a:t>поезд</a:t>
            </a:r>
            <a:r>
              <a:rPr lang="uk-UA" sz="4800" dirty="0" smtClean="0"/>
              <a:t>,</a:t>
            </a:r>
            <a:r>
              <a:rPr lang="ru-RU" sz="4800" dirty="0" smtClean="0"/>
              <a:t> </a:t>
            </a:r>
            <a:endParaRPr lang="uk-UA" sz="4800" dirty="0"/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4855096" y="4085482"/>
            <a:ext cx="4320480" cy="648072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ru-RU" sz="4800" dirty="0"/>
              <a:t>м</a:t>
            </a:r>
            <a:r>
              <a:rPr lang="ru-RU" sz="4800" dirty="0" smtClean="0"/>
              <a:t>ашина. </a:t>
            </a:r>
            <a:endParaRPr lang="uk-UA" sz="4800" dirty="0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322798" y="4733554"/>
            <a:ext cx="4320480" cy="648072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ru-RU" sz="4800" dirty="0" smtClean="0"/>
              <a:t>Шкаф,    </a:t>
            </a:r>
            <a:endParaRPr lang="uk-UA" sz="4800" dirty="0"/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2376652" y="4720220"/>
            <a:ext cx="4533252" cy="648072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ru-RU" sz="4800" dirty="0" smtClean="0"/>
              <a:t> стол,  </a:t>
            </a:r>
            <a:endParaRPr lang="uk-UA" sz="4800" dirty="0"/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4269276" y="4720220"/>
            <a:ext cx="4533252" cy="648072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ru-RU" sz="4800" dirty="0" smtClean="0"/>
              <a:t>тумбочка.  </a:t>
            </a:r>
            <a:endParaRPr lang="uk-UA" sz="4800" dirty="0"/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2529052" y="4872620"/>
            <a:ext cx="4533252" cy="648072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endParaRPr lang="uk-UA" sz="4800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5340730" y="2752031"/>
            <a:ext cx="18955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340730" y="3456723"/>
            <a:ext cx="29036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4031940" y="4104795"/>
            <a:ext cx="20522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855096" y="4720220"/>
            <a:ext cx="2381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4427984" y="5368292"/>
            <a:ext cx="2587352" cy="13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бъект 2"/>
          <p:cNvSpPr txBox="1">
            <a:spLocks/>
          </p:cNvSpPr>
          <p:nvPr/>
        </p:nvSpPr>
        <p:spPr>
          <a:xfrm>
            <a:off x="170148" y="5661248"/>
            <a:ext cx="8074260" cy="1196752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Молоко, Маша, машина, тумбочка, мандарин. </a:t>
            </a:r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uk-UA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0" y="5661248"/>
            <a:ext cx="82444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5143718"/>
      </p:ext>
    </p:extLst>
  </p:cSld>
  <p:clrMapOvr>
    <a:masterClrMapping/>
  </p:clrMapOvr>
  <p:transition advClick="0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9" grpId="0"/>
      <p:bldP spid="12" grpId="0"/>
      <p:bldP spid="15" grpId="0"/>
      <p:bldP spid="18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239000" cy="1143000"/>
          </a:xfrm>
        </p:spPr>
        <p:txBody>
          <a:bodyPr>
            <a:normAutofit/>
          </a:bodyPr>
          <a:lstStyle/>
          <a:p>
            <a:r>
              <a:rPr lang="uk-UA" sz="7200" dirty="0" smtClean="0">
                <a:latin typeface="Times New Roman" pitchFamily="18" charset="0"/>
                <a:cs typeface="Times New Roman" pitchFamily="18" charset="0"/>
              </a:rPr>
              <a:t>             м</a:t>
            </a:r>
            <a:endParaRPr lang="uk-UA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3728" y="1052736"/>
            <a:ext cx="3456384" cy="720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dirty="0" smtClean="0">
                <a:solidFill>
                  <a:srgbClr val="002060"/>
                </a:solidFill>
              </a:rPr>
              <a:t> </a:t>
            </a:r>
            <a:r>
              <a:rPr lang="uk-UA" sz="3200" dirty="0" err="1" smtClean="0">
                <a:solidFill>
                  <a:srgbClr val="002060"/>
                </a:solidFill>
              </a:rPr>
              <a:t>Вспомни</a:t>
            </a:r>
            <a:r>
              <a:rPr lang="uk-UA" sz="3200" dirty="0" smtClean="0">
                <a:solidFill>
                  <a:srgbClr val="002060"/>
                </a:solidFill>
              </a:rPr>
              <a:t> слова</a:t>
            </a:r>
            <a:endParaRPr lang="uk-UA" sz="3200" dirty="0">
              <a:solidFill>
                <a:srgbClr val="002060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79512" y="1602598"/>
            <a:ext cx="3456384" cy="7200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uk-UA" sz="2800" b="1" u="sng" dirty="0" smtClean="0">
                <a:solidFill>
                  <a:schemeClr val="bg2">
                    <a:lumMod val="25000"/>
                  </a:schemeClr>
                </a:solidFill>
              </a:rPr>
              <a:t>      один предмет</a:t>
            </a:r>
            <a:endParaRPr lang="uk-UA" sz="2800" b="1" u="sng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899706" y="1582873"/>
            <a:ext cx="3456384" cy="7200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uk-UA" sz="28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uk-UA" sz="2800" b="1" u="sng" dirty="0" err="1" smtClean="0">
                <a:solidFill>
                  <a:schemeClr val="bg2">
                    <a:lumMod val="25000"/>
                  </a:schemeClr>
                </a:solidFill>
              </a:rPr>
              <a:t>много</a:t>
            </a:r>
            <a:r>
              <a:rPr lang="uk-UA" sz="2800" b="1" u="sng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uk-UA" sz="2800" b="1" u="sng" dirty="0" err="1" smtClean="0">
                <a:solidFill>
                  <a:schemeClr val="bg2">
                    <a:lumMod val="25000"/>
                  </a:schemeClr>
                </a:solidFill>
              </a:rPr>
              <a:t>предметов</a:t>
            </a:r>
            <a:endParaRPr lang="uk-UA" sz="2800" b="1" u="sng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78649" y="2608364"/>
            <a:ext cx="3456384" cy="7200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uk-UA" sz="3600" dirty="0" smtClean="0">
                <a:solidFill>
                  <a:schemeClr val="bg2">
                    <a:lumMod val="25000"/>
                  </a:schemeClr>
                </a:solidFill>
              </a:rPr>
              <a:t>            </a:t>
            </a:r>
            <a:r>
              <a:rPr lang="uk-UA" sz="3600" dirty="0" smtClean="0"/>
              <a:t>мак</a:t>
            </a:r>
            <a:endParaRPr lang="uk-UA" sz="360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05724" y="3657188"/>
            <a:ext cx="3456384" cy="7200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uk-UA" sz="2800" dirty="0" smtClean="0">
                <a:solidFill>
                  <a:schemeClr val="bg2">
                    <a:lumMod val="25000"/>
                  </a:schemeClr>
                </a:solidFill>
              </a:rPr>
              <a:t>                </a:t>
            </a:r>
            <a:r>
              <a:rPr lang="uk-UA" sz="3200" dirty="0" smtClean="0"/>
              <a:t>лампа</a:t>
            </a:r>
            <a:endParaRPr lang="uk-UA" sz="3200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350887" y="4602149"/>
            <a:ext cx="3456384" cy="7200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uk-UA" sz="2800" dirty="0" smtClean="0">
                <a:solidFill>
                  <a:schemeClr val="bg2">
                    <a:lumMod val="25000"/>
                  </a:schemeClr>
                </a:solidFill>
              </a:rPr>
              <a:t>                </a:t>
            </a:r>
            <a:r>
              <a:rPr lang="uk-UA" sz="3200" dirty="0" smtClean="0"/>
              <a:t>муха</a:t>
            </a:r>
            <a:endParaRPr lang="uk-UA" sz="3200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5004048" y="2357408"/>
            <a:ext cx="3456384" cy="7200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uk-UA" sz="3600" dirty="0" smtClean="0"/>
              <a:t>          </a:t>
            </a:r>
            <a:r>
              <a:rPr lang="uk-UA" sz="3600" dirty="0" err="1" smtClean="0"/>
              <a:t>мыши</a:t>
            </a:r>
            <a:endParaRPr lang="uk-UA" sz="3600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004048" y="3600786"/>
            <a:ext cx="3456384" cy="7200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uk-UA" sz="3600" dirty="0" smtClean="0"/>
              <a:t>          </a:t>
            </a:r>
            <a:r>
              <a:rPr lang="uk-UA" sz="3600" dirty="0" err="1" smtClean="0"/>
              <a:t>кошки</a:t>
            </a:r>
            <a:endParaRPr lang="uk-UA" sz="3600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716096" y="3222248"/>
            <a:ext cx="3456384" cy="7200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uk-UA" sz="3600" dirty="0" smtClean="0"/>
              <a:t>            </a:t>
            </a:r>
            <a:endParaRPr lang="uk-UA" sz="3600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5220072" y="4602149"/>
            <a:ext cx="3456384" cy="7200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uk-UA" sz="3600" dirty="0" smtClean="0"/>
              <a:t>            </a:t>
            </a:r>
            <a:endParaRPr lang="uk-UA" sz="3600" dirty="0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141188" y="5744138"/>
            <a:ext cx="6299493" cy="8640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endParaRPr lang="uk-UA" sz="3200" dirty="0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145650" y="5740303"/>
            <a:ext cx="7522694" cy="7200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мыши</a:t>
            </a:r>
            <a:r>
              <a:rPr lang="uk-UA" sz="2800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uk-UA" sz="2800" dirty="0" err="1" smtClean="0">
                <a:solidFill>
                  <a:schemeClr val="bg2">
                    <a:lumMod val="25000"/>
                  </a:schemeClr>
                </a:solidFill>
              </a:rPr>
              <a:t>кошки</a:t>
            </a:r>
            <a:r>
              <a:rPr lang="uk-UA" sz="2800" dirty="0" smtClean="0">
                <a:solidFill>
                  <a:schemeClr val="bg2">
                    <a:lumMod val="25000"/>
                  </a:schemeClr>
                </a:solidFill>
              </a:rPr>
              <a:t>, мак,  лампа, муха. </a:t>
            </a:r>
            <a:endParaRPr lang="uk-UA" sz="32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1221" y="2076301"/>
            <a:ext cx="2163967" cy="96645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1684" y="3163898"/>
            <a:ext cx="2153503" cy="108355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004" y="2084359"/>
            <a:ext cx="1168118" cy="11779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438" y="4377267"/>
            <a:ext cx="1497250" cy="118439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004" y="3415810"/>
            <a:ext cx="1168118" cy="97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754807"/>
      </p:ext>
    </p:extLst>
  </p:cSld>
  <p:clrMapOvr>
    <a:masterClrMapping/>
  </p:clrMapOvr>
  <p:transition advClick="0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4694"/>
            <a:ext cx="7239000" cy="1143000"/>
          </a:xfrm>
        </p:spPr>
        <p:txBody>
          <a:bodyPr>
            <a:normAutofit/>
          </a:bodyPr>
          <a:lstStyle/>
          <a:p>
            <a:r>
              <a:rPr lang="uk-UA" sz="7200" dirty="0" smtClean="0">
                <a:latin typeface="Times New Roman" pitchFamily="18" charset="0"/>
                <a:cs typeface="Times New Roman" pitchFamily="18" charset="0"/>
              </a:rPr>
              <a:t>             м</a:t>
            </a:r>
            <a:endParaRPr lang="uk-UA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16832"/>
            <a:ext cx="4536504" cy="9361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6000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М                                 </a:t>
            </a:r>
            <a:endParaRPr lang="uk-UA" sz="6000" b="1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700064" y="1421160"/>
            <a:ext cx="4536504" cy="64807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uk-UA" u="sng" dirty="0" err="1" smtClean="0">
                <a:solidFill>
                  <a:srgbClr val="C00000"/>
                </a:solidFill>
              </a:rPr>
              <a:t>Вспомни</a:t>
            </a:r>
            <a:r>
              <a:rPr lang="uk-UA" u="sng" dirty="0" smtClean="0">
                <a:solidFill>
                  <a:srgbClr val="C00000"/>
                </a:solidFill>
              </a:rPr>
              <a:t> слова, в </a:t>
            </a:r>
            <a:r>
              <a:rPr lang="uk-UA" u="sng" dirty="0" err="1" smtClean="0">
                <a:solidFill>
                  <a:srgbClr val="C00000"/>
                </a:solidFill>
              </a:rPr>
              <a:t>котор</a:t>
            </a:r>
            <a:r>
              <a:rPr lang="ru-RU" u="sng" dirty="0" err="1" smtClean="0">
                <a:solidFill>
                  <a:srgbClr val="C00000"/>
                </a:solidFill>
              </a:rPr>
              <a:t>ых</a:t>
            </a:r>
            <a:r>
              <a:rPr lang="en-US" dirty="0" smtClean="0">
                <a:solidFill>
                  <a:srgbClr val="C00000"/>
                </a:solidFill>
              </a:rPr>
              <a:t>:</a:t>
            </a:r>
            <a:endParaRPr lang="uk-UA" dirty="0">
              <a:solidFill>
                <a:srgbClr val="C0000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403648" y="2420888"/>
            <a:ext cx="17281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бъект 2"/>
          <p:cNvSpPr txBox="1">
            <a:spLocks/>
          </p:cNvSpPr>
          <p:nvPr/>
        </p:nvSpPr>
        <p:spPr>
          <a:xfrm>
            <a:off x="539552" y="2916693"/>
            <a:ext cx="4536504" cy="93610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uk-UA" sz="6000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endParaRPr lang="uk-UA" sz="6000" b="1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719572" y="2894152"/>
            <a:ext cx="4536504" cy="93610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uk-UA" sz="6000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    М                               </a:t>
            </a:r>
            <a:endParaRPr lang="uk-UA" sz="6000" b="1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827584" y="3384745"/>
            <a:ext cx="72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411760" y="3384745"/>
            <a:ext cx="5760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39552" y="3068960"/>
            <a:ext cx="0" cy="7612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39552" y="3068960"/>
            <a:ext cx="27363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3275856" y="3068960"/>
            <a:ext cx="0" cy="7612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539552" y="3830256"/>
            <a:ext cx="2736304" cy="225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539552" y="2069232"/>
            <a:ext cx="0" cy="8249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539552" y="2894152"/>
            <a:ext cx="2736304" cy="225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539552" y="2069232"/>
            <a:ext cx="27363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Объект 2"/>
          <p:cNvSpPr txBox="1">
            <a:spLocks/>
          </p:cNvSpPr>
          <p:nvPr/>
        </p:nvSpPr>
        <p:spPr>
          <a:xfrm>
            <a:off x="431540" y="3982656"/>
            <a:ext cx="4536504" cy="93610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uk-UA" sz="6000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         М                                  </a:t>
            </a:r>
            <a:endParaRPr lang="uk-UA" sz="6000" b="1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>
            <a:off x="827584" y="4450708"/>
            <a:ext cx="14401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539552" y="4101872"/>
            <a:ext cx="27363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>
            <a:off x="539552" y="4918760"/>
            <a:ext cx="27363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>
            <a:off x="539552" y="4101872"/>
            <a:ext cx="0" cy="8168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>
            <a:off x="3275856" y="4101872"/>
            <a:ext cx="0" cy="8168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3275856" y="2069232"/>
            <a:ext cx="0" cy="8249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Объект 2"/>
          <p:cNvSpPr txBox="1">
            <a:spLocks/>
          </p:cNvSpPr>
          <p:nvPr/>
        </p:nvSpPr>
        <p:spPr>
          <a:xfrm>
            <a:off x="323528" y="5517232"/>
            <a:ext cx="7128792" cy="936104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uk-UA" sz="6000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альбом, м</a:t>
            </a:r>
            <a:r>
              <a:rPr lang="ru-RU" sz="2800" dirty="0" err="1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ыло</a:t>
            </a:r>
            <a:r>
              <a:rPr lang="uk-UA" sz="280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сумка , ком, </a:t>
            </a:r>
            <a:r>
              <a:rPr lang="uk-UA" sz="2800" dirty="0" err="1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мост</a:t>
            </a:r>
            <a:r>
              <a:rPr lang="uk-UA" sz="280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комар. </a:t>
            </a:r>
            <a:r>
              <a:rPr lang="uk-UA" sz="60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6000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                           </a:t>
            </a:r>
            <a:endParaRPr lang="uk-UA" sz="6000" b="1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Объект 2"/>
          <p:cNvSpPr txBox="1">
            <a:spLocks/>
          </p:cNvSpPr>
          <p:nvPr/>
        </p:nvSpPr>
        <p:spPr>
          <a:xfrm>
            <a:off x="3322792" y="3982656"/>
            <a:ext cx="4536504" cy="93610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uk-UA" sz="48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альбом</a:t>
            </a:r>
            <a:r>
              <a:rPr lang="uk-UA" sz="4800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6000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                              </a:t>
            </a:r>
            <a:endParaRPr lang="uk-UA" sz="6000" b="1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Объект 2"/>
          <p:cNvSpPr txBox="1">
            <a:spLocks/>
          </p:cNvSpPr>
          <p:nvPr/>
        </p:nvSpPr>
        <p:spPr>
          <a:xfrm>
            <a:off x="3310614" y="2069232"/>
            <a:ext cx="4536504" cy="93610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uk-UA" sz="4800" dirty="0" err="1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мыло</a:t>
            </a:r>
            <a:r>
              <a:rPr lang="uk-UA" sz="4800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6000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                              </a:t>
            </a:r>
            <a:endParaRPr lang="uk-UA" sz="6000" b="1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Объект 2"/>
          <p:cNvSpPr txBox="1">
            <a:spLocks/>
          </p:cNvSpPr>
          <p:nvPr/>
        </p:nvSpPr>
        <p:spPr>
          <a:xfrm>
            <a:off x="3322792" y="2981556"/>
            <a:ext cx="4536504" cy="93610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uk-UA" sz="48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сумка</a:t>
            </a:r>
            <a:r>
              <a:rPr lang="uk-UA" sz="4800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6000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                              </a:t>
            </a:r>
            <a:endParaRPr lang="uk-UA" sz="6000" b="1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Объект 2"/>
          <p:cNvSpPr txBox="1">
            <a:spLocks/>
          </p:cNvSpPr>
          <p:nvPr/>
        </p:nvSpPr>
        <p:spPr>
          <a:xfrm>
            <a:off x="5436096" y="4005566"/>
            <a:ext cx="4536504" cy="93610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uk-UA" sz="48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ком</a:t>
            </a:r>
            <a:r>
              <a:rPr lang="uk-UA" sz="4800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6000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                              </a:t>
            </a:r>
            <a:endParaRPr lang="uk-UA" sz="6000" b="1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Объект 2"/>
          <p:cNvSpPr txBox="1">
            <a:spLocks/>
          </p:cNvSpPr>
          <p:nvPr/>
        </p:nvSpPr>
        <p:spPr>
          <a:xfrm>
            <a:off x="5436096" y="2056865"/>
            <a:ext cx="4536504" cy="93610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uk-UA" sz="4800" dirty="0" err="1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мост</a:t>
            </a:r>
            <a:r>
              <a:rPr lang="uk-UA" sz="4800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6000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                              </a:t>
            </a:r>
            <a:endParaRPr lang="uk-UA" sz="6000" b="1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Объект 2"/>
          <p:cNvSpPr txBox="1">
            <a:spLocks/>
          </p:cNvSpPr>
          <p:nvPr/>
        </p:nvSpPr>
        <p:spPr>
          <a:xfrm>
            <a:off x="5471711" y="2981556"/>
            <a:ext cx="4536504" cy="93610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uk-UA" sz="48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комар</a:t>
            </a:r>
            <a:r>
              <a:rPr lang="uk-UA" sz="4800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6000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                              </a:t>
            </a:r>
            <a:endParaRPr lang="uk-UA" sz="6000" b="1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2" name="Прямая соединительная линия 101"/>
          <p:cNvCxnSpPr/>
          <p:nvPr/>
        </p:nvCxnSpPr>
        <p:spPr>
          <a:xfrm>
            <a:off x="0" y="5877272"/>
            <a:ext cx="81003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211616"/>
      </p:ext>
    </p:extLst>
  </p:cSld>
  <p:clrMapOvr>
    <a:masterClrMapping/>
  </p:clrMapOvr>
  <p:transition advClick="0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18" grpId="0"/>
      <p:bldP spid="76" grpId="0"/>
      <p:bldP spid="93" grpId="0"/>
      <p:bldP spid="94" grpId="0"/>
      <p:bldP spid="95" grpId="0"/>
      <p:bldP spid="97" grpId="0"/>
      <p:bldP spid="98" grpId="0"/>
      <p:bldP spid="99" grpId="0"/>
      <p:bldP spid="10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239000" cy="1143000"/>
          </a:xfrm>
        </p:spPr>
        <p:txBody>
          <a:bodyPr>
            <a:normAutofit/>
          </a:bodyPr>
          <a:lstStyle/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            м</a:t>
            </a:r>
            <a:endParaRPr lang="uk-UA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88840"/>
            <a:ext cx="6696744" cy="2376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800" dirty="0" smtClean="0"/>
              <a:t>         </a:t>
            </a:r>
            <a:r>
              <a:rPr lang="ru-RU" sz="5800" dirty="0" err="1" smtClean="0"/>
              <a:t>ма</a:t>
            </a:r>
            <a:r>
              <a:rPr lang="ru-RU" sz="5800" dirty="0" smtClean="0"/>
              <a:t> –па</a:t>
            </a:r>
          </a:p>
          <a:p>
            <a:pPr marL="0" indent="0">
              <a:buNone/>
            </a:pPr>
            <a:r>
              <a:rPr lang="ru-RU" sz="5800" dirty="0" smtClean="0"/>
              <a:t>     мама - папа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772072" y="1349152"/>
            <a:ext cx="4392488" cy="7920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Дифференциация м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п</a:t>
            </a:r>
            <a:endParaRPr lang="uk-UA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4005063"/>
            <a:ext cx="3604500" cy="238943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218" y="3861048"/>
            <a:ext cx="3456384" cy="238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89038"/>
      </p:ext>
    </p:extLst>
  </p:cSld>
  <p:clrMapOvr>
    <a:masterClrMapping/>
  </p:clrMapOvr>
  <p:transition advClick="0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694"/>
            <a:ext cx="7239000" cy="1143000"/>
          </a:xfrm>
        </p:spPr>
        <p:txBody>
          <a:bodyPr>
            <a:normAutofit/>
          </a:bodyPr>
          <a:lstStyle/>
          <a:p>
            <a:r>
              <a:rPr lang="uk-UA" sz="7200" dirty="0" smtClean="0">
                <a:latin typeface="Times New Roman" pitchFamily="18" charset="0"/>
                <a:cs typeface="Times New Roman" pitchFamily="18" charset="0"/>
              </a:rPr>
              <a:t>              м</a:t>
            </a:r>
            <a:endParaRPr lang="uk-UA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720" y="1052736"/>
            <a:ext cx="4752528" cy="955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dirty="0" err="1" smtClean="0">
                <a:solidFill>
                  <a:srgbClr val="00B050"/>
                </a:solidFill>
              </a:rPr>
              <a:t>Дафференциация</a:t>
            </a:r>
            <a:r>
              <a:rPr lang="uk-UA" sz="2800" dirty="0" smtClean="0">
                <a:solidFill>
                  <a:srgbClr val="00B050"/>
                </a:solidFill>
              </a:rPr>
              <a:t> м - п</a:t>
            </a:r>
            <a:endParaRPr lang="uk-UA" sz="2800" dirty="0">
              <a:solidFill>
                <a:srgbClr val="00B050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835696" y="1988840"/>
            <a:ext cx="4752528" cy="23042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uk-UA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5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5400" dirty="0" err="1" smtClean="0">
                <a:latin typeface="Times New Roman" pitchFamily="18" charset="0"/>
                <a:cs typeface="Times New Roman" pitchFamily="18" charset="0"/>
              </a:rPr>
              <a:t>мо</a:t>
            </a:r>
            <a:r>
              <a:rPr lang="uk-UA" sz="5400" dirty="0" smtClean="0">
                <a:latin typeface="Times New Roman" pitchFamily="18" charset="0"/>
                <a:cs typeface="Times New Roman" pitchFamily="18" charset="0"/>
              </a:rPr>
              <a:t> – по</a:t>
            </a:r>
          </a:p>
          <a:p>
            <a:pPr marL="0" indent="0">
              <a:buFont typeface="Wingdings 2"/>
              <a:buNone/>
            </a:pPr>
            <a:r>
              <a:rPr lang="uk-UA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5400" dirty="0" smtClean="0">
                <a:latin typeface="Times New Roman" pitchFamily="18" charset="0"/>
                <a:cs typeface="Times New Roman" pitchFamily="18" charset="0"/>
              </a:rPr>
              <a:t> море - поле</a:t>
            </a:r>
            <a:endParaRPr lang="uk-UA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59" y="4535944"/>
            <a:ext cx="2880321" cy="18333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193" y="4581128"/>
            <a:ext cx="2825876" cy="176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776701"/>
      </p:ext>
    </p:extLst>
  </p:cSld>
  <p:clrMapOvr>
    <a:masterClrMapping/>
  </p:clrMapOvr>
  <p:transition advClick="0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       АРТИКУЛЯЦИЯ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1.Губы сомкнуты без напряжения и размыкаются без взрыва. </a:t>
            </a:r>
          </a:p>
          <a:p>
            <a:r>
              <a:rPr lang="ru-RU" sz="3200" dirty="0" smtClean="0"/>
              <a:t>2. Расстояние между зубами и  </a:t>
            </a:r>
            <a:r>
              <a:rPr lang="ru-RU" sz="3200" dirty="0" err="1" smtClean="0"/>
              <a:t>паложением</a:t>
            </a:r>
            <a:r>
              <a:rPr lang="ru-RU" sz="3200" dirty="0" smtClean="0"/>
              <a:t> языка зависит от следующего гласного.</a:t>
            </a:r>
          </a:p>
          <a:p>
            <a:r>
              <a:rPr lang="ru-RU" sz="3200" dirty="0" smtClean="0"/>
              <a:t>3.  Воздух проходит через нос, голосовые связки сомкнуты и вибрируют.                                                     </a:t>
            </a:r>
            <a:endParaRPr lang="ru-RU" sz="3200" dirty="0"/>
          </a:p>
        </p:txBody>
      </p:sp>
    </p:spTree>
  </p:cSld>
  <p:clrMapOvr>
    <a:masterClrMapping/>
  </p:clrMapOvr>
  <p:transition advClick="0">
    <p:pull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1143000"/>
          </a:xfrm>
        </p:spPr>
        <p:txBody>
          <a:bodyPr>
            <a:normAutofit/>
          </a:bodyPr>
          <a:lstStyle/>
          <a:p>
            <a:r>
              <a:rPr lang="uk-UA" sz="7200" dirty="0" smtClean="0">
                <a:latin typeface="Times New Roman" pitchFamily="18" charset="0"/>
                <a:cs typeface="Times New Roman" pitchFamily="18" charset="0"/>
              </a:rPr>
              <a:t>             м</a:t>
            </a:r>
            <a:endParaRPr lang="uk-UA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1196752"/>
            <a:ext cx="4752528" cy="1027496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uk-UA" sz="2800" dirty="0" err="1" smtClean="0">
                <a:solidFill>
                  <a:schemeClr val="accent1">
                    <a:lumMod val="75000"/>
                  </a:schemeClr>
                </a:solidFill>
              </a:rPr>
              <a:t>Дифференциация</a:t>
            </a:r>
            <a:r>
              <a:rPr lang="uk-UA" sz="2800" dirty="0" smtClean="0">
                <a:solidFill>
                  <a:schemeClr val="accent1">
                    <a:lumMod val="75000"/>
                  </a:schemeClr>
                </a:solidFill>
              </a:rPr>
              <a:t> м - п</a:t>
            </a:r>
            <a:endParaRPr lang="uk-UA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691680" y="1862612"/>
            <a:ext cx="5328592" cy="22144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uk-UA" sz="5400" dirty="0" smtClean="0"/>
              <a:t>    </a:t>
            </a:r>
            <a:r>
              <a:rPr lang="uk-UA" sz="5400" dirty="0" err="1" smtClean="0"/>
              <a:t>му</a:t>
            </a:r>
            <a:r>
              <a:rPr lang="uk-UA" sz="5400" dirty="0"/>
              <a:t> </a:t>
            </a:r>
            <a:r>
              <a:rPr lang="uk-UA" sz="5400" dirty="0" smtClean="0"/>
              <a:t>– </a:t>
            </a:r>
            <a:r>
              <a:rPr lang="uk-UA" sz="5400" dirty="0" err="1" smtClean="0"/>
              <a:t>пу</a:t>
            </a:r>
            <a:endParaRPr lang="uk-UA" sz="5400" dirty="0" smtClean="0"/>
          </a:p>
          <a:p>
            <a:pPr marL="0" indent="0">
              <a:buFont typeface="Wingdings 2"/>
              <a:buNone/>
            </a:pPr>
            <a:r>
              <a:rPr lang="uk-UA" sz="5400" dirty="0"/>
              <a:t>м</a:t>
            </a:r>
            <a:r>
              <a:rPr lang="uk-UA" sz="5400" dirty="0" smtClean="0"/>
              <a:t>уха - </a:t>
            </a:r>
            <a:r>
              <a:rPr lang="uk-UA" sz="5400" dirty="0" err="1" smtClean="0"/>
              <a:t>пуговица</a:t>
            </a:r>
            <a:endParaRPr lang="uk-UA" sz="5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3894310"/>
            <a:ext cx="3475485" cy="23873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6684" y="3894310"/>
            <a:ext cx="2586744" cy="258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429721"/>
      </p:ext>
    </p:extLst>
  </p:cSld>
  <p:clrMapOvr>
    <a:masterClrMapping/>
  </p:clrMapOvr>
  <p:transition advClick="0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239000" cy="1143000"/>
          </a:xfrm>
        </p:spPr>
        <p:txBody>
          <a:bodyPr>
            <a:normAutofit/>
          </a:bodyPr>
          <a:lstStyle/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            М</a:t>
            </a:r>
            <a:endParaRPr lang="uk-UA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3728" y="980728"/>
            <a:ext cx="6851104" cy="883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Развитие слухового восприятия</a:t>
            </a:r>
            <a:endParaRPr lang="uk-UA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комар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6948264" y="6021288"/>
            <a:ext cx="609600" cy="609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39" y="1496054"/>
            <a:ext cx="3190875" cy="23717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628800"/>
            <a:ext cx="2808312" cy="21062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186052"/>
            <a:ext cx="3744416" cy="244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3160"/>
      </p:ext>
    </p:extLst>
  </p:cSld>
  <p:clrMapOvr>
    <a:masterClrMapping/>
  </p:clrMapOvr>
  <p:transition advClick="0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70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9" y="1772817"/>
            <a:ext cx="6239387" cy="416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602538"/>
      </p:ext>
    </p:extLst>
  </p:cSld>
  <p:clrMapOvr>
    <a:masterClrMapping/>
  </p:clrMapOvr>
  <p:transition advClick="0">
    <p:pull dir="r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7499176" cy="547500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Презентацию составила: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Учитель – дефектолог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Сажнева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Анна Константиновна</a:t>
            </a:r>
          </a:p>
          <a:p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АР Крым   г. Феодосия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286700"/>
      </p:ext>
    </p:extLst>
  </p:cSld>
  <p:clrMapOvr>
    <a:masterClrMapping/>
  </p:clrMapOvr>
  <p:transition advClick="0">
    <p:pull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</a:t>
            </a:r>
            <a:r>
              <a:rPr lang="ru-RU" u="sng" dirty="0" smtClean="0"/>
              <a:t>постановка</a:t>
            </a:r>
            <a:endParaRPr lang="uk-UA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         </a:t>
            </a:r>
            <a:r>
              <a:rPr lang="ru-RU" sz="2800" dirty="0" smtClean="0">
                <a:solidFill>
                  <a:srgbClr val="FFC000"/>
                </a:solidFill>
              </a:rPr>
              <a:t>Подготовительные упражнения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Смыкание губ закрывая зубы, игра </a:t>
            </a:r>
            <a:r>
              <a:rPr lang="en-US" sz="2800" dirty="0" smtClean="0"/>
              <a:t>“</a:t>
            </a:r>
            <a:r>
              <a:rPr lang="uk-UA" sz="2800" dirty="0" err="1" smtClean="0"/>
              <a:t>Посидим</a:t>
            </a:r>
            <a:r>
              <a:rPr lang="uk-UA" sz="2800" dirty="0" smtClean="0"/>
              <a:t> в </a:t>
            </a:r>
            <a:r>
              <a:rPr lang="uk-UA" sz="2800" dirty="0" err="1" smtClean="0"/>
              <a:t>тишине</a:t>
            </a:r>
            <a:r>
              <a:rPr lang="en-US" sz="2800" dirty="0" smtClean="0"/>
              <a:t>”</a:t>
            </a:r>
            <a:r>
              <a:rPr lang="uk-UA" sz="2800" dirty="0" smtClean="0"/>
              <a:t>.</a:t>
            </a:r>
          </a:p>
          <a:p>
            <a:pPr marL="514350" indent="-514350">
              <a:buAutoNum type="arabicPeriod"/>
            </a:pPr>
            <a:r>
              <a:rPr lang="uk-UA" sz="2800" dirty="0" smtClean="0"/>
              <a:t>Постановка по </a:t>
            </a:r>
            <a:r>
              <a:rPr lang="uk-UA" sz="2800" dirty="0" err="1" smtClean="0"/>
              <a:t>подрожанию</a:t>
            </a:r>
            <a:r>
              <a:rPr lang="uk-UA" sz="2800" dirty="0" smtClean="0"/>
              <a:t>.</a:t>
            </a:r>
          </a:p>
          <a:p>
            <a:pPr marL="0" indent="0">
              <a:buNone/>
            </a:pPr>
            <a:r>
              <a:rPr lang="uk-UA" sz="2800" dirty="0" smtClean="0"/>
              <a:t>Педагог </a:t>
            </a:r>
            <a:r>
              <a:rPr lang="uk-UA" sz="2800" dirty="0" err="1" smtClean="0"/>
              <a:t>прикладывает</a:t>
            </a:r>
            <a:r>
              <a:rPr lang="uk-UA" sz="2800" dirty="0" smtClean="0"/>
              <a:t> одну руку </a:t>
            </a:r>
            <a:r>
              <a:rPr lang="uk-UA" sz="2800" dirty="0" err="1" smtClean="0"/>
              <a:t>ребенка</a:t>
            </a:r>
            <a:r>
              <a:rPr lang="uk-UA" sz="2800" dirty="0" smtClean="0"/>
              <a:t> к </a:t>
            </a:r>
            <a:r>
              <a:rPr lang="uk-UA" sz="2800" dirty="0" err="1" smtClean="0"/>
              <a:t>своей</a:t>
            </a:r>
            <a:r>
              <a:rPr lang="uk-UA" sz="2800" dirty="0" smtClean="0"/>
              <a:t> </a:t>
            </a:r>
            <a:r>
              <a:rPr lang="uk-UA" sz="2800" dirty="0" err="1" smtClean="0"/>
              <a:t>щеке</a:t>
            </a:r>
            <a:r>
              <a:rPr lang="uk-UA" sz="2800" dirty="0" smtClean="0"/>
              <a:t>, </a:t>
            </a:r>
            <a:r>
              <a:rPr lang="uk-UA" sz="2800" dirty="0" err="1" smtClean="0"/>
              <a:t>другую</a:t>
            </a:r>
            <a:r>
              <a:rPr lang="uk-UA" sz="2800" dirty="0" smtClean="0"/>
              <a:t> к </a:t>
            </a:r>
            <a:r>
              <a:rPr lang="uk-UA" sz="2800" dirty="0" err="1" smtClean="0"/>
              <a:t>щеке</a:t>
            </a:r>
            <a:r>
              <a:rPr lang="uk-UA" sz="2800" dirty="0" smtClean="0"/>
              <a:t> </a:t>
            </a:r>
            <a:r>
              <a:rPr lang="uk-UA" sz="2800" dirty="0" err="1" smtClean="0"/>
              <a:t>ребенка</a:t>
            </a:r>
            <a:r>
              <a:rPr lang="uk-UA" sz="2800" dirty="0" smtClean="0"/>
              <a:t>. </a:t>
            </a:r>
            <a:r>
              <a:rPr lang="uk-UA" sz="2800" dirty="0" err="1" smtClean="0"/>
              <a:t>Ребенок</a:t>
            </a:r>
            <a:r>
              <a:rPr lang="uk-UA" sz="2800" dirty="0" smtClean="0"/>
              <a:t> </a:t>
            </a:r>
            <a:r>
              <a:rPr lang="uk-UA" sz="2800" dirty="0" err="1" smtClean="0"/>
              <a:t>ощущает</a:t>
            </a:r>
            <a:r>
              <a:rPr lang="uk-UA" sz="2800" dirty="0" smtClean="0"/>
              <a:t> </a:t>
            </a:r>
            <a:r>
              <a:rPr lang="uk-UA" sz="2800" dirty="0" err="1" smtClean="0"/>
              <a:t>вибрацию</a:t>
            </a:r>
            <a:r>
              <a:rPr lang="uk-UA" sz="2800" dirty="0" smtClean="0"/>
              <a:t> на </a:t>
            </a:r>
            <a:r>
              <a:rPr lang="uk-UA" sz="2800" dirty="0" err="1" smtClean="0"/>
              <a:t>щеке</a:t>
            </a:r>
            <a:r>
              <a:rPr lang="uk-UA" sz="2800" dirty="0" smtClean="0"/>
              <a:t> у педагога, </a:t>
            </a:r>
            <a:r>
              <a:rPr lang="uk-UA" sz="2800" dirty="0" err="1" smtClean="0"/>
              <a:t>воспроизводит</a:t>
            </a:r>
            <a:r>
              <a:rPr lang="uk-UA" sz="2800" dirty="0" smtClean="0"/>
              <a:t> </a:t>
            </a:r>
            <a:r>
              <a:rPr lang="uk-UA" sz="2800" dirty="0" err="1" smtClean="0"/>
              <a:t>её</a:t>
            </a:r>
            <a:r>
              <a:rPr lang="uk-UA" sz="2800" dirty="0" smtClean="0"/>
              <a:t> </a:t>
            </a:r>
            <a:r>
              <a:rPr lang="uk-UA" sz="2800" dirty="0" err="1" smtClean="0"/>
              <a:t>путем</a:t>
            </a:r>
            <a:r>
              <a:rPr lang="uk-UA" sz="2800" dirty="0" smtClean="0"/>
              <a:t> тактильного </a:t>
            </a:r>
            <a:r>
              <a:rPr lang="uk-UA" sz="2800" dirty="0" err="1" smtClean="0"/>
              <a:t>контроля</a:t>
            </a:r>
            <a:r>
              <a:rPr lang="uk-UA" sz="2800" dirty="0" smtClean="0"/>
              <a:t> через свою </a:t>
            </a:r>
            <a:r>
              <a:rPr lang="uk-UA" sz="2800" dirty="0" err="1" smtClean="0"/>
              <a:t>ладошку</a:t>
            </a:r>
            <a:r>
              <a:rPr lang="uk-UA" sz="2800" dirty="0" smtClean="0"/>
              <a:t>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1199033728"/>
      </p:ext>
    </p:extLst>
  </p:cSld>
  <p:clrMapOvr>
    <a:masterClrMapping/>
  </p:clrMapOvr>
  <p:transition advClick="0"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600" b="1" dirty="0" smtClean="0">
                <a:latin typeface="Times New Roman" pitchFamily="18" charset="0"/>
                <a:cs typeface="Times New Roman" pitchFamily="18" charset="0"/>
              </a:rPr>
              <a:t>М______</a:t>
            </a:r>
            <a:endParaRPr lang="uk-UA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23528" y="1556792"/>
            <a:ext cx="7239000" cy="4846320"/>
          </a:xfrm>
        </p:spPr>
        <p:txBody>
          <a:bodyPr numCol="3">
            <a:normAutofit/>
          </a:bodyPr>
          <a:lstStyle/>
          <a:p>
            <a:pPr marL="0" indent="0">
              <a:lnSpc>
                <a:spcPct val="300000"/>
              </a:lnSpc>
              <a:buNone/>
            </a:pPr>
            <a:r>
              <a:rPr lang="uk-UA" sz="2800" b="1" dirty="0" err="1"/>
              <a:t>а</a:t>
            </a:r>
            <a:r>
              <a:rPr lang="uk-UA" sz="2800" b="1" dirty="0" err="1" smtClean="0"/>
              <a:t>м_____</a:t>
            </a:r>
            <a:r>
              <a:rPr lang="uk-UA" sz="2800" b="1" dirty="0" smtClean="0"/>
              <a:t>___</a:t>
            </a:r>
          </a:p>
          <a:p>
            <a:pPr marL="0" indent="0">
              <a:lnSpc>
                <a:spcPct val="300000"/>
              </a:lnSpc>
              <a:buNone/>
            </a:pPr>
            <a:r>
              <a:rPr lang="uk-UA" sz="2800" b="1" dirty="0" err="1"/>
              <a:t>о</a:t>
            </a:r>
            <a:r>
              <a:rPr lang="uk-UA" sz="2800" b="1" dirty="0" err="1" smtClean="0"/>
              <a:t>м_____</a:t>
            </a:r>
            <a:r>
              <a:rPr lang="uk-UA" sz="2800" b="1" dirty="0" smtClean="0"/>
              <a:t>___</a:t>
            </a:r>
          </a:p>
          <a:p>
            <a:pPr marL="0" indent="0">
              <a:lnSpc>
                <a:spcPct val="300000"/>
              </a:lnSpc>
              <a:buNone/>
            </a:pPr>
            <a:r>
              <a:rPr lang="uk-UA" sz="2800" b="1" dirty="0" err="1"/>
              <a:t>у</a:t>
            </a:r>
            <a:r>
              <a:rPr lang="uk-UA" sz="2800" b="1" dirty="0" err="1" smtClean="0"/>
              <a:t>м_____</a:t>
            </a:r>
            <a:r>
              <a:rPr lang="uk-UA" sz="2800" b="1" dirty="0" smtClean="0"/>
              <a:t>___</a:t>
            </a:r>
          </a:p>
          <a:p>
            <a:pPr marL="0" indent="0">
              <a:lnSpc>
                <a:spcPct val="300000"/>
              </a:lnSpc>
              <a:buNone/>
            </a:pPr>
            <a:r>
              <a:rPr lang="uk-UA" sz="2800" b="1" dirty="0" err="1" smtClean="0"/>
              <a:t>ам_____</a:t>
            </a:r>
            <a:r>
              <a:rPr lang="uk-UA" sz="2800" b="1" dirty="0" smtClean="0"/>
              <a:t>__а</a:t>
            </a:r>
          </a:p>
          <a:p>
            <a:pPr marL="0" indent="0">
              <a:lnSpc>
                <a:spcPct val="300000"/>
              </a:lnSpc>
              <a:buNone/>
            </a:pPr>
            <a:r>
              <a:rPr lang="uk-UA" sz="2800" b="1" dirty="0" err="1"/>
              <a:t>а</a:t>
            </a:r>
            <a:r>
              <a:rPr lang="uk-UA" sz="2800" b="1" dirty="0" err="1" smtClean="0"/>
              <a:t>м_____</a:t>
            </a:r>
            <a:r>
              <a:rPr lang="uk-UA" sz="2800" b="1" dirty="0" smtClean="0"/>
              <a:t>__о</a:t>
            </a:r>
          </a:p>
          <a:p>
            <a:pPr marL="0" indent="0">
              <a:lnSpc>
                <a:spcPct val="300000"/>
              </a:lnSpc>
              <a:buNone/>
            </a:pPr>
            <a:r>
              <a:rPr lang="uk-UA" sz="2800" b="1" dirty="0" err="1"/>
              <a:t>а</a:t>
            </a:r>
            <a:r>
              <a:rPr lang="uk-UA" sz="2800" b="1" dirty="0" err="1" smtClean="0"/>
              <a:t>м_____</a:t>
            </a:r>
            <a:r>
              <a:rPr lang="uk-UA" sz="2800" b="1" dirty="0" smtClean="0"/>
              <a:t>__у</a:t>
            </a:r>
          </a:p>
          <a:p>
            <a:pPr marL="0" indent="0">
              <a:lnSpc>
                <a:spcPct val="300000"/>
              </a:lnSpc>
              <a:buNone/>
            </a:pPr>
            <a:r>
              <a:rPr lang="uk-UA" sz="2800" b="1" dirty="0"/>
              <a:t>м</a:t>
            </a:r>
            <a:r>
              <a:rPr lang="uk-UA" sz="2800" b="1" dirty="0" smtClean="0"/>
              <a:t>_______а</a:t>
            </a:r>
          </a:p>
          <a:p>
            <a:pPr marL="0" indent="0">
              <a:lnSpc>
                <a:spcPct val="300000"/>
              </a:lnSpc>
              <a:buNone/>
            </a:pPr>
            <a:r>
              <a:rPr lang="uk-UA" sz="2800" b="1" dirty="0"/>
              <a:t>м</a:t>
            </a:r>
            <a:r>
              <a:rPr lang="uk-UA" sz="2800" b="1" dirty="0" smtClean="0"/>
              <a:t>_______о</a:t>
            </a:r>
          </a:p>
          <a:p>
            <a:pPr marL="0" indent="0">
              <a:lnSpc>
                <a:spcPct val="300000"/>
              </a:lnSpc>
              <a:buNone/>
            </a:pPr>
            <a:r>
              <a:rPr lang="uk-UA" sz="2800" b="1" dirty="0"/>
              <a:t>м</a:t>
            </a:r>
            <a:r>
              <a:rPr lang="uk-UA" sz="2800" b="1" dirty="0" smtClean="0"/>
              <a:t>_______у</a:t>
            </a:r>
          </a:p>
        </p:txBody>
      </p:sp>
    </p:spTree>
    <p:extLst>
      <p:ext uri="{BB962C8B-B14F-4D97-AF65-F5344CB8AC3E}">
        <p14:creationId xmlns:p14="http://schemas.microsoft.com/office/powerpoint/2010/main" val="2883263634"/>
      </p:ext>
    </p:extLst>
  </p:cSld>
  <p:clrMapOvr>
    <a:masterClrMapping/>
  </p:clrMapOvr>
  <p:transition advClick="0"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           м</a:t>
            </a:r>
            <a:endParaRPr lang="uk-UA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9416"/>
            <a:ext cx="8496944" cy="4846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dirty="0" err="1" smtClean="0"/>
              <a:t>ам</a:t>
            </a:r>
            <a:r>
              <a:rPr lang="ru-RU" sz="5400" dirty="0" smtClean="0"/>
              <a:t> </a:t>
            </a:r>
            <a:r>
              <a:rPr lang="en-US" sz="5400" dirty="0" smtClean="0"/>
              <a:t>___     </a:t>
            </a:r>
            <a:r>
              <a:rPr lang="uk-UA" sz="5400" dirty="0" err="1" smtClean="0"/>
              <a:t>ом</a:t>
            </a:r>
            <a:r>
              <a:rPr lang="uk-UA" sz="5400" dirty="0" smtClean="0"/>
              <a:t>___      </a:t>
            </a:r>
            <a:r>
              <a:rPr lang="uk-UA" sz="5400" dirty="0" err="1" smtClean="0"/>
              <a:t>ум</a:t>
            </a:r>
            <a:r>
              <a:rPr lang="uk-UA" sz="5400" dirty="0" smtClean="0"/>
              <a:t>___</a:t>
            </a:r>
          </a:p>
          <a:p>
            <a:pPr marL="0" indent="0">
              <a:buNone/>
            </a:pPr>
            <a:r>
              <a:rPr lang="uk-UA" sz="5400" dirty="0" err="1"/>
              <a:t>а</a:t>
            </a:r>
            <a:r>
              <a:rPr lang="uk-UA" sz="5400" dirty="0" err="1" smtClean="0"/>
              <a:t>м</a:t>
            </a:r>
            <a:r>
              <a:rPr lang="uk-UA" sz="5400" dirty="0" smtClean="0"/>
              <a:t>           ом           ум</a:t>
            </a:r>
            <a:r>
              <a:rPr lang="en-US" sz="5400" dirty="0" smtClean="0"/>
              <a:t>    </a:t>
            </a:r>
            <a:endParaRPr lang="uk-UA" sz="5400" dirty="0" smtClean="0"/>
          </a:p>
          <a:p>
            <a:pPr marL="0" indent="0">
              <a:buNone/>
            </a:pPr>
            <a:r>
              <a:rPr lang="uk-UA" sz="5400" dirty="0"/>
              <a:t>с</a:t>
            </a:r>
            <a:r>
              <a:rPr lang="uk-UA" sz="5400" dirty="0" smtClean="0"/>
              <a:t>ам         </a:t>
            </a:r>
            <a:r>
              <a:rPr lang="uk-UA" sz="5400" dirty="0" err="1" smtClean="0"/>
              <a:t>дом</a:t>
            </a:r>
            <a:r>
              <a:rPr lang="uk-UA" sz="5400" dirty="0" smtClean="0"/>
              <a:t>         шум</a:t>
            </a:r>
          </a:p>
          <a:p>
            <a:pPr marL="0" indent="0">
              <a:buNone/>
            </a:pPr>
            <a:r>
              <a:rPr lang="uk-UA" sz="5400" dirty="0" smtClean="0"/>
              <a:t>там</a:t>
            </a:r>
            <a:r>
              <a:rPr lang="en-US" sz="5400" dirty="0" smtClean="0"/>
              <a:t>        </a:t>
            </a:r>
            <a:endParaRPr lang="uk-UA" sz="54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 flipH="1" flipV="1">
            <a:off x="750067" y="3464719"/>
            <a:ext cx="214314" cy="14287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 flipH="1" flipV="1">
            <a:off x="3893339" y="3464719"/>
            <a:ext cx="214314" cy="14287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 flipH="1" flipV="1">
            <a:off x="7108049" y="3536157"/>
            <a:ext cx="214314" cy="14287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 flipH="1" flipV="1">
            <a:off x="821505" y="4464851"/>
            <a:ext cx="214314" cy="14287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8446682"/>
      </p:ext>
    </p:extLst>
  </p:cSld>
  <p:clrMapOvr>
    <a:masterClrMapping/>
  </p:clrMapOvr>
  <p:transition advClick="0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7200" dirty="0" smtClean="0"/>
              <a:t>           </a:t>
            </a:r>
            <a:r>
              <a:rPr lang="uk-UA" sz="7200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uk-UA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9416"/>
            <a:ext cx="8568952" cy="484632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                                </a:t>
            </a:r>
            <a:r>
              <a:rPr lang="uk-UA" sz="6600" dirty="0" smtClean="0"/>
              <a:t>ом</a:t>
            </a:r>
          </a:p>
          <a:p>
            <a:pPr marL="0" indent="0">
              <a:buNone/>
            </a:pPr>
            <a:r>
              <a:rPr lang="uk-UA" sz="6600" dirty="0"/>
              <a:t>к</a:t>
            </a:r>
            <a:r>
              <a:rPr lang="uk-UA" sz="6600" dirty="0" smtClean="0"/>
              <a:t>ом    альбом  потом</a:t>
            </a:r>
            <a:endParaRPr lang="uk-UA" sz="6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1" y="3789040"/>
            <a:ext cx="2834595" cy="28803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3" y="3962945"/>
            <a:ext cx="3456384" cy="2463782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 rot="5400000" flipH="1" flipV="1">
            <a:off x="892943" y="2893215"/>
            <a:ext cx="214314" cy="14287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 flipH="1" flipV="1">
            <a:off x="4679157" y="2821777"/>
            <a:ext cx="214314" cy="14287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 flipH="1" flipV="1">
            <a:off x="7465239" y="2821777"/>
            <a:ext cx="214314" cy="14287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500826" y="3000372"/>
            <a:ext cx="285752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0782730"/>
      </p:ext>
    </p:extLst>
  </p:cSld>
  <p:clrMapOvr>
    <a:masterClrMapping/>
  </p:clrMapOvr>
  <p:transition advClick="0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             м</a:t>
            </a:r>
            <a:endParaRPr lang="uk-UA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9416"/>
            <a:ext cx="8136904" cy="4846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600" dirty="0" err="1" smtClean="0">
                <a:latin typeface="Times New Roman" pitchFamily="18" charset="0"/>
                <a:cs typeface="Times New Roman" pitchFamily="18" charset="0"/>
              </a:rPr>
              <a:t>ама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6600" dirty="0" err="1" smtClean="0">
                <a:latin typeface="Times New Roman" pitchFamily="18" charset="0"/>
                <a:cs typeface="Times New Roman" pitchFamily="18" charset="0"/>
              </a:rPr>
              <a:t>амо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uk-UA" sz="6600" dirty="0" smtClean="0">
                <a:latin typeface="Times New Roman" pitchFamily="18" charset="0"/>
                <a:cs typeface="Times New Roman" pitchFamily="18" charset="0"/>
              </a:rPr>
              <a:t>ума</a:t>
            </a:r>
          </a:p>
          <a:p>
            <a:pPr marL="0" indent="0">
              <a:buNone/>
            </a:pPr>
            <a:r>
              <a:rPr lang="uk-UA" sz="6600" dirty="0" smtClean="0">
                <a:latin typeface="Times New Roman" pitchFamily="18" charset="0"/>
                <a:cs typeface="Times New Roman" pitchFamily="18" charset="0"/>
              </a:rPr>
              <a:t>мама   замок   </a:t>
            </a:r>
            <a:r>
              <a:rPr lang="uk-UA" sz="6600" dirty="0" err="1" smtClean="0">
                <a:latin typeface="Times New Roman" pitchFamily="18" charset="0"/>
                <a:cs typeface="Times New Roman" pitchFamily="18" charset="0"/>
              </a:rPr>
              <a:t>бумага</a:t>
            </a:r>
            <a:endParaRPr lang="uk-UA" sz="6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074" y="3713050"/>
            <a:ext cx="2748917" cy="29692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7" y="3721626"/>
            <a:ext cx="2711152" cy="29792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3789040"/>
            <a:ext cx="2637458" cy="2969277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rot="5400000" flipH="1" flipV="1">
            <a:off x="1035819" y="2893215"/>
            <a:ext cx="214314" cy="14287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 flipH="1" flipV="1">
            <a:off x="4179091" y="2893215"/>
            <a:ext cx="214314" cy="14287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 flipH="1" flipV="1">
            <a:off x="6893735" y="2893215"/>
            <a:ext cx="214314" cy="14287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3375142"/>
      </p:ext>
    </p:extLst>
  </p:cSld>
  <p:clrMapOvr>
    <a:masterClrMapping/>
  </p:clrMapOvr>
  <p:transition advClick="0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dirty="0" smtClean="0">
                <a:latin typeface="Times New Roman" pitchFamily="18" charset="0"/>
                <a:cs typeface="Times New Roman" pitchFamily="18" charset="0"/>
              </a:rPr>
              <a:t>                м</a:t>
            </a:r>
            <a:endParaRPr lang="uk-UA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9416"/>
            <a:ext cx="7776864" cy="4846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6600" dirty="0" err="1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uk-UA" sz="6600" dirty="0" err="1" smtClean="0">
                <a:latin typeface="Times New Roman" pitchFamily="18" charset="0"/>
                <a:cs typeface="Times New Roman" pitchFamily="18" charset="0"/>
              </a:rPr>
              <a:t>ма</a:t>
            </a:r>
            <a:r>
              <a:rPr lang="uk-UA" sz="66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sz="6600" dirty="0" err="1" smtClean="0">
                <a:latin typeface="Times New Roman" pitchFamily="18" charset="0"/>
                <a:cs typeface="Times New Roman" pitchFamily="18" charset="0"/>
              </a:rPr>
              <a:t>има</a:t>
            </a:r>
            <a:r>
              <a:rPr lang="uk-UA" sz="6600" dirty="0" smtClean="0">
                <a:latin typeface="Times New Roman" pitchFamily="18" charset="0"/>
                <a:cs typeface="Times New Roman" pitchFamily="18" charset="0"/>
              </a:rPr>
              <a:t>       комар</a:t>
            </a:r>
          </a:p>
          <a:p>
            <a:pPr marL="0" indent="0">
              <a:buNone/>
            </a:pPr>
            <a:r>
              <a:rPr lang="uk-UA" sz="540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sz="5400" dirty="0" smtClean="0">
                <a:latin typeface="Times New Roman" pitchFamily="18" charset="0"/>
                <a:cs typeface="Times New Roman" pitchFamily="18" charset="0"/>
              </a:rPr>
              <a:t>има  </a:t>
            </a:r>
            <a:r>
              <a:rPr lang="uk-UA" sz="5400" dirty="0" err="1" smtClean="0">
                <a:latin typeface="Times New Roman" pitchFamily="18" charset="0"/>
                <a:cs typeface="Times New Roman" pitchFamily="18" charset="0"/>
              </a:rPr>
              <a:t>занимается</a:t>
            </a:r>
            <a:r>
              <a:rPr lang="uk-UA" sz="5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5400" dirty="0" err="1" smtClean="0">
                <a:latin typeface="Times New Roman" pitchFamily="18" charset="0"/>
                <a:cs typeface="Times New Roman" pitchFamily="18" charset="0"/>
              </a:rPr>
              <a:t>комары</a:t>
            </a:r>
            <a:endParaRPr lang="uk-UA" sz="5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933871"/>
            <a:ext cx="2334214" cy="27586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8706" y="3907625"/>
            <a:ext cx="1872208" cy="25714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764704"/>
            <a:ext cx="2160240" cy="11441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953762"/>
            <a:ext cx="2243447" cy="2479178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 rot="5400000" flipH="1" flipV="1">
            <a:off x="1535885" y="1750207"/>
            <a:ext cx="214314" cy="14287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 flipH="1" flipV="1">
            <a:off x="4107653" y="1750207"/>
            <a:ext cx="214314" cy="14287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 flipH="1" flipV="1">
            <a:off x="7250925" y="1821645"/>
            <a:ext cx="214314" cy="14287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215074" y="2000240"/>
            <a:ext cx="285752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 flipH="1" flipV="1">
            <a:off x="1607323" y="2821777"/>
            <a:ext cx="214314" cy="14287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 flipH="1" flipV="1">
            <a:off x="3964777" y="2821777"/>
            <a:ext cx="214314" cy="14287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 flipH="1" flipV="1">
            <a:off x="7608115" y="2821777"/>
            <a:ext cx="214314" cy="14287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000760" y="3000372"/>
            <a:ext cx="285752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4663849"/>
      </p:ext>
    </p:extLst>
  </p:cSld>
  <p:clrMapOvr>
    <a:masterClrMapping/>
  </p:clrMapOvr>
  <p:transition advClick="0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923" y="116632"/>
            <a:ext cx="7239000" cy="1143000"/>
          </a:xfrm>
        </p:spPr>
        <p:txBody>
          <a:bodyPr>
            <a:normAutofit/>
          </a:bodyPr>
          <a:lstStyle/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             м</a:t>
            </a:r>
            <a:endParaRPr lang="uk-UA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9922" y="1196752"/>
            <a:ext cx="7688461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600" dirty="0" err="1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6600" dirty="0" err="1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6600" dirty="0" err="1" smtClean="0">
                <a:latin typeface="Times New Roman" pitchFamily="18" charset="0"/>
                <a:cs typeface="Times New Roman" pitchFamily="18" charset="0"/>
              </a:rPr>
              <a:t>мо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6600" dirty="0" err="1" smtClean="0">
                <a:latin typeface="Times New Roman" pitchFamily="18" charset="0"/>
                <a:cs typeface="Times New Roman" pitchFamily="18" charset="0"/>
              </a:rPr>
              <a:t>му</a:t>
            </a:r>
            <a:endParaRPr lang="ru-RU" sz="6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66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ай     мост    мусор</a:t>
            </a:r>
          </a:p>
          <a:p>
            <a:pPr marL="0" indent="0">
              <a:buNone/>
            </a:pPr>
            <a:endParaRPr lang="ru-RU" sz="6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март</a:t>
            </a:r>
            <a:endParaRPr lang="uk-UA" sz="6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68" y="3212974"/>
            <a:ext cx="2358568" cy="14779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400198"/>
            <a:ext cx="2358568" cy="14578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3729631"/>
            <a:ext cx="2664296" cy="22562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4509120"/>
            <a:ext cx="1951086" cy="1944216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 rot="5400000" flipH="1" flipV="1">
            <a:off x="1178695" y="2464587"/>
            <a:ext cx="214314" cy="14287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 flipH="1" flipV="1">
            <a:off x="3536149" y="2464587"/>
            <a:ext cx="214314" cy="14287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 flipH="1" flipV="1">
            <a:off x="6036479" y="2536025"/>
            <a:ext cx="214314" cy="14287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 flipH="1" flipV="1">
            <a:off x="1107257" y="4679165"/>
            <a:ext cx="214314" cy="14287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715494"/>
      </p:ext>
    </p:extLst>
  </p:cSld>
  <p:clrMapOvr>
    <a:masterClrMapping/>
  </p:clrMapOvr>
  <p:transition advClick="0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1591</TotalTime>
  <Words>471</Words>
  <Application>Microsoft Office PowerPoint</Application>
  <PresentationFormat>Экран (4:3)</PresentationFormat>
  <Paragraphs>188</Paragraphs>
  <Slides>23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Изящная</vt:lpstr>
      <vt:lpstr>Звук М</vt:lpstr>
      <vt:lpstr>       АРТИКУЛЯЦИЯ</vt:lpstr>
      <vt:lpstr>            постановка</vt:lpstr>
      <vt:lpstr>М______</vt:lpstr>
      <vt:lpstr>            м</vt:lpstr>
      <vt:lpstr>           м</vt:lpstr>
      <vt:lpstr>              м</vt:lpstr>
      <vt:lpstr>                м</vt:lpstr>
      <vt:lpstr>              м</vt:lpstr>
      <vt:lpstr>                    м</vt:lpstr>
      <vt:lpstr>             м</vt:lpstr>
      <vt:lpstr>              м</vt:lpstr>
      <vt:lpstr>              м</vt:lpstr>
      <vt:lpstr>             м</vt:lpstr>
      <vt:lpstr>             м</vt:lpstr>
      <vt:lpstr>             м</vt:lpstr>
      <vt:lpstr>             м</vt:lpstr>
      <vt:lpstr>             м</vt:lpstr>
      <vt:lpstr>              м</vt:lpstr>
      <vt:lpstr>             м</vt:lpstr>
      <vt:lpstr>             М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 М</dc:title>
  <dc:creator>user02</dc:creator>
  <cp:lastModifiedBy>Аня</cp:lastModifiedBy>
  <cp:revision>145</cp:revision>
  <dcterms:created xsi:type="dcterms:W3CDTF">2012-06-15T07:07:21Z</dcterms:created>
  <dcterms:modified xsi:type="dcterms:W3CDTF">2015-12-20T06:19:34Z</dcterms:modified>
</cp:coreProperties>
</file>