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57" r:id="rId4"/>
    <p:sldId id="290" r:id="rId5"/>
    <p:sldId id="284" r:id="rId6"/>
    <p:sldId id="292" r:id="rId7"/>
    <p:sldId id="293" r:id="rId8"/>
    <p:sldId id="295" r:id="rId9"/>
    <p:sldId id="294" r:id="rId10"/>
    <p:sldId id="296" r:id="rId11"/>
    <p:sldId id="299" r:id="rId12"/>
    <p:sldId id="297" r:id="rId13"/>
    <p:sldId id="274" r:id="rId14"/>
    <p:sldId id="275" r:id="rId15"/>
    <p:sldId id="289" r:id="rId16"/>
    <p:sldId id="276" r:id="rId17"/>
    <p:sldId id="277" r:id="rId18"/>
    <p:sldId id="279" r:id="rId19"/>
    <p:sldId id="280" r:id="rId20"/>
    <p:sldId id="281" r:id="rId21"/>
    <p:sldId id="283" r:id="rId22"/>
    <p:sldId id="282" r:id="rId23"/>
    <p:sldId id="260" r:id="rId24"/>
    <p:sldId id="261" r:id="rId25"/>
    <p:sldId id="268" r:id="rId26"/>
    <p:sldId id="269" r:id="rId27"/>
    <p:sldId id="270" r:id="rId28"/>
    <p:sldId id="271" r:id="rId29"/>
    <p:sldId id="287" r:id="rId30"/>
    <p:sldId id="288" r:id="rId31"/>
  </p:sldIdLst>
  <p:sldSz cx="9144000" cy="6858000" type="screen4x3"/>
  <p:notesSz cx="6858000" cy="9144000"/>
  <p:custDataLst>
    <p:tags r:id="rId3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0EBCC883-8B71-4DE4-8E2D-EE39E82B2763}" type="datetimeFigureOut">
              <a:rPr lang="ru-RU" smtClean="0"/>
              <a:pPr/>
              <a:t>22.12.2015</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986F3128-FA64-4BEA-A578-A5E14A73C78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EBCC883-8B71-4DE4-8E2D-EE39E82B2763}" type="datetimeFigureOut">
              <a:rPr lang="ru-RU" smtClean="0"/>
              <a:pPr/>
              <a:t>22.12.2015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6F3128-FA64-4BEA-A578-A5E14A73C78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EBCC883-8B71-4DE4-8E2D-EE39E82B2763}" type="datetimeFigureOut">
              <a:rPr lang="ru-RU" smtClean="0"/>
              <a:pPr/>
              <a:t>22.12.2015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6F3128-FA64-4BEA-A578-A5E14A73C78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EBCC883-8B71-4DE4-8E2D-EE39E82B2763}" type="datetimeFigureOut">
              <a:rPr lang="ru-RU" smtClean="0"/>
              <a:pPr/>
              <a:t>22.12.2015</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986F3128-FA64-4BEA-A578-A5E14A73C78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0EBCC883-8B71-4DE4-8E2D-EE39E82B2763}" type="datetimeFigureOut">
              <a:rPr lang="ru-RU" smtClean="0"/>
              <a:pPr/>
              <a:t>22.12.2015</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986F3128-FA64-4BEA-A578-A5E14A73C78D}"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0EBCC883-8B71-4DE4-8E2D-EE39E82B2763}" type="datetimeFigureOut">
              <a:rPr lang="ru-RU" smtClean="0"/>
              <a:pPr/>
              <a:t>22.12.2015</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86F3128-FA64-4BEA-A578-A5E14A73C78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0EBCC883-8B71-4DE4-8E2D-EE39E82B2763}" type="datetimeFigureOut">
              <a:rPr lang="ru-RU" smtClean="0"/>
              <a:pPr/>
              <a:t>22.12.2015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986F3128-FA64-4BEA-A578-A5E14A73C78D}"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0EBCC883-8B71-4DE4-8E2D-EE39E82B2763}" type="datetimeFigureOut">
              <a:rPr lang="ru-RU" smtClean="0"/>
              <a:pPr/>
              <a:t>22.12.2015</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86F3128-FA64-4BEA-A578-A5E14A73C78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EBCC883-8B71-4DE4-8E2D-EE39E82B2763}" type="datetimeFigureOut">
              <a:rPr lang="ru-RU" smtClean="0"/>
              <a:pPr/>
              <a:t>22.12.2015</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6F3128-FA64-4BEA-A578-A5E14A73C78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0EBCC883-8B71-4DE4-8E2D-EE39E82B2763}" type="datetimeFigureOut">
              <a:rPr lang="ru-RU" smtClean="0"/>
              <a:pPr/>
              <a:t>22.12.2015</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86F3128-FA64-4BEA-A578-A5E14A73C78D}"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0EBCC883-8B71-4DE4-8E2D-EE39E82B2763}" type="datetimeFigureOut">
              <a:rPr lang="ru-RU" smtClean="0"/>
              <a:pPr/>
              <a:t>22.12.2015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986F3128-FA64-4BEA-A578-A5E14A73C78D}"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EBCC883-8B71-4DE4-8E2D-EE39E82B2763}" type="datetimeFigureOut">
              <a:rPr lang="ru-RU" smtClean="0"/>
              <a:pPr/>
              <a:t>22.12.2015</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86F3128-FA64-4BEA-A578-A5E14A73C78D}"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2276872"/>
            <a:ext cx="8458200" cy="1222375"/>
          </a:xfrm>
        </p:spPr>
        <p:txBody>
          <a:bodyPr/>
          <a:lstStyle/>
          <a:p>
            <a:pPr algn="ctr"/>
            <a:r>
              <a:rPr lang="ru-RU" b="1" dirty="0" smtClean="0"/>
              <a:t>Эстетическое воспитание как фактор социализации учащихся</a:t>
            </a:r>
            <a:endParaRPr lang="ru-RU" b="1" dirty="0"/>
          </a:p>
        </p:txBody>
      </p:sp>
      <p:sp>
        <p:nvSpPr>
          <p:cNvPr id="5" name="TextBox 4"/>
          <p:cNvSpPr txBox="1"/>
          <p:nvPr/>
        </p:nvSpPr>
        <p:spPr>
          <a:xfrm>
            <a:off x="4572000" y="4869160"/>
            <a:ext cx="4572000" cy="1200329"/>
          </a:xfrm>
          <a:prstGeom prst="rect">
            <a:avLst/>
          </a:prstGeom>
          <a:noFill/>
        </p:spPr>
        <p:txBody>
          <a:bodyPr wrap="square" rtlCol="0">
            <a:spAutoFit/>
          </a:bodyPr>
          <a:lstStyle/>
          <a:p>
            <a:r>
              <a:rPr lang="ru-RU" dirty="0" smtClean="0">
                <a:solidFill>
                  <a:schemeClr val="tx2"/>
                </a:solidFill>
              </a:rPr>
              <a:t>Учителя истории и </a:t>
            </a:r>
            <a:r>
              <a:rPr lang="ru-RU" dirty="0" smtClean="0">
                <a:solidFill>
                  <a:schemeClr val="tx2"/>
                </a:solidFill>
              </a:rPr>
              <a:t>обществознания</a:t>
            </a:r>
          </a:p>
          <a:p>
            <a:r>
              <a:rPr lang="ru-RU" dirty="0" smtClean="0">
                <a:solidFill>
                  <a:schemeClr val="tx2"/>
                </a:solidFill>
              </a:rPr>
              <a:t>ГБОУ </a:t>
            </a:r>
            <a:r>
              <a:rPr lang="ru-RU" dirty="0" smtClean="0">
                <a:solidFill>
                  <a:schemeClr val="tx2"/>
                </a:solidFill>
              </a:rPr>
              <a:t>СОШ № 546 Санкт-Петербурга:</a:t>
            </a:r>
          </a:p>
          <a:p>
            <a:r>
              <a:rPr lang="ru-RU" dirty="0" smtClean="0">
                <a:solidFill>
                  <a:schemeClr val="tx2"/>
                </a:solidFill>
              </a:rPr>
              <a:t>Груздева М.Б.</a:t>
            </a:r>
          </a:p>
          <a:p>
            <a:r>
              <a:rPr lang="ru-RU" dirty="0" smtClean="0">
                <a:solidFill>
                  <a:schemeClr val="tx2"/>
                </a:solidFill>
              </a:rPr>
              <a:t>Парохина Л.А.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dirty="0"/>
              <a:t>Воспитательные </a:t>
            </a:r>
            <a:r>
              <a:rPr lang="ru-RU" dirty="0" smtClean="0"/>
              <a:t>задачи</a:t>
            </a:r>
            <a:endParaRPr lang="ru-RU" dirty="0"/>
          </a:p>
        </p:txBody>
      </p:sp>
      <p:sp>
        <p:nvSpPr>
          <p:cNvPr id="3" name="Содержимое 2"/>
          <p:cNvSpPr>
            <a:spLocks noGrp="1"/>
          </p:cNvSpPr>
          <p:nvPr>
            <p:ph idx="1"/>
          </p:nvPr>
        </p:nvSpPr>
        <p:spPr>
          <a:xfrm>
            <a:off x="457200" y="1484784"/>
            <a:ext cx="8229600" cy="4896544"/>
          </a:xfrm>
        </p:spPr>
        <p:txBody>
          <a:bodyPr>
            <a:noAutofit/>
          </a:bodyPr>
          <a:lstStyle/>
          <a:p>
            <a:pPr algn="just">
              <a:buFont typeface="Wingdings" pitchFamily="2" charset="2"/>
              <a:buChar char="Ø"/>
            </a:pPr>
            <a:endParaRPr lang="ru-RU" sz="2500" dirty="0" smtClean="0"/>
          </a:p>
          <a:p>
            <a:pPr algn="just">
              <a:buFont typeface="Wingdings" pitchFamily="2" charset="2"/>
              <a:buChar char="Ø"/>
            </a:pPr>
            <a:endParaRPr lang="ru-RU" sz="2500" dirty="0"/>
          </a:p>
          <a:p>
            <a:pPr algn="just">
              <a:buClr>
                <a:srgbClr val="FF0000"/>
              </a:buClr>
              <a:buFont typeface="Wingdings" pitchFamily="2" charset="2"/>
              <a:buChar char="Ø"/>
            </a:pPr>
            <a:r>
              <a:rPr lang="ru-RU" sz="2500" dirty="0" smtClean="0"/>
              <a:t>развивать </a:t>
            </a:r>
            <a:r>
              <a:rPr lang="ru-RU" sz="2500" dirty="0"/>
              <a:t>способности к художественному творчеству, самостоятельной практической </a:t>
            </a:r>
            <a:r>
              <a:rPr lang="ru-RU" sz="2500" dirty="0" smtClean="0"/>
              <a:t>деятельности </a:t>
            </a:r>
            <a:r>
              <a:rPr lang="ru-RU" sz="2500" dirty="0"/>
              <a:t>в конкретных видах искусства;</a:t>
            </a:r>
          </a:p>
          <a:p>
            <a:pPr algn="just">
              <a:buClr>
                <a:srgbClr val="FF0000"/>
              </a:buClr>
              <a:buFont typeface="Wingdings" pitchFamily="2" charset="2"/>
              <a:buChar char="Ø"/>
            </a:pPr>
            <a:r>
              <a:rPr lang="ru-RU" sz="2500" dirty="0"/>
              <a:t>создать оптимальные условия для живого, эмоционального общения школьников с произведениями искусства на уроках, внеклассных занятиях и в краеведческой работе.</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r>
              <a:rPr lang="ru-RU" dirty="0" smtClean="0"/>
              <a:t>Учителя – предметники нашего МО реализуют эстетическое воспитание содержанием своего предмета, разрабатывая для этого специальные задания, направленные на формирование эстетического сознания, выработку эстетических чувств и умение выражать эстетические суждения, что способствует социализации учащихся. </a:t>
            </a:r>
            <a:endParaRPr lang="ru-RU" dirty="0"/>
          </a:p>
        </p:txBody>
      </p:sp>
    </p:spTree>
    <p:extLst>
      <p:ext uri="{BB962C8B-B14F-4D97-AF65-F5344CB8AC3E}">
        <p14:creationId xmlns:p14="http://schemas.microsoft.com/office/powerpoint/2010/main" xmlns="" val="34458630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476672"/>
            <a:ext cx="8686800" cy="6120680"/>
          </a:xfrm>
        </p:spPr>
        <p:txBody>
          <a:bodyPr>
            <a:normAutofit/>
          </a:bodyPr>
          <a:lstStyle/>
          <a:p>
            <a:pPr algn="just"/>
            <a:r>
              <a:rPr lang="ru-RU" dirty="0" smtClean="0"/>
              <a:t>Эстетическое воспитание во внеурочной деятельности учащихся позволяет расширить и закрепить знания. Она помогает ближе узнать учащихся, изучить их интересы и потребности, выявить возможности и способности каждого.</a:t>
            </a:r>
          </a:p>
          <a:p>
            <a:pPr algn="just"/>
            <a:r>
              <a:rPr lang="ru-RU" dirty="0" smtClean="0"/>
              <a:t>Учителя нашего МО для реализации эстетического воспитания вне уроков проводят внеклассные мероприятия. Их формы зависят от эстетических целей поставленных педагогами.</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457200" y="332656"/>
            <a:ext cx="3682752" cy="5077544"/>
          </a:xfrm>
        </p:spPr>
        <p:txBody>
          <a:bodyPr>
            <a:normAutofit/>
          </a:bodyPr>
          <a:lstStyle/>
          <a:p>
            <a:r>
              <a:rPr lang="ru-RU" sz="3600" dirty="0" smtClean="0"/>
              <a:t>В кабинете истории хранится много предметов отражающих различные исторические эпохи</a:t>
            </a:r>
            <a:endParaRPr lang="ru-RU" sz="3600" dirty="0"/>
          </a:p>
        </p:txBody>
      </p:sp>
      <p:pic>
        <p:nvPicPr>
          <p:cNvPr id="5" name="Содержимое 4" descr="1r8dvburraM.jpg"/>
          <p:cNvPicPr>
            <a:picLocks noGrp="1" noChangeAspect="1"/>
          </p:cNvPicPr>
          <p:nvPr>
            <p:ph sz="half" idx="1"/>
          </p:nvPr>
        </p:nvPicPr>
        <p:blipFill>
          <a:blip r:embed="rId2" cstate="screen"/>
          <a:stretch>
            <a:fillRect/>
          </a:stretch>
        </p:blipFill>
        <p:spPr>
          <a:xfrm>
            <a:off x="4283968" y="332656"/>
            <a:ext cx="4594232" cy="580526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83568" y="404664"/>
            <a:ext cx="3466728" cy="5915744"/>
          </a:xfrm>
        </p:spPr>
        <p:txBody>
          <a:bodyPr>
            <a:normAutofit/>
          </a:bodyPr>
          <a:lstStyle/>
          <a:p>
            <a:r>
              <a:rPr lang="ru-RU" sz="3600" dirty="0" smtClean="0"/>
              <a:t>Некоторые экспонаты выполнены учащимися  в рамках  предметной недели </a:t>
            </a:r>
            <a:endParaRPr lang="ru-RU" sz="3600" dirty="0"/>
          </a:p>
        </p:txBody>
      </p:sp>
      <p:pic>
        <p:nvPicPr>
          <p:cNvPr id="5" name="Содержимое 4" descr="FiLP9218sdw.jpg"/>
          <p:cNvPicPr>
            <a:picLocks noGrp="1" noChangeAspect="1"/>
          </p:cNvPicPr>
          <p:nvPr>
            <p:ph sz="half" idx="1"/>
          </p:nvPr>
        </p:nvPicPr>
        <p:blipFill>
          <a:blip r:embed="rId2" cstate="screen"/>
          <a:stretch>
            <a:fillRect/>
          </a:stretch>
        </p:blipFill>
        <p:spPr>
          <a:xfrm>
            <a:off x="4932040" y="188640"/>
            <a:ext cx="3256812" cy="6264696"/>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5UnQsyTqCao.jpg"/>
          <p:cNvPicPr>
            <a:picLocks noGrp="1" noChangeAspect="1"/>
          </p:cNvPicPr>
          <p:nvPr>
            <p:ph sz="half" idx="1"/>
          </p:nvPr>
        </p:nvPicPr>
        <p:blipFill>
          <a:blip r:embed="rId2" cstate="screen"/>
          <a:stretch>
            <a:fillRect/>
          </a:stretch>
        </p:blipFill>
        <p:spPr>
          <a:xfrm>
            <a:off x="4788024" y="1484784"/>
            <a:ext cx="4235824" cy="4104456"/>
          </a:xfrm>
        </p:spPr>
      </p:pic>
      <p:pic>
        <p:nvPicPr>
          <p:cNvPr id="6" name="Рисунок 5" descr="Ilio_i-t41Y.jpg"/>
          <p:cNvPicPr>
            <a:picLocks noChangeAspect="1"/>
          </p:cNvPicPr>
          <p:nvPr/>
        </p:nvPicPr>
        <p:blipFill>
          <a:blip r:embed="rId3" cstate="screen"/>
          <a:stretch>
            <a:fillRect/>
          </a:stretch>
        </p:blipFill>
        <p:spPr>
          <a:xfrm>
            <a:off x="1331640" y="1052736"/>
            <a:ext cx="3024336" cy="508829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251520" y="764704"/>
            <a:ext cx="3384376" cy="4800600"/>
          </a:xfrm>
        </p:spPr>
        <p:txBody>
          <a:bodyPr>
            <a:normAutofit/>
          </a:bodyPr>
          <a:lstStyle/>
          <a:p>
            <a:r>
              <a:rPr lang="ru-RU" sz="3600" dirty="0" smtClean="0"/>
              <a:t>На уроках мы можем показать школьникам артефакты, хранящиеся в кабинете истории</a:t>
            </a:r>
            <a:endParaRPr lang="ru-RU" sz="3600" dirty="0"/>
          </a:p>
        </p:txBody>
      </p:sp>
      <p:pic>
        <p:nvPicPr>
          <p:cNvPr id="5" name="Содержимое 4" descr="Qf-A70mD0k4.jpg"/>
          <p:cNvPicPr>
            <a:picLocks noGrp="1" noChangeAspect="1"/>
          </p:cNvPicPr>
          <p:nvPr>
            <p:ph sz="half" idx="1"/>
          </p:nvPr>
        </p:nvPicPr>
        <p:blipFill>
          <a:blip r:embed="rId2" cstate="screen"/>
          <a:stretch>
            <a:fillRect/>
          </a:stretch>
        </p:blipFill>
        <p:spPr>
          <a:xfrm>
            <a:off x="3635896" y="836712"/>
            <a:ext cx="5319666" cy="432048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_1056.JPG"/>
          <p:cNvPicPr>
            <a:picLocks noGrp="1" noChangeAspect="1"/>
          </p:cNvPicPr>
          <p:nvPr>
            <p:ph sz="half" idx="1"/>
          </p:nvPr>
        </p:nvPicPr>
        <p:blipFill>
          <a:blip r:embed="rId2" cstate="screen"/>
          <a:stretch>
            <a:fillRect/>
          </a:stretch>
        </p:blipFill>
        <p:spPr>
          <a:xfrm>
            <a:off x="4572000" y="3429000"/>
            <a:ext cx="4320480" cy="3240360"/>
          </a:xfrm>
        </p:spPr>
      </p:pic>
      <p:pic>
        <p:nvPicPr>
          <p:cNvPr id="6" name="Рисунок 5" descr="IMG_1057.JPG"/>
          <p:cNvPicPr>
            <a:picLocks noChangeAspect="1"/>
          </p:cNvPicPr>
          <p:nvPr/>
        </p:nvPicPr>
        <p:blipFill>
          <a:blip r:embed="rId3" cstate="screen"/>
          <a:stretch>
            <a:fillRect/>
          </a:stretch>
        </p:blipFill>
        <p:spPr>
          <a:xfrm>
            <a:off x="179512" y="188640"/>
            <a:ext cx="4128459" cy="3096344"/>
          </a:xfrm>
          <a:prstGeom prst="rect">
            <a:avLst/>
          </a:prstGeom>
        </p:spPr>
      </p:pic>
      <p:pic>
        <p:nvPicPr>
          <p:cNvPr id="9" name="Рисунок 8" descr="IMG_1670.JPG"/>
          <p:cNvPicPr>
            <a:picLocks noChangeAspect="1"/>
          </p:cNvPicPr>
          <p:nvPr/>
        </p:nvPicPr>
        <p:blipFill>
          <a:blip r:embed="rId4" cstate="screen"/>
          <a:stretch>
            <a:fillRect/>
          </a:stretch>
        </p:blipFill>
        <p:spPr>
          <a:xfrm>
            <a:off x="251520" y="3717032"/>
            <a:ext cx="3967989" cy="2975992"/>
          </a:xfrm>
          <a:prstGeom prst="rect">
            <a:avLst/>
          </a:prstGeom>
        </p:spPr>
      </p:pic>
      <p:pic>
        <p:nvPicPr>
          <p:cNvPr id="11" name="Рисунок 10" descr="IMG_1051.JPG"/>
          <p:cNvPicPr>
            <a:picLocks noChangeAspect="1"/>
          </p:cNvPicPr>
          <p:nvPr/>
        </p:nvPicPr>
        <p:blipFill>
          <a:blip r:embed="rId5" cstate="screen"/>
          <a:stretch>
            <a:fillRect/>
          </a:stretch>
        </p:blipFill>
        <p:spPr>
          <a:xfrm>
            <a:off x="4716016" y="260648"/>
            <a:ext cx="3995936" cy="299695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95536" y="908720"/>
            <a:ext cx="3008313" cy="4800600"/>
          </a:xfrm>
        </p:spPr>
        <p:txBody>
          <a:bodyPr>
            <a:normAutofit/>
          </a:bodyPr>
          <a:lstStyle/>
          <a:p>
            <a:pPr algn="ctr"/>
            <a:r>
              <a:rPr lang="ru-RU" sz="3200" dirty="0" smtClean="0">
                <a:solidFill>
                  <a:srgbClr val="FF0000"/>
                </a:solidFill>
              </a:rPr>
              <a:t>Предметная неделя</a:t>
            </a:r>
          </a:p>
          <a:p>
            <a:pPr algn="ctr"/>
            <a:r>
              <a:rPr lang="ru-RU" sz="3200" dirty="0" smtClean="0"/>
              <a:t>Постановка спектакля для 5-х классов «Боги Олимпа»</a:t>
            </a:r>
            <a:endParaRPr lang="ru-RU" sz="3200" dirty="0"/>
          </a:p>
        </p:txBody>
      </p:sp>
      <p:pic>
        <p:nvPicPr>
          <p:cNvPr id="5" name="Содержимое 4" descr="IMG_1000.JPG"/>
          <p:cNvPicPr>
            <a:picLocks noGrp="1" noChangeAspect="1"/>
          </p:cNvPicPr>
          <p:nvPr>
            <p:ph sz="half" idx="1"/>
          </p:nvPr>
        </p:nvPicPr>
        <p:blipFill>
          <a:blip r:embed="rId2" cstate="screen"/>
          <a:stretch>
            <a:fillRect/>
          </a:stretch>
        </p:blipFill>
        <p:spPr>
          <a:xfrm>
            <a:off x="4427984" y="3789040"/>
            <a:ext cx="3816424" cy="2862319"/>
          </a:xfrm>
        </p:spPr>
      </p:pic>
      <p:pic>
        <p:nvPicPr>
          <p:cNvPr id="6" name="Рисунок 5" descr="IMG_1002.JPG"/>
          <p:cNvPicPr>
            <a:picLocks noChangeAspect="1"/>
          </p:cNvPicPr>
          <p:nvPr/>
        </p:nvPicPr>
        <p:blipFill>
          <a:blip r:embed="rId3" cstate="screen"/>
          <a:stretch>
            <a:fillRect/>
          </a:stretch>
        </p:blipFill>
        <p:spPr>
          <a:xfrm>
            <a:off x="3995936" y="116632"/>
            <a:ext cx="4722000" cy="35415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IMG_1014.JPG"/>
          <p:cNvPicPr>
            <a:picLocks noGrp="1" noChangeAspect="1"/>
          </p:cNvPicPr>
          <p:nvPr>
            <p:ph sz="half" idx="1"/>
          </p:nvPr>
        </p:nvPicPr>
        <p:blipFill>
          <a:blip r:embed="rId2" cstate="screen"/>
          <a:stretch>
            <a:fillRect/>
          </a:stretch>
        </p:blipFill>
        <p:spPr>
          <a:xfrm>
            <a:off x="4932040" y="2060848"/>
            <a:ext cx="3977849" cy="2983387"/>
          </a:xfrm>
        </p:spPr>
      </p:pic>
      <p:pic>
        <p:nvPicPr>
          <p:cNvPr id="6" name="Рисунок 5" descr="IMG_1026.JPG"/>
          <p:cNvPicPr>
            <a:picLocks noChangeAspect="1"/>
          </p:cNvPicPr>
          <p:nvPr/>
        </p:nvPicPr>
        <p:blipFill>
          <a:blip r:embed="rId3" cstate="screen"/>
          <a:stretch>
            <a:fillRect/>
          </a:stretch>
        </p:blipFill>
        <p:spPr>
          <a:xfrm>
            <a:off x="179512" y="836712"/>
            <a:ext cx="4536504" cy="539570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449263" indent="449263">
              <a:buNone/>
              <a:tabLst>
                <a:tab pos="8424863" algn="l"/>
              </a:tabLst>
            </a:pPr>
            <a:r>
              <a:rPr lang="ru-RU" sz="4400" dirty="0" smtClean="0"/>
              <a:t>Д.С.Лихачев утверждал: «Культура человечества – это активная память человечества, активно же введенная в современность».</a:t>
            </a:r>
            <a:endParaRPr lang="ru-RU"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5580112" y="404664"/>
            <a:ext cx="3008313" cy="3240360"/>
          </a:xfrm>
        </p:spPr>
        <p:txBody>
          <a:bodyPr>
            <a:normAutofit/>
          </a:bodyPr>
          <a:lstStyle/>
          <a:p>
            <a:r>
              <a:rPr lang="ru-RU" sz="2800" b="1" dirty="0" smtClean="0"/>
              <a:t>Занимательная игра для учащихся 6-х классов по истории Средних веков</a:t>
            </a:r>
            <a:endParaRPr lang="ru-RU" sz="2800" b="1" dirty="0"/>
          </a:p>
        </p:txBody>
      </p:sp>
      <p:pic>
        <p:nvPicPr>
          <p:cNvPr id="5" name="Содержимое 4" descr="IMG_1665.JPG"/>
          <p:cNvPicPr>
            <a:picLocks noGrp="1" noChangeAspect="1"/>
          </p:cNvPicPr>
          <p:nvPr>
            <p:ph sz="half" idx="1"/>
          </p:nvPr>
        </p:nvPicPr>
        <p:blipFill>
          <a:blip r:embed="rId2" cstate="screen"/>
          <a:stretch>
            <a:fillRect/>
          </a:stretch>
        </p:blipFill>
        <p:spPr>
          <a:xfrm>
            <a:off x="2915816" y="4077072"/>
            <a:ext cx="3525714" cy="2644285"/>
          </a:xfrm>
        </p:spPr>
      </p:pic>
      <p:pic>
        <p:nvPicPr>
          <p:cNvPr id="6" name="Рисунок 5" descr="IMG_1668.JPG"/>
          <p:cNvPicPr>
            <a:picLocks noChangeAspect="1"/>
          </p:cNvPicPr>
          <p:nvPr/>
        </p:nvPicPr>
        <p:blipFill>
          <a:blip r:embed="rId3" cstate="screen"/>
          <a:stretch>
            <a:fillRect/>
          </a:stretch>
        </p:blipFill>
        <p:spPr>
          <a:xfrm>
            <a:off x="179512" y="260648"/>
            <a:ext cx="4982085" cy="373656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IMG_1676.JPG"/>
          <p:cNvPicPr>
            <a:picLocks noChangeAspect="1"/>
          </p:cNvPicPr>
          <p:nvPr/>
        </p:nvPicPr>
        <p:blipFill>
          <a:blip r:embed="rId2" cstate="screen"/>
          <a:stretch>
            <a:fillRect/>
          </a:stretch>
        </p:blipFill>
        <p:spPr>
          <a:xfrm>
            <a:off x="5004048" y="620688"/>
            <a:ext cx="3319851" cy="2489888"/>
          </a:xfrm>
          <a:prstGeom prst="rect">
            <a:avLst/>
          </a:prstGeom>
        </p:spPr>
      </p:pic>
      <p:pic>
        <p:nvPicPr>
          <p:cNvPr id="11" name="Содержимое 10" descr="IMG_1670.JPG"/>
          <p:cNvPicPr>
            <a:picLocks noGrp="1" noChangeAspect="1"/>
          </p:cNvPicPr>
          <p:nvPr>
            <p:ph sz="half" idx="1"/>
          </p:nvPr>
        </p:nvPicPr>
        <p:blipFill>
          <a:blip r:embed="rId3" cstate="screen"/>
          <a:stretch>
            <a:fillRect/>
          </a:stretch>
        </p:blipFill>
        <p:spPr>
          <a:xfrm>
            <a:off x="5004048" y="3933056"/>
            <a:ext cx="3185373" cy="2389029"/>
          </a:xfrm>
        </p:spPr>
      </p:pic>
      <p:pic>
        <p:nvPicPr>
          <p:cNvPr id="12" name="Рисунок 11" descr="IMG_1680.JPG"/>
          <p:cNvPicPr>
            <a:picLocks noChangeAspect="1"/>
          </p:cNvPicPr>
          <p:nvPr/>
        </p:nvPicPr>
        <p:blipFill>
          <a:blip r:embed="rId4" cstate="screen"/>
          <a:stretch>
            <a:fillRect/>
          </a:stretch>
        </p:blipFill>
        <p:spPr>
          <a:xfrm rot="5400000">
            <a:off x="400027" y="976237"/>
            <a:ext cx="3996516" cy="2997387"/>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IMG_1686.JPG"/>
          <p:cNvPicPr>
            <a:picLocks noChangeAspect="1"/>
          </p:cNvPicPr>
          <p:nvPr/>
        </p:nvPicPr>
        <p:blipFill>
          <a:blip r:embed="rId2" cstate="screen"/>
          <a:stretch>
            <a:fillRect/>
          </a:stretch>
        </p:blipFill>
        <p:spPr>
          <a:xfrm>
            <a:off x="3995937" y="3419128"/>
            <a:ext cx="4320480" cy="3240360"/>
          </a:xfrm>
          <a:prstGeom prst="rect">
            <a:avLst/>
          </a:prstGeom>
        </p:spPr>
      </p:pic>
      <p:pic>
        <p:nvPicPr>
          <p:cNvPr id="7" name="Рисунок 6" descr="IMG_1719.JPG"/>
          <p:cNvPicPr>
            <a:picLocks noChangeAspect="1"/>
          </p:cNvPicPr>
          <p:nvPr/>
        </p:nvPicPr>
        <p:blipFill>
          <a:blip r:embed="rId3" cstate="screen"/>
          <a:stretch>
            <a:fillRect/>
          </a:stretch>
        </p:blipFill>
        <p:spPr>
          <a:xfrm>
            <a:off x="323528" y="764704"/>
            <a:ext cx="3330370" cy="4440493"/>
          </a:xfrm>
          <a:prstGeom prst="rect">
            <a:avLst/>
          </a:prstGeom>
        </p:spPr>
      </p:pic>
      <p:pic>
        <p:nvPicPr>
          <p:cNvPr id="8" name="Рисунок 7" descr="IMG_1721.JPG"/>
          <p:cNvPicPr>
            <a:picLocks noChangeAspect="1"/>
          </p:cNvPicPr>
          <p:nvPr/>
        </p:nvPicPr>
        <p:blipFill>
          <a:blip r:embed="rId4" cstate="screen"/>
          <a:stretch>
            <a:fillRect/>
          </a:stretch>
        </p:blipFill>
        <p:spPr>
          <a:xfrm>
            <a:off x="4211960" y="260648"/>
            <a:ext cx="4104456" cy="307834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0" indent="449263" algn="just">
              <a:buNone/>
            </a:pPr>
            <a:r>
              <a:rPr lang="ru-RU" dirty="0" smtClean="0"/>
              <a:t>Система жизненных ценностей складывается из различных составляющих: отношения к добру и злу, к Родине. С течением времени эта система постепенно меняется.</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marL="0" indent="269875" algn="just">
              <a:buNone/>
            </a:pPr>
            <a:r>
              <a:rPr lang="ru-RU" sz="4400" dirty="0" smtClean="0"/>
              <a:t>Умение читать «знаки культуры» помогает лучше понимать историю, литературу, осознать своё место в мире, что способствует социализации школьников</a:t>
            </a:r>
            <a:endParaRPr lang="ru-RU" sz="4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0027.jpg"/>
          <p:cNvPicPr>
            <a:picLocks noGrp="1" noChangeAspect="1"/>
          </p:cNvPicPr>
          <p:nvPr>
            <p:ph idx="1"/>
          </p:nvPr>
        </p:nvPicPr>
        <p:blipFill>
          <a:blip r:embed="rId2" cstate="screen"/>
          <a:stretch>
            <a:fillRect/>
          </a:stretch>
        </p:blipFill>
        <p:spPr>
          <a:xfrm>
            <a:off x="1903212" y="1554163"/>
            <a:ext cx="5489976" cy="4525962"/>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IMAG0026.jpg"/>
          <p:cNvPicPr>
            <a:picLocks noGrp="1" noChangeAspect="1"/>
          </p:cNvPicPr>
          <p:nvPr>
            <p:ph idx="1"/>
          </p:nvPr>
        </p:nvPicPr>
        <p:blipFill>
          <a:blip r:embed="rId2" cstate="screen"/>
          <a:stretch>
            <a:fillRect/>
          </a:stretch>
        </p:blipFill>
        <p:spPr>
          <a:xfrm>
            <a:off x="1464879" y="1554163"/>
            <a:ext cx="6366642" cy="4525962"/>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0029.jpg"/>
          <p:cNvPicPr>
            <a:picLocks noGrp="1" noChangeAspect="1"/>
          </p:cNvPicPr>
          <p:nvPr>
            <p:ph idx="1"/>
          </p:nvPr>
        </p:nvPicPr>
        <p:blipFill>
          <a:blip r:embed="rId2" cstate="screen"/>
          <a:stretch>
            <a:fillRect/>
          </a:stretch>
        </p:blipFill>
        <p:spPr>
          <a:xfrm>
            <a:off x="2917788" y="1554163"/>
            <a:ext cx="3460824" cy="4525962"/>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AG0030.jpg"/>
          <p:cNvPicPr>
            <a:picLocks noGrp="1" noChangeAspect="1"/>
          </p:cNvPicPr>
          <p:nvPr>
            <p:ph idx="1"/>
          </p:nvPr>
        </p:nvPicPr>
        <p:blipFill>
          <a:blip r:embed="rId2" cstate="screen"/>
          <a:stretch>
            <a:fillRect/>
          </a:stretch>
        </p:blipFill>
        <p:spPr>
          <a:xfrm>
            <a:off x="1985356" y="1554163"/>
            <a:ext cx="5325688" cy="4525962"/>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124744"/>
            <a:ext cx="8229600" cy="5289451"/>
          </a:xfrm>
        </p:spPr>
        <p:txBody>
          <a:bodyPr>
            <a:normAutofit lnSpcReduction="10000"/>
          </a:bodyPr>
          <a:lstStyle/>
          <a:p>
            <a:pPr algn="just">
              <a:buNone/>
            </a:pPr>
            <a:r>
              <a:rPr lang="ru-RU" dirty="0" smtClean="0"/>
              <a:t>          В эпоху глобализирующегося мира причиной конфликтов нередко становится столкновение разных культур. Чтобы избежать конфронтации, необходимо уважать культуру других народов. Расшифровка языка культуры позволяет раскрыть внутреннее содержание жизни общества, поддерживать «связь времён»  не в виде абстрактной логической схемы, а как живую преемственность и связь поколений.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0" indent="449263" algn="just">
              <a:buNone/>
            </a:pPr>
            <a:r>
              <a:rPr lang="ru-RU" dirty="0" smtClean="0"/>
              <a:t>Современные подходы к культурным процессам дают ключ к пониманию общества и человека. Во все времена люди выражали свои духовные ценности в книгах, публицистике, картинах, архитектурных сооружениях, предметах быта, в самом стиле жизни . Все эти явления называются «знаками культуры».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buNone/>
            </a:pPr>
            <a:r>
              <a:rPr lang="ru-RU" dirty="0" smtClean="0"/>
              <a:t>              </a:t>
            </a:r>
            <a:r>
              <a:rPr lang="ru-RU" sz="3600" dirty="0" smtClean="0"/>
              <a:t>Ничто не способно уничтожить народ, пока жива его культура. Разрушение культуры, прерывание духовной преемственности приводит  к национальной катастрофе. Об этом не стоит забывать</a:t>
            </a:r>
            <a:endParaRPr lang="ru-RU"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marL="0" indent="449263" algn="just">
              <a:buNone/>
            </a:pPr>
            <a:r>
              <a:rPr lang="ru-RU" dirty="0" smtClean="0"/>
              <a:t>Ученые ХХ века склонны воспринимать культуру как форму осмысления истории человеком, как непрерывный процесс переживания накопленного опыта, в результате которого происходит наращивание нового культурного слоя и передача его следующим поколениям. Художественно-эстетическое воспитание – важный компонент базовой культуры личности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340768"/>
            <a:ext cx="7560840" cy="5040560"/>
          </a:xfrm>
        </p:spPr>
        <p:txBody>
          <a:bodyPr>
            <a:normAutofit/>
          </a:bodyPr>
          <a:lstStyle/>
          <a:p>
            <a:pPr algn="just"/>
            <a:r>
              <a:rPr lang="ru-RU" dirty="0" smtClean="0"/>
              <a:t>Система художественно-эстетического воспитания школьников реализуется в учебно-воспитательном процессе, осуществляемом на уроках и во внеурочное время. Педагогически правильно организованная информация сочетаемая с творческой самодеятельностью детей, определяет формирование художественного вкуса и оценок учащихся</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эстетического воспитания</a:t>
            </a:r>
            <a:endParaRPr lang="ru-RU" dirty="0"/>
          </a:p>
        </p:txBody>
      </p:sp>
      <p:sp>
        <p:nvSpPr>
          <p:cNvPr id="3" name="Содержимое 2"/>
          <p:cNvSpPr>
            <a:spLocks noGrp="1"/>
          </p:cNvSpPr>
          <p:nvPr>
            <p:ph idx="1"/>
          </p:nvPr>
        </p:nvSpPr>
        <p:spPr/>
        <p:txBody>
          <a:bodyPr/>
          <a:lstStyle/>
          <a:p>
            <a:r>
              <a:rPr lang="ru-RU" dirty="0" smtClean="0"/>
              <a:t>Формирование у школьников нравственно-эстетического гуманистического идеала всестороннего развития личности, умения видеть, чувствовать и понимать красоту.</a:t>
            </a:r>
          </a:p>
          <a:p>
            <a:r>
              <a:rPr lang="ru-RU" dirty="0" smtClean="0"/>
              <a:t>Эстетическое воспитание ставит перед собой определённые задачи, выполнение которых приводит к достижению поставленной цели</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normAutofit/>
          </a:bodyPr>
          <a:lstStyle/>
          <a:p>
            <a:pPr algn="ctr"/>
            <a:r>
              <a:rPr lang="ru-RU" dirty="0" smtClean="0"/>
              <a:t>Образовательные задачи эстетического воспитания</a:t>
            </a:r>
            <a:endParaRPr lang="ru-RU" dirty="0"/>
          </a:p>
        </p:txBody>
      </p:sp>
      <p:sp>
        <p:nvSpPr>
          <p:cNvPr id="3" name="Содержимое 2"/>
          <p:cNvSpPr>
            <a:spLocks noGrp="1"/>
          </p:cNvSpPr>
          <p:nvPr>
            <p:ph idx="1"/>
          </p:nvPr>
        </p:nvSpPr>
        <p:spPr>
          <a:xfrm>
            <a:off x="251520" y="1628800"/>
            <a:ext cx="8640960" cy="4968552"/>
          </a:xfrm>
        </p:spPr>
        <p:txBody>
          <a:bodyPr>
            <a:noAutofit/>
          </a:bodyPr>
          <a:lstStyle/>
          <a:p>
            <a:pPr algn="just">
              <a:buClr>
                <a:srgbClr val="FF0000"/>
              </a:buClr>
              <a:buFont typeface="Wingdings" pitchFamily="2" charset="2"/>
              <a:buChar char="Ø"/>
            </a:pPr>
            <a:r>
              <a:rPr lang="ru-RU" sz="2500" dirty="0" smtClean="0"/>
              <a:t>изучение </a:t>
            </a:r>
            <a:r>
              <a:rPr lang="ru-RU" sz="2500" dirty="0"/>
              <a:t>шедевров мирового искусства, созданных в различные художественно-исторические эпохи, постижение характерных особенностей мировоззрения и стиля выдающихся художников-творцов;</a:t>
            </a:r>
          </a:p>
          <a:p>
            <a:pPr algn="just">
              <a:buClr>
                <a:srgbClr val="FF0000"/>
              </a:buClr>
              <a:buFont typeface="Wingdings" pitchFamily="2" charset="2"/>
              <a:buChar char="Ø"/>
            </a:pPr>
            <a:r>
              <a:rPr lang="ru-RU" sz="2500" dirty="0"/>
              <a:t>формирование и развитие представлений о художественно-исторической эпохе, стиле и направлении, понимание важнейших закономерностей их смены и развития в истории человеческой цивилизации;</a:t>
            </a:r>
          </a:p>
          <a:p>
            <a:pPr algn="just">
              <a:buClr>
                <a:srgbClr val="FF0000"/>
              </a:buClr>
              <a:buFont typeface="Wingdings" pitchFamily="2" charset="2"/>
              <a:buChar char="Ø"/>
            </a:pPr>
            <a:r>
              <a:rPr lang="ru-RU" sz="2500" dirty="0"/>
              <a:t>осознание роли и места Человека в художественной культуре на протяжении ее исторического развития, отражение вечных поисков эстетического идеала в лучших произведениях мирового искусства</a:t>
            </a:r>
            <a:r>
              <a:rPr lang="ru-RU" sz="2500" dirty="0" smtClean="0"/>
              <a:t>;</a:t>
            </a:r>
            <a:endParaRPr lang="ru-RU" sz="25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normAutofit/>
          </a:bodyPr>
          <a:lstStyle/>
          <a:p>
            <a:pPr algn="ctr"/>
            <a:r>
              <a:rPr lang="ru-RU" dirty="0" smtClean="0"/>
              <a:t>Образовательные задачи эстетического воспитания</a:t>
            </a:r>
            <a:endParaRPr lang="ru-RU" dirty="0"/>
          </a:p>
        </p:txBody>
      </p:sp>
      <p:sp>
        <p:nvSpPr>
          <p:cNvPr id="3" name="Содержимое 2"/>
          <p:cNvSpPr>
            <a:spLocks noGrp="1"/>
          </p:cNvSpPr>
          <p:nvPr>
            <p:ph idx="1"/>
          </p:nvPr>
        </p:nvSpPr>
        <p:spPr>
          <a:xfrm>
            <a:off x="179512" y="1556792"/>
            <a:ext cx="8784976" cy="5112568"/>
          </a:xfrm>
        </p:spPr>
        <p:txBody>
          <a:bodyPr>
            <a:noAutofit/>
          </a:bodyPr>
          <a:lstStyle/>
          <a:p>
            <a:pPr algn="just">
              <a:buClr>
                <a:srgbClr val="FF0000"/>
              </a:buClr>
              <a:buFont typeface="Wingdings" pitchFamily="2" charset="2"/>
              <a:buChar char="Ø"/>
            </a:pPr>
            <a:r>
              <a:rPr lang="ru-RU" sz="2800" dirty="0"/>
              <a:t> </a:t>
            </a:r>
            <a:r>
              <a:rPr lang="ru-RU" sz="2500" dirty="0"/>
              <a:t>осознание единства, многообразия и национальной самобытности культур различных народов мира;</a:t>
            </a:r>
          </a:p>
          <a:p>
            <a:pPr algn="just">
              <a:buClr>
                <a:srgbClr val="FF0000"/>
              </a:buClr>
              <a:buFont typeface="Wingdings" pitchFamily="2" charset="2"/>
              <a:buChar char="Ø"/>
            </a:pPr>
            <a:r>
              <a:rPr lang="ru-RU" sz="2500" dirty="0" smtClean="0"/>
              <a:t>освоение основных этапов развития отечественной (русской и национальной) художественной культуры как уникального и самобытного явления, имеющего непреходящее мировое значение;</a:t>
            </a:r>
          </a:p>
          <a:p>
            <a:pPr algn="just">
              <a:buClr>
                <a:srgbClr val="FF0000"/>
              </a:buClr>
              <a:buFont typeface="Wingdings" pitchFamily="2" charset="2"/>
              <a:buChar char="Ø"/>
            </a:pPr>
            <a:r>
              <a:rPr lang="ru-RU" sz="2500" dirty="0" smtClean="0"/>
              <a:t>знакомство с классификацией искусств, постижение общих закономерностей создания художественного образа во всех его видах;</a:t>
            </a:r>
          </a:p>
          <a:p>
            <a:pPr algn="just">
              <a:buClr>
                <a:srgbClr val="FF0000"/>
              </a:buClr>
              <a:buFont typeface="Wingdings" pitchFamily="2" charset="2"/>
              <a:buChar char="Ø"/>
            </a:pPr>
            <a:r>
              <a:rPr lang="ru-RU" sz="2500" dirty="0" smtClean="0"/>
              <a:t>интерпретация видов искусства с учетом особенностей их художественного языка, создание целостной картины их взаимодействия.</a:t>
            </a:r>
            <a:endParaRPr lang="ru-RU" sz="25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pPr algn="ctr"/>
            <a:r>
              <a:rPr lang="ru-RU" dirty="0"/>
              <a:t>Воспитательные </a:t>
            </a:r>
            <a:r>
              <a:rPr lang="ru-RU" dirty="0" smtClean="0"/>
              <a:t>задачи</a:t>
            </a:r>
            <a:endParaRPr lang="ru-RU" dirty="0"/>
          </a:p>
        </p:txBody>
      </p:sp>
      <p:sp>
        <p:nvSpPr>
          <p:cNvPr id="3" name="Содержимое 2"/>
          <p:cNvSpPr>
            <a:spLocks noGrp="1"/>
          </p:cNvSpPr>
          <p:nvPr>
            <p:ph idx="1"/>
          </p:nvPr>
        </p:nvSpPr>
        <p:spPr>
          <a:xfrm>
            <a:off x="457200" y="1484784"/>
            <a:ext cx="8229600" cy="4896544"/>
          </a:xfrm>
        </p:spPr>
        <p:txBody>
          <a:bodyPr>
            <a:noAutofit/>
          </a:bodyPr>
          <a:lstStyle/>
          <a:p>
            <a:pPr algn="just">
              <a:buClr>
                <a:srgbClr val="FF0000"/>
              </a:buClr>
              <a:buFont typeface="Wingdings" pitchFamily="2" charset="2"/>
              <a:buChar char="Ø"/>
            </a:pPr>
            <a:r>
              <a:rPr lang="ru-RU" sz="2500" dirty="0" smtClean="0"/>
              <a:t>помочь </a:t>
            </a:r>
            <a:r>
              <a:rPr lang="ru-RU" sz="2500" dirty="0"/>
              <a:t>школьнику выработать прочную и устойчивую потребность общения с произведениями </a:t>
            </a:r>
            <a:r>
              <a:rPr lang="ru-RU" sz="2500" dirty="0" smtClean="0"/>
              <a:t>искусства. </a:t>
            </a:r>
          </a:p>
          <a:p>
            <a:pPr algn="just">
              <a:buClr>
                <a:srgbClr val="FF0000"/>
              </a:buClr>
              <a:buFont typeface="Wingdings" pitchFamily="2" charset="2"/>
              <a:buChar char="Ø"/>
            </a:pPr>
            <a:r>
              <a:rPr lang="ru-RU" sz="2500" dirty="0" smtClean="0"/>
              <a:t>способствовать </a:t>
            </a:r>
            <a:r>
              <a:rPr lang="ru-RU" sz="2500" dirty="0"/>
              <a:t>воспитанию индивидуального художественного </a:t>
            </a:r>
            <a:r>
              <a:rPr lang="ru-RU" sz="2500" dirty="0" smtClean="0"/>
              <a:t>вкуса</a:t>
            </a:r>
          </a:p>
          <a:p>
            <a:pPr algn="just">
              <a:buClr>
                <a:srgbClr val="FF0000"/>
              </a:buClr>
              <a:buFont typeface="Wingdings" pitchFamily="2" charset="2"/>
              <a:buChar char="Ø"/>
            </a:pPr>
            <a:r>
              <a:rPr lang="ru-RU" sz="2500" dirty="0" smtClean="0"/>
              <a:t>подготовить </a:t>
            </a:r>
            <a:r>
              <a:rPr lang="ru-RU" sz="2500" dirty="0"/>
              <a:t>компетентного читателя, зрителя и слушателя, готового к заинтересованному </a:t>
            </a:r>
            <a:r>
              <a:rPr lang="ru-RU" sz="2500" dirty="0" smtClean="0"/>
              <a:t>активному </a:t>
            </a:r>
            <a:r>
              <a:rPr lang="ru-RU" sz="2500" dirty="0"/>
              <a:t>диалогу с произведением искусства</a:t>
            </a:r>
            <a:r>
              <a:rPr lang="ru-RU" sz="2500" dirty="0" smtClean="0"/>
              <a:t>;</a:t>
            </a:r>
            <a:endParaRPr lang="ru-RU" sz="25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212e934aa6de1669d08d2028b683ed4b688b9"/>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308</TotalTime>
  <Words>687</Words>
  <Application>Microsoft Office PowerPoint</Application>
  <PresentationFormat>Экран (4:3)</PresentationFormat>
  <Paragraphs>43</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Трек</vt:lpstr>
      <vt:lpstr>Эстетическое воспитание как фактор социализации учащихся</vt:lpstr>
      <vt:lpstr>Слайд 2</vt:lpstr>
      <vt:lpstr>Слайд 3</vt:lpstr>
      <vt:lpstr>Слайд 4</vt:lpstr>
      <vt:lpstr>Слайд 5</vt:lpstr>
      <vt:lpstr>Цель эстетического воспитания</vt:lpstr>
      <vt:lpstr>Образовательные задачи эстетического воспитания</vt:lpstr>
      <vt:lpstr>Образовательные задачи эстетического воспитания</vt:lpstr>
      <vt:lpstr>Воспитательные задачи</vt:lpstr>
      <vt:lpstr>Воспитательные задачи</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Эстетическое воспитание как фактор социализации учащихся</dc:title>
  <dc:creator>1</dc:creator>
  <cp:lastModifiedBy>1</cp:lastModifiedBy>
  <cp:revision>36</cp:revision>
  <dcterms:created xsi:type="dcterms:W3CDTF">2015-10-18T14:22:38Z</dcterms:created>
  <dcterms:modified xsi:type="dcterms:W3CDTF">2015-12-22T17:01:22Z</dcterms:modified>
</cp:coreProperties>
</file>