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6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70" r:id="rId15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9" autoAdjust="0"/>
  </p:normalViewPr>
  <p:slideViewPr>
    <p:cSldViewPr>
      <p:cViewPr varScale="1">
        <p:scale>
          <a:sx n="70" d="100"/>
          <a:sy n="70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D35AEB8-89A8-4606-A50D-EDCFD1DA6DF2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smtClean="0">
                <a:solidFill>
                  <a:srgbClr val="C9C2D1"/>
                </a:solidFill>
                <a:latin typeface="Tw Cen MT"/>
              </a:rPr>
              <a:t>24.11.15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8268AC44-32EC-485F-91E1-1A01F7D44354}" type="slidenum">
              <a:rPr lang="ru-RU" sz="1200" smtClean="0">
                <a:solidFill>
                  <a:srgbClr val="C9C2D1"/>
                </a:solidFill>
                <a:latin typeface="Tw Cen MT"/>
              </a:r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YQLmX2hMlho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4400" dirty="0">
                <a:latin typeface="Palatino Linotype" pitchFamily="18" charset="0"/>
              </a:rPr>
              <a:t>Цель:</a:t>
            </a:r>
            <a:endParaRPr sz="2400" dirty="0">
              <a:latin typeface="Palatino Linotype" pitchFamily="18" charset="0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482760" y="1584000"/>
            <a:ext cx="8229240" cy="45255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marL="457200" indent="-457200">
              <a:buSzPct val="100000"/>
              <a:buFont typeface="Wingdings" pitchFamily="2" charset="2"/>
              <a:buChar char="v"/>
            </a:pPr>
            <a:r>
              <a:rPr lang="ru-RU" sz="3200" dirty="0">
                <a:latin typeface="Palatino Linotype" pitchFamily="18" charset="0"/>
              </a:rPr>
              <a:t>Закрепить пройденный материал по теме MS WORD. </a:t>
            </a:r>
            <a:endParaRPr dirty="0">
              <a:latin typeface="Palatino Linotype" pitchFamily="18" charset="0"/>
            </a:endParaRPr>
          </a:p>
          <a:p>
            <a:pPr marL="457200" indent="-457200">
              <a:buSzPct val="100000"/>
              <a:buFont typeface="Wingdings" pitchFamily="2" charset="2"/>
              <a:buChar char="v"/>
            </a:pPr>
            <a:r>
              <a:rPr lang="ru-RU" sz="3200" dirty="0">
                <a:latin typeface="Palatino Linotype" pitchFamily="18" charset="0"/>
              </a:rPr>
              <a:t>Приобретение навыков работы в MS WORD</a:t>
            </a:r>
            <a:endParaRPr dirty="0">
              <a:latin typeface="Palatino Linotype" pitchFamily="18" charset="0"/>
            </a:endParaRPr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3600" dirty="0">
                <a:latin typeface="Tw Cen MT"/>
              </a:rPr>
              <a:t>Физкультминутка</a:t>
            </a:r>
            <a:endParaRPr dirty="0"/>
          </a:p>
        </p:txBody>
      </p:sp>
      <p:sp>
        <p:nvSpPr>
          <p:cNvPr id="197" name="CustomShape 2">
            <a:hlinkClick r:id="rId2"/>
          </p:cNvPr>
          <p:cNvSpPr/>
          <p:nvPr/>
        </p:nvSpPr>
        <p:spPr>
          <a:xfrm>
            <a:off x="7810915" y="5690160"/>
            <a:ext cx="762120" cy="75888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3465A4"/>
            </a:solidFill>
          </a:ln>
        </p:spPr>
      </p:sp>
      <p:pic>
        <p:nvPicPr>
          <p:cNvPr id="198" name="Рисунок 197"/>
          <p:cNvPicPr/>
          <p:nvPr/>
        </p:nvPicPr>
        <p:blipFill>
          <a:blip r:embed="rId3"/>
          <a:stretch>
            <a:fillRect/>
          </a:stretch>
        </p:blipFill>
        <p:spPr>
          <a:xfrm>
            <a:off x="1627560" y="1548360"/>
            <a:ext cx="6217560" cy="4141800"/>
          </a:xfrm>
          <a:prstGeom prst="rect">
            <a:avLst/>
          </a:prstGeom>
          <a:ln>
            <a:noFill/>
          </a:ln>
        </p:spPr>
      </p:pic>
      <p:pic>
        <p:nvPicPr>
          <p:cNvPr id="1035" name="Picture 11" descr="C:\Users\Учитель\AppData\Local\Microsoft\Windows\INetCache\IE\9IBNF95K\switch-46783_640[1].pn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178" y="5710181"/>
            <a:ext cx="1073857" cy="80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3600" dirty="0">
                <a:latin typeface="Palatino Linotype" pitchFamily="18" charset="0"/>
              </a:rPr>
              <a:t>Сфера применения</a:t>
            </a:r>
            <a:endParaRPr dirty="0">
              <a:latin typeface="Palatino Linotype" pitchFamily="18" charset="0"/>
            </a:endParaRPr>
          </a:p>
        </p:txBody>
      </p:sp>
      <p:pic>
        <p:nvPicPr>
          <p:cNvPr id="201" name="Рисунок 200"/>
          <p:cNvPicPr/>
          <p:nvPr/>
        </p:nvPicPr>
        <p:blipFill>
          <a:blip r:embed="rId2"/>
          <a:stretch>
            <a:fillRect/>
          </a:stretch>
        </p:blipFill>
        <p:spPr>
          <a:xfrm>
            <a:off x="6444208" y="274680"/>
            <a:ext cx="2539800" cy="6311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07504" y="2782368"/>
            <a:ext cx="6707088" cy="1296144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Инженерные и физико-математические </a:t>
            </a:r>
          </a:p>
          <a:p>
            <a:pPr algn="ctr"/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специальности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Рисунок 199"/>
          <p:cNvPicPr/>
          <p:nvPr/>
        </p:nvPicPr>
        <p:blipFill>
          <a:blip r:embed="rId2"/>
          <a:stretch>
            <a:fillRect/>
          </a:stretch>
        </p:blipFill>
        <p:spPr>
          <a:xfrm>
            <a:off x="249480" y="1012179"/>
            <a:ext cx="2451960" cy="4802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051720" y="4854242"/>
            <a:ext cx="68169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Специальности естественных наук</a:t>
            </a:r>
            <a:endParaRPr lang="ru-RU" sz="5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36" y="332656"/>
            <a:ext cx="8356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Palatino Linotype" pitchFamily="18" charset="0"/>
              </a:rPr>
              <a:t>Сфера применения</a:t>
            </a:r>
            <a:endParaRPr lang="ru-RU" sz="36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72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3600" dirty="0">
                <a:latin typeface="Palatino Linotype" pitchFamily="18" charset="0"/>
              </a:rPr>
              <a:t>Сфера применения</a:t>
            </a:r>
            <a:endParaRPr dirty="0">
              <a:latin typeface="Palatino Linotype" pitchFamily="18" charset="0"/>
            </a:endParaRPr>
          </a:p>
        </p:txBody>
      </p:sp>
      <p:pic>
        <p:nvPicPr>
          <p:cNvPr id="202" name="Рисунок 201"/>
          <p:cNvPicPr/>
          <p:nvPr/>
        </p:nvPicPr>
        <p:blipFill>
          <a:blip r:embed="rId2"/>
          <a:stretch>
            <a:fillRect/>
          </a:stretch>
        </p:blipFill>
        <p:spPr>
          <a:xfrm>
            <a:off x="3923928" y="3861048"/>
            <a:ext cx="4855096" cy="2589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 rot="21299988">
            <a:off x="411316" y="1726302"/>
            <a:ext cx="8205235" cy="196195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Экономические 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специальности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61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Palatino Linotype" pitchFamily="18" charset="0"/>
              </a:rPr>
              <a:t>Домашнее задание</a:t>
            </a:r>
            <a:endParaRPr lang="ru-RU" sz="4400" dirty="0">
              <a:latin typeface="Palatino Linotyp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31290" y="2348880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204864"/>
            <a:ext cx="3816424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3708720"/>
            <a:ext cx="2736304" cy="563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28026" y="4810060"/>
            <a:ext cx="27363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Другие достижения ученого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4447468"/>
            <a:ext cx="27363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Другие достижения ученого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5208014"/>
            <a:ext cx="27363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Другие достижения ученого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5661248"/>
            <a:ext cx="27363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Другие достижения ученого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99342" y="2473441"/>
            <a:ext cx="2352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t Nouveau-Bistro" pitchFamily="2" charset="0"/>
              </a:rPr>
              <a:t>Формула</a:t>
            </a:r>
            <a:endParaRPr lang="ru-RU" sz="4800" dirty="0">
              <a:latin typeface="Art Nouveau-Bistr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2979080"/>
            <a:ext cx="324036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0" dirty="0" smtClean="0">
                <a:latin typeface="Palatino Linotype" pitchFamily="18" charset="0"/>
              </a:rPr>
              <a:t>Портрет ученого</a:t>
            </a:r>
            <a:endParaRPr lang="ru-RU" sz="6000" dirty="0">
              <a:latin typeface="Palatino Linotyp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7624" y="3664472"/>
            <a:ext cx="25202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/>
              <a:t>Другие достижения ученого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7524" y="1638115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msterdam_vp" pitchFamily="82" charset="0"/>
              </a:rPr>
              <a:t>Колонтитул • Колонтитул • Колонтитул • Колонтитул</a:t>
            </a: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8032" y="6093296"/>
            <a:ext cx="85684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msterdam_vp" pitchFamily="82" charset="0"/>
              </a:rPr>
              <a:t>Колонтитул • Колонтитул • Колонтитул • Колонтитул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0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346186"/>
            <a:ext cx="8229240" cy="724624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DFDFE"/>
                </a:solidFill>
                <a:latin typeface="Palatino Linotype" pitchFamily="18" charset="0"/>
              </a:rPr>
              <a:t>Ответьте на следующие вопросы:</a:t>
            </a:r>
            <a:endParaRPr dirty="0">
              <a:latin typeface="Palatino Linotype" pitchFamily="18" charset="0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228600" y="1484784"/>
            <a:ext cx="8686440" cy="569719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Как называется видоизменение символа?</a:t>
            </a:r>
          </a:p>
          <a:p>
            <a:pPr marL="3200400" lvl="6" indent="-457200">
              <a:buSzPct val="100000"/>
              <a:buFont typeface="Wingdings" pitchFamily="2" charset="2"/>
              <a:buChar char="ü"/>
            </a:pPr>
            <a:r>
              <a:rPr lang="ru-RU" sz="3600" dirty="0">
                <a:latin typeface="Amsterdam_vp" pitchFamily="82" charset="0"/>
              </a:rPr>
              <a:t> </a:t>
            </a:r>
            <a:r>
              <a:rPr lang="ru-RU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Ф</a:t>
            </a:r>
            <a:r>
              <a:rPr lang="ru-RU" sz="3600" dirty="0" smtClean="0">
                <a:latin typeface="Art Nouveau-Bistro" pitchFamily="2" charset="0"/>
              </a:rPr>
              <a:t>орматирование</a:t>
            </a:r>
          </a:p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Как называется расстояние от поля до текста?</a:t>
            </a:r>
          </a:p>
          <a:p>
            <a:pPr marL="3200400" lvl="6" indent="-457200">
              <a:buSzPct val="100000"/>
              <a:buFont typeface="Wingdings" pitchFamily="2" charset="2"/>
              <a:buChar char="ü"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 </a:t>
            </a:r>
            <a:r>
              <a:rPr lang="ru-RU" sz="40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О</a:t>
            </a:r>
            <a:r>
              <a:rPr lang="ru-RU" sz="3600" dirty="0" smtClean="0">
                <a:latin typeface="Art Nouveau-Bistro" pitchFamily="2" charset="0"/>
              </a:rPr>
              <a:t>тступ</a:t>
            </a:r>
          </a:p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Как называется изменение текста, исправление орфографической ошибки</a:t>
            </a:r>
            <a:r>
              <a:rPr lang="ru-RU" sz="3600" dirty="0" smtClean="0"/>
              <a:t>? </a:t>
            </a:r>
          </a:p>
          <a:p>
            <a:pPr marL="3200400" lvl="6" indent="-457200">
              <a:buSzPct val="100000"/>
              <a:buFont typeface="Wingdings" pitchFamily="2" charset="2"/>
              <a:buChar char="ü"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  </a:t>
            </a:r>
            <a:r>
              <a:rPr lang="ru-RU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Р</a:t>
            </a:r>
            <a:r>
              <a:rPr lang="ru-RU" sz="3600" dirty="0" smtClean="0">
                <a:latin typeface="Art Nouveau-Bistro" pitchFamily="2" charset="0"/>
              </a:rPr>
              <a:t>едактирование</a:t>
            </a:r>
          </a:p>
          <a:p>
            <a:pPr marL="457200" indent="-457200">
              <a:lnSpc>
                <a:spcPct val="100000"/>
              </a:lnSpc>
              <a:buSzPct val="100000"/>
              <a:buFont typeface="Wingdings" pitchFamily="2" charset="2"/>
              <a:buChar char="q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40768"/>
            <a:ext cx="86409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Какой список использует одинаковые символы для всех позиций в списке? </a:t>
            </a:r>
          </a:p>
          <a:p>
            <a:pPr marL="3314700" lvl="6" indent="-571500">
              <a:buSzPct val="100000"/>
              <a:buFont typeface="Wingdings" pitchFamily="2" charset="2"/>
              <a:buChar char="ü"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</a:t>
            </a:r>
            <a:r>
              <a:rPr lang="ru-RU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М</a:t>
            </a:r>
            <a:r>
              <a:rPr lang="ru-RU" sz="3600" dirty="0" smtClean="0">
                <a:latin typeface="Art Nouveau-Bistro" pitchFamily="2" charset="0"/>
              </a:rPr>
              <a:t>аркированный</a:t>
            </a:r>
          </a:p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Как называется расстояние между строками?</a:t>
            </a:r>
          </a:p>
          <a:p>
            <a:pPr marL="3200400" lvl="6" indent="-457200">
              <a:buSzPct val="100000"/>
              <a:buFont typeface="Wingdings" pitchFamily="2" charset="2"/>
              <a:buChar char="ü"/>
            </a:pPr>
            <a:r>
              <a:rPr lang="ru-RU" sz="3600" dirty="0" err="1" smtClean="0">
                <a:latin typeface="Art Nouveau-Bistro" pitchFamily="2" charset="0"/>
              </a:rPr>
              <a:t>межд</a:t>
            </a:r>
            <a:r>
              <a:rPr lang="ru-RU" sz="4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У</a:t>
            </a:r>
            <a:r>
              <a:rPr lang="ru-RU" sz="3600" dirty="0" err="1" smtClean="0">
                <a:latin typeface="Art Nouveau-Bistro" pitchFamily="2" charset="0"/>
              </a:rPr>
              <a:t>строчный</a:t>
            </a:r>
            <a:r>
              <a:rPr lang="ru-RU" sz="3600" dirty="0" smtClean="0">
                <a:latin typeface="Art Nouveau-Bistro" pitchFamily="2" charset="0"/>
              </a:rPr>
              <a:t> </a:t>
            </a:r>
            <a:r>
              <a:rPr lang="ru-RU" sz="3600" dirty="0" err="1" smtClean="0">
                <a:latin typeface="Art Nouveau-Bistro" pitchFamily="2" charset="0"/>
              </a:rPr>
              <a:t>интерва</a:t>
            </a:r>
            <a:r>
              <a:rPr lang="ru-RU" sz="4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Л</a:t>
            </a:r>
            <a:endParaRPr lang="ru-RU" sz="4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t Nouveau-Bistro" pitchFamily="2" charset="0"/>
            </a:endParaRPr>
          </a:p>
          <a:p>
            <a:pPr marL="457200" indent="-457200">
              <a:lnSpc>
                <a:spcPct val="100000"/>
              </a:lnSpc>
              <a:buSzPct val="50000"/>
              <a:buFont typeface="Wingdings" pitchFamily="2" charset="2"/>
              <a:buChar char="q"/>
            </a:pPr>
            <a:r>
              <a:rPr lang="ru-RU" sz="3600" dirty="0" smtClean="0">
                <a:latin typeface="Amsterdam_vp" pitchFamily="82" charset="0"/>
              </a:rPr>
              <a:t>Набор символов отделенных этим символом ¶ называется… </a:t>
            </a:r>
          </a:p>
          <a:p>
            <a:pPr marL="3314700" lvl="6" indent="-571500">
              <a:buSzPct val="100000"/>
              <a:buFont typeface="Wingdings" pitchFamily="2" charset="2"/>
              <a:buChar char="ü"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 </a:t>
            </a:r>
            <a:r>
              <a:rPr lang="ru-RU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t Nouveau-Bistro" pitchFamily="2" charset="0"/>
              </a:rPr>
              <a:t>А</a:t>
            </a:r>
            <a:r>
              <a:rPr lang="ru-RU" sz="3600" dirty="0" smtClean="0">
                <a:latin typeface="Art Nouveau-Bistro" pitchFamily="2" charset="0"/>
              </a:rPr>
              <a:t>бзац</a:t>
            </a:r>
            <a:r>
              <a:rPr lang="ru-RU" sz="3600" dirty="0" smtClean="0"/>
              <a:t> </a:t>
            </a:r>
          </a:p>
        </p:txBody>
      </p:sp>
      <p:sp>
        <p:nvSpPr>
          <p:cNvPr id="3" name="TextShape 1"/>
          <p:cNvSpPr txBox="1"/>
          <p:nvPr/>
        </p:nvSpPr>
        <p:spPr>
          <a:xfrm>
            <a:off x="457200" y="346186"/>
            <a:ext cx="8229240" cy="724624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DFDFE"/>
                </a:solidFill>
                <a:latin typeface="Palatino Linotype" pitchFamily="18" charset="0"/>
              </a:rPr>
              <a:t>Ответьте на следующие вопросы:</a:t>
            </a:r>
            <a:endParaRPr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50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72816"/>
            <a:ext cx="6912768" cy="341051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ru-RU" sz="1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t Nouveau-Bistro" pitchFamily="2" charset="0"/>
              </a:rPr>
              <a:t>Формула</a:t>
            </a:r>
            <a:endParaRPr lang="ru-RU" sz="1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t Nouveau-Bist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215526" y="2564904"/>
            <a:ext cx="4432434" cy="1599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DFDFE"/>
                </a:solidFill>
                <a:latin typeface="Palatino Linotype" pitchFamily="18" charset="0"/>
              </a:rPr>
              <a:t>Работа с формулами</a:t>
            </a:r>
            <a:endParaRPr dirty="0">
              <a:latin typeface="Palatino Linotype" pitchFamily="18" charset="0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228600" y="3733920"/>
            <a:ext cx="4419360" cy="106632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/>
          <a:lstStyle/>
          <a:p>
            <a:r>
              <a:rPr lang="ru-RU" sz="4800" dirty="0">
                <a:latin typeface="Palatino Linotype" pitchFamily="18" charset="0"/>
              </a:rPr>
              <a:t>Задача</a:t>
            </a:r>
            <a:endParaRPr sz="2800" dirty="0">
              <a:latin typeface="Palatino Linotype" pitchFamily="18" charset="0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504000" y="1584000"/>
            <a:ext cx="8352000" cy="5040000"/>
          </a:xfrm>
          <a:prstGeom prst="rect">
            <a:avLst/>
          </a:prstGeom>
        </p:spPr>
        <p:txBody>
          <a:bodyPr lIns="90000" tIns="45000" rIns="90000" bIns="45000" anchor="t"/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800" dirty="0">
                <a:latin typeface="Palatino Linotype" pitchFamily="18" charset="0"/>
              </a:rPr>
              <a:t>Овладеть навыками работы с конструктором формул</a:t>
            </a:r>
            <a:r>
              <a:rPr lang="ru-RU" sz="1000" dirty="0">
                <a:latin typeface="Palatino Linotype" pitchFamily="18" charset="0"/>
              </a:rPr>
              <a:t>.</a:t>
            </a:r>
            <a:endParaRPr dirty="0">
              <a:latin typeface="Palatino Linotype" pitchFamily="18" charset="0"/>
            </a:endParaRPr>
          </a:p>
          <a:p>
            <a:pPr marL="285750" indent="-285750" algn="ctr">
              <a:buFont typeface="Wingdings" pitchFamily="2" charset="2"/>
              <a:buChar char="v"/>
            </a:pPr>
            <a:endParaRPr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/>
          <a:lstStyle/>
          <a:p>
            <a:r>
              <a:rPr lang="ru-RU" sz="3600" dirty="0">
                <a:solidFill>
                  <a:srgbClr val="FFFFFF"/>
                </a:solidFill>
                <a:latin typeface="Palatino Linotype" pitchFamily="18" charset="0"/>
                <a:ea typeface="Droid Sans Fallback"/>
              </a:rPr>
              <a:t>Дайте название данным формулам:</a:t>
            </a:r>
            <a:endParaRPr dirty="0">
              <a:latin typeface="Palatino Linotype" pitchFamily="18" charset="0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457200" y="1628640"/>
            <a:ext cx="8229240" cy="48628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Tw Cen MT"/>
              <a:buAutoNum type="arabicPeriod"/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7" name="TextShape 3"/>
          <p:cNvSpPr txBox="1"/>
          <p:nvPr/>
        </p:nvSpPr>
        <p:spPr>
          <a:xfrm>
            <a:off x="-144000" y="2016000"/>
            <a:ext cx="8352000" cy="2736000"/>
          </a:xfrm>
          <a:prstGeom prst="rect">
            <a:avLst/>
          </a:prstGeom>
        </p:spPr>
      </p:sp>
      <p:pic>
        <p:nvPicPr>
          <p:cNvPr id="178" name="Рисунок 177"/>
          <p:cNvPicPr/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625760" y="1816200"/>
            <a:ext cx="2511000" cy="847800"/>
          </a:xfrm>
          <a:prstGeom prst="rect">
            <a:avLst/>
          </a:prstGeom>
          <a:ln>
            <a:noFill/>
          </a:ln>
        </p:spPr>
      </p:pic>
      <p:sp>
        <p:nvSpPr>
          <p:cNvPr id="179" name="CustomShape 4"/>
          <p:cNvSpPr/>
          <p:nvPr/>
        </p:nvSpPr>
        <p:spPr>
          <a:xfrm>
            <a:off x="761760" y="1440000"/>
            <a:ext cx="720000" cy="72000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1</a:t>
            </a:r>
            <a:endParaRPr/>
          </a:p>
        </p:txBody>
      </p:sp>
      <p:pic>
        <p:nvPicPr>
          <p:cNvPr id="180" name="Рисунок 179"/>
          <p:cNvPicPr/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769400" y="3522240"/>
            <a:ext cx="2232000" cy="840240"/>
          </a:xfrm>
          <a:prstGeom prst="rect">
            <a:avLst/>
          </a:prstGeom>
          <a:ln>
            <a:noFill/>
          </a:ln>
        </p:spPr>
      </p:pic>
      <p:sp>
        <p:nvSpPr>
          <p:cNvPr id="181" name="CustomShape 5"/>
          <p:cNvSpPr/>
          <p:nvPr/>
        </p:nvSpPr>
        <p:spPr>
          <a:xfrm>
            <a:off x="711360" y="2917800"/>
            <a:ext cx="720000" cy="72036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3</a:t>
            </a:r>
            <a:endParaRPr/>
          </a:p>
        </p:txBody>
      </p:sp>
      <p:sp>
        <p:nvSpPr>
          <p:cNvPr id="182" name="CustomShape 6"/>
          <p:cNvSpPr/>
          <p:nvPr/>
        </p:nvSpPr>
        <p:spPr>
          <a:xfrm>
            <a:off x="711000" y="4311720"/>
            <a:ext cx="720000" cy="72036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5</a:t>
            </a:r>
            <a:endParaRPr/>
          </a:p>
        </p:txBody>
      </p:sp>
      <p:pic>
        <p:nvPicPr>
          <p:cNvPr id="183" name="Рисунок 182"/>
          <p:cNvPicPr/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1280880" y="4927680"/>
            <a:ext cx="2772720" cy="1029600"/>
          </a:xfrm>
          <a:prstGeom prst="rect">
            <a:avLst/>
          </a:prstGeom>
          <a:ln>
            <a:noFill/>
          </a:ln>
        </p:spPr>
      </p:pic>
      <p:pic>
        <p:nvPicPr>
          <p:cNvPr id="184" name="Рисунок 183"/>
          <p:cNvPicPr/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184000" y="2185200"/>
            <a:ext cx="3024000" cy="1512000"/>
          </a:xfrm>
          <a:prstGeom prst="rect">
            <a:avLst/>
          </a:prstGeom>
          <a:ln>
            <a:noFill/>
          </a:ln>
        </p:spPr>
      </p:pic>
      <p:sp>
        <p:nvSpPr>
          <p:cNvPr id="185" name="CustomShape 7"/>
          <p:cNvSpPr/>
          <p:nvPr/>
        </p:nvSpPr>
        <p:spPr>
          <a:xfrm>
            <a:off x="4307400" y="2235600"/>
            <a:ext cx="720000" cy="72036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2</a:t>
            </a:r>
            <a:endParaRPr/>
          </a:p>
        </p:txBody>
      </p:sp>
      <p:pic>
        <p:nvPicPr>
          <p:cNvPr id="186" name="Рисунок 185"/>
          <p:cNvPicPr/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4912920" y="4222440"/>
            <a:ext cx="3295080" cy="803520"/>
          </a:xfrm>
          <a:prstGeom prst="rect">
            <a:avLst/>
          </a:prstGeom>
          <a:ln>
            <a:noFill/>
          </a:ln>
        </p:spPr>
      </p:pic>
      <p:sp>
        <p:nvSpPr>
          <p:cNvPr id="187" name="CustomShape 8"/>
          <p:cNvSpPr/>
          <p:nvPr/>
        </p:nvSpPr>
        <p:spPr>
          <a:xfrm>
            <a:off x="4320000" y="3574080"/>
            <a:ext cx="720000" cy="72036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4</a:t>
            </a:r>
            <a:endParaRPr/>
          </a:p>
        </p:txBody>
      </p:sp>
      <p:pic>
        <p:nvPicPr>
          <p:cNvPr id="188" name="Рисунок 187"/>
          <p:cNvPicPr/>
          <p:nvPr/>
        </p:nvPicPr>
        <p:blipFill>
          <a:blip r:embed="rId7">
            <a:lum bright="70000" contrast="-70000"/>
          </a:blip>
          <a:stretch>
            <a:fillRect/>
          </a:stretch>
        </p:blipFill>
        <p:spPr>
          <a:xfrm>
            <a:off x="4611960" y="5771160"/>
            <a:ext cx="4176000" cy="792000"/>
          </a:xfrm>
          <a:prstGeom prst="rect">
            <a:avLst/>
          </a:prstGeom>
          <a:ln>
            <a:noFill/>
          </a:ln>
        </p:spPr>
      </p:pic>
      <p:sp>
        <p:nvSpPr>
          <p:cNvPr id="189" name="CustomShape 9"/>
          <p:cNvSpPr/>
          <p:nvPr/>
        </p:nvSpPr>
        <p:spPr>
          <a:xfrm>
            <a:off x="4329000" y="5050800"/>
            <a:ext cx="720000" cy="720360"/>
          </a:xfrm>
          <a:prstGeom prst="roundRect">
            <a:avLst>
              <a:gd name="adj" fmla="val 3600"/>
            </a:avLst>
          </a:prstGeom>
          <a:solidFill>
            <a:srgbClr val="AEA79F"/>
          </a:solidFill>
          <a:ln>
            <a:solidFill>
              <a:srgbClr val="AEA79F"/>
            </a:solidFill>
          </a:ln>
        </p:spPr>
        <p:txBody>
          <a:bodyPr wrap="none" lIns="90000" tIns="45000" rIns="90000" bIns="45000" anchor="ctr"/>
          <a:lstStyle/>
          <a:p>
            <a:pPr algn="ctr"/>
            <a:r>
              <a:rPr lang="ru-RU" sz="3600">
                <a:latin typeface="Arial"/>
              </a:rPr>
              <a:t>6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FDFDFE"/>
                </a:solidFill>
                <a:latin typeface="Palatino Linotype" pitchFamily="18" charset="0"/>
              </a:rPr>
              <a:t>Формула – </a:t>
            </a:r>
            <a:endParaRPr dirty="0"/>
          </a:p>
        </p:txBody>
      </p:sp>
      <p:sp>
        <p:nvSpPr>
          <p:cNvPr id="191" name="TextShape 2"/>
          <p:cNvSpPr txBox="1"/>
          <p:nvPr/>
        </p:nvSpPr>
        <p:spPr>
          <a:xfrm>
            <a:off x="457200" y="141732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ru-RU" sz="2800" dirty="0" smtClean="0">
                <a:latin typeface="Palatino Linotype" pitchFamily="18" charset="0"/>
              </a:rPr>
              <a:t>Общее </a:t>
            </a:r>
            <a:r>
              <a:rPr lang="ru-RU" sz="2800" dirty="0">
                <a:latin typeface="Palatino Linotype" pitchFamily="18" charset="0"/>
              </a:rPr>
              <a:t>краткое и точное выражение (мысли, закона), определение (книжн.). </a:t>
            </a:r>
            <a:endParaRPr sz="2000" dirty="0">
              <a:latin typeface="Palatino Linotype" pitchFamily="18" charset="0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ru-RU" sz="2800" dirty="0" smtClean="0">
                <a:latin typeface="Palatino Linotype" pitchFamily="18" charset="0"/>
              </a:rPr>
              <a:t>Выраженный </a:t>
            </a:r>
            <a:r>
              <a:rPr lang="ru-RU" sz="2800" dirty="0">
                <a:latin typeface="Palatino Linotype" pitchFamily="18" charset="0"/>
              </a:rPr>
              <a:t>условными знаками ряд математических величин в их функциональных зависимостях (мат.). </a:t>
            </a:r>
            <a:endParaRPr sz="2000" dirty="0">
              <a:latin typeface="Palatino Linotype" pitchFamily="18" charset="0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ru-RU" sz="2800" dirty="0" smtClean="0">
                <a:latin typeface="Palatino Linotype" pitchFamily="18" charset="0"/>
              </a:rPr>
              <a:t>Условное </a:t>
            </a:r>
            <a:r>
              <a:rPr lang="ru-RU" sz="2800" dirty="0">
                <a:latin typeface="Palatino Linotype" pitchFamily="18" charset="0"/>
              </a:rPr>
              <a:t>буквенное выражение состава сложных веществ и химических процессов (хим.).</a:t>
            </a:r>
            <a:endParaRPr sz="2000" dirty="0">
              <a:latin typeface="Palatino Linotype" pitchFamily="18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endParaRPr dirty="0">
              <a:latin typeface="Palatino Linotype" pitchFamily="18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endParaRPr dirty="0">
              <a:latin typeface="Palatino Linotype" pitchFamily="18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endParaRPr dirty="0">
              <a:latin typeface="Palatino Linotype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400" i="1" dirty="0">
                <a:solidFill>
                  <a:srgbClr val="C9C2D1"/>
                </a:solidFill>
                <a:latin typeface="Palatino Linotype" pitchFamily="18" charset="0"/>
              </a:rPr>
              <a:t>Большой словарь иностранных слов.- Издательство «ИДДК», 2007. </a:t>
            </a:r>
            <a:endParaRPr dirty="0">
              <a:latin typeface="Palatino Linotype" pitchFamily="18" charset="0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1835640" y="3644640"/>
            <a:ext cx="6408360" cy="1247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DFDFE"/>
                </a:solidFill>
                <a:latin typeface="Palatino Linotype" pitchFamily="18" charset="0"/>
              </a:rPr>
              <a:t>Алгоритм работы с формулой:</a:t>
            </a:r>
            <a:endParaRPr dirty="0">
              <a:latin typeface="Palatino Linotyp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525963"/>
          </a:xfrm>
        </p:spPr>
        <p:txBody>
          <a:bodyPr>
            <a:normAutofit fontScale="92500"/>
          </a:bodyPr>
          <a:lstStyle/>
          <a:p>
            <a:pPr marL="742950" indent="-742950">
              <a:lnSpc>
                <a:spcPct val="1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ru-RU" sz="3900" dirty="0">
                <a:latin typeface="Palatino Linotype" pitchFamily="18" charset="0"/>
              </a:rPr>
              <a:t>Вкладка</a:t>
            </a:r>
            <a:endParaRPr lang="ru-RU" sz="3900" u="sng" dirty="0">
              <a:latin typeface="Palatino Linotype" pitchFamily="18" charset="0"/>
            </a:endParaRPr>
          </a:p>
          <a:p>
            <a:pPr marL="742950" indent="-742950">
              <a:lnSpc>
                <a:spcPct val="1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ru-RU" sz="3900" dirty="0">
                <a:latin typeface="Palatino Linotype" pitchFamily="18" charset="0"/>
              </a:rPr>
              <a:t>Меню     </a:t>
            </a:r>
          </a:p>
          <a:p>
            <a:pPr marL="742950" indent="-742950">
              <a:lnSpc>
                <a:spcPct val="1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ru-RU" sz="3900" dirty="0">
                <a:latin typeface="Palatino Linotype" pitchFamily="18" charset="0"/>
              </a:rPr>
              <a:t>Вставить</a:t>
            </a:r>
          </a:p>
          <a:p>
            <a:pPr marL="742950" indent="-742950">
              <a:lnSpc>
                <a:spcPct val="1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ru-RU" sz="3900" dirty="0">
                <a:latin typeface="Palatino Linotype" pitchFamily="18" charset="0"/>
              </a:rPr>
              <a:t>Выбрать 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50000"/>
              <a:buFont typeface="Wingdings" pitchFamily="2" charset="2"/>
              <a:buChar char="Ø"/>
            </a:pPr>
            <a:r>
              <a:rPr lang="ru-RU" sz="3900" u="sng" dirty="0">
                <a:latin typeface="Art Nouveau-Bistro" pitchFamily="2" charset="0"/>
              </a:rPr>
              <a:t>Отредактировать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50000"/>
              <a:buFont typeface="Wingdings" pitchFamily="2" charset="2"/>
              <a:buChar char="Ø"/>
            </a:pPr>
            <a:r>
              <a:rPr lang="ru-RU" sz="3900" u="sng" dirty="0">
                <a:latin typeface="Art Nouveau-Bistro" pitchFamily="2" charset="0"/>
              </a:rPr>
              <a:t>Отформатировать</a:t>
            </a:r>
            <a:endParaRPr lang="ru-RU" sz="2600" dirty="0">
              <a:latin typeface="Palatino Linotype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</a:pPr>
            <a:r>
              <a:rPr lang="ru-RU" sz="4300" u="sng" dirty="0" smtClean="0">
                <a:latin typeface="Art Nouveau-Bistro" pitchFamily="2" charset="0"/>
              </a:rPr>
              <a:t>Вставка</a:t>
            </a:r>
            <a:endParaRPr lang="ru-RU" sz="4300" u="sng" dirty="0">
              <a:latin typeface="Art Nouveau-Bistro" pitchFamily="2" charset="0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</a:pPr>
            <a:r>
              <a:rPr lang="ru-RU" sz="4300" u="sng" dirty="0" smtClean="0">
                <a:latin typeface="Art Nouveau-Bistro" pitchFamily="2" charset="0"/>
              </a:rPr>
              <a:t>Формула</a:t>
            </a:r>
            <a:endParaRPr lang="ru-RU" sz="4300" u="sng" dirty="0">
              <a:latin typeface="Art Nouveau-Bistro" pitchFamily="2" charset="0"/>
            </a:endParaRPr>
          </a:p>
          <a:p>
            <a:pPr>
              <a:spcBef>
                <a:spcPts val="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</a:pPr>
            <a:r>
              <a:rPr lang="ru-RU" sz="4300" u="sng" dirty="0" smtClean="0">
                <a:latin typeface="Art Nouveau-Bistro" pitchFamily="2" charset="0"/>
              </a:rPr>
              <a:t>новую формулу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50000"/>
              <a:buFont typeface="Wingdings" pitchFamily="2" charset="2"/>
              <a:buChar char="Ø"/>
            </a:pPr>
            <a:r>
              <a:rPr lang="ru-RU" sz="4300" u="sng" dirty="0" smtClean="0">
                <a:latin typeface="Art Nouveau-Bistro" pitchFamily="2" charset="0"/>
              </a:rPr>
              <a:t>структуру(ы)</a:t>
            </a:r>
            <a:endParaRPr lang="ru-RU" sz="4300" u="sng" dirty="0">
              <a:latin typeface="Art Nouveau-Bistro" pitchFamily="2" charset="0"/>
            </a:endParaRPr>
          </a:p>
          <a:p>
            <a:pPr marL="742950" indent="-742950">
              <a:buFont typeface="+mj-lt"/>
              <a:buAutoNum type="arabicPeriod" startAt="5"/>
            </a:pPr>
            <a:r>
              <a:rPr lang="ru-RU" sz="3900" dirty="0" smtClean="0">
                <a:latin typeface="Palatino Linotype" pitchFamily="18" charset="0"/>
              </a:rPr>
              <a:t>Формулу 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ru-RU" sz="3900" dirty="0" smtClean="0">
                <a:latin typeface="Palatino Linotype" pitchFamily="18" charset="0"/>
              </a:rPr>
              <a:t>формулу</a:t>
            </a:r>
            <a:endParaRPr lang="ru-RU" sz="3900" dirty="0">
              <a:latin typeface="Palatino Linotype" pitchFamily="18" charset="0"/>
            </a:endParaRPr>
          </a:p>
          <a:p>
            <a:endParaRPr lang="ru-RU" sz="4000" dirty="0">
              <a:latin typeface="Palatino Linotyp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229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Паркет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Учитель</cp:lastModifiedBy>
  <cp:revision>9</cp:revision>
  <dcterms:modified xsi:type="dcterms:W3CDTF">2015-12-21T13:00:44Z</dcterms:modified>
</cp:coreProperties>
</file>