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azmery-odezhdy.ru/wp-content/gallery/cache/78__540x270_tablica-razmerov-detskih-kolgotok.jpg" TargetMode="External"/><Relationship Id="rId3" Type="http://schemas.openxmlformats.org/officeDocument/2006/relationships/hyperlink" Target="http://img3.proshkolu.ru/content/media/pic/std/1000000/188000/187030-3745bae24972d18a.jpg" TargetMode="External"/><Relationship Id="rId7" Type="http://schemas.openxmlformats.org/officeDocument/2006/relationships/hyperlink" Target="http://teacherinform.ucoz.ru/2222.png" TargetMode="External"/><Relationship Id="rId2" Type="http://schemas.openxmlformats.org/officeDocument/2006/relationships/hyperlink" Target="http://www.knigograd.com.ua/images/detailed/product_detailed_image_159466_4770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3.proshkolu.ru/content/media/pic/std/1000000/969000/968438-1b76bfceebe548fa.gif" TargetMode="External"/><Relationship Id="rId5" Type="http://schemas.openxmlformats.org/officeDocument/2006/relationships/hyperlink" Target="http://allmum.ru/uploads/posts/2010-05/thumbs/1275311861_solnet_ee_raspisanie_1_zv.jpg" TargetMode="External"/><Relationship Id="rId10" Type="http://schemas.openxmlformats.org/officeDocument/2006/relationships/hyperlink" Target="http://expressorder.ru/images/articles/12449/12450/12560/12564/mn_12564_0.jpg" TargetMode="External"/><Relationship Id="rId4" Type="http://schemas.openxmlformats.org/officeDocument/2006/relationships/hyperlink" Target="http://www.tvoyrebenok.ru/images/kalendar-pogody/s/1.jpg" TargetMode="External"/><Relationship Id="rId9" Type="http://schemas.openxmlformats.org/officeDocument/2006/relationships/hyperlink" Target="http://begloglot.ru/uploads/images/00/00/03/2013/07/31/ab76be96c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5%20&#1082;&#1083;&#1072;&#1089;&#1089;\&#1059;&#1088;&#1086;&#1082;&#1080;%20&#1087;&#1086;%20&#1060;&#1043;&#1054;&#1057;\&#1059;&#1088;.%2015%20&#1055;&#1088;&#1077;&#1076;&#1089;&#1090;&#1072;&#1074;&#1083;&#1077;&#1085;&#1080;&#1077;%20&#1080;&#1085;&#1092;&#1086;&#1088;&#1084;&#1072;&#1094;&#1080;&#1080;%20&#1074;%20&#1074;&#1080;&#1076;&#1077;%20&#1090;&#1072;&#1073;&#1083;&#1080;&#1094;\&#1060;&#1080;&#1083;&#1100;&#1084;_0001.wm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989034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§9 (1);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РТ: №120, №123, №124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§1.10 (1) с. 37-38</a:t>
            </a:r>
          </a:p>
          <a:p>
            <a:pPr lvl="0" algn="ctr"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РТ: с. 38</a:t>
            </a:r>
          </a:p>
          <a:p>
            <a:pPr lvl="0" algn="ctr"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№ 37, 38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Информатика : рабочая тетрадь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1143008" cy="166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643050"/>
            <a:ext cx="1146890" cy="16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11326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14818"/>
            <a:ext cx="1136967" cy="16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28596" y="3714752"/>
            <a:ext cx="821537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14300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можно использовать таблицы в быту?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ed.mnsu.edu/infobrief/2011-04/201104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2095461" cy="1571596"/>
          </a:xfrm>
          <a:prstGeom prst="rect">
            <a:avLst/>
          </a:prstGeom>
          <a:noFill/>
        </p:spPr>
      </p:pic>
      <p:pic>
        <p:nvPicPr>
          <p:cNvPr id="23556" name="Picture 4" descr="http://razmery-odezhdy.ru/wp-content/gallery/cache/78__540x270_tablica-razmerov-detskih-kolgot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5143500" cy="2476501"/>
          </a:xfrm>
          <a:prstGeom prst="rect">
            <a:avLst/>
          </a:prstGeom>
          <a:noFill/>
        </p:spPr>
      </p:pic>
      <p:pic>
        <p:nvPicPr>
          <p:cNvPr id="23558" name="Picture 6" descr="http://begloglot.ru/uploads/images/00/00/03/2013/07/31/ab76be96c8.jpg"/>
          <p:cNvPicPr>
            <a:picLocks noChangeAspect="1" noChangeArrowheads="1"/>
          </p:cNvPicPr>
          <p:nvPr/>
        </p:nvPicPr>
        <p:blipFill>
          <a:blip r:embed="rId4"/>
          <a:srcRect b="79541"/>
          <a:stretch>
            <a:fillRect/>
          </a:stretch>
        </p:blipFill>
        <p:spPr bwMode="auto">
          <a:xfrm>
            <a:off x="357158" y="3500438"/>
            <a:ext cx="5857916" cy="2782529"/>
          </a:xfrm>
          <a:prstGeom prst="rect">
            <a:avLst/>
          </a:prstGeom>
          <a:noFill/>
        </p:spPr>
      </p:pic>
      <p:pic>
        <p:nvPicPr>
          <p:cNvPr id="23560" name="Picture 8" descr="http://expressorder.ru/images/articles/12449/12450/12560/12564/mn_12564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5072074"/>
            <a:ext cx="3632291" cy="124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98903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 задание в рабочей тетради: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Информатика : рабочая тетрадь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1357322" cy="19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29066"/>
            <a:ext cx="13402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8596" y="3714752"/>
            <a:ext cx="821537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 с. 89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121 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РТ: с. 38</a:t>
            </a:r>
          </a:p>
          <a:p>
            <a:pPr lvl="0" algn="ctr"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№ 36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 практическую работу на компьютере: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457200" y="1600200"/>
            <a:ext cx="4900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Пр. №9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129 – 134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№1, №4</a:t>
            </a:r>
          </a:p>
          <a:p>
            <a:pPr marL="342900" indent="-342900" algn="ctr">
              <a:spcBef>
                <a:spcPct val="20000"/>
              </a:spcBef>
            </a:pPr>
            <a:endParaRPr lang="ru-RU" sz="3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spcBef>
                <a:spcPct val="20000"/>
              </a:spcBef>
              <a:buAutoNum type="arabicParenR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Учебник. с. 38</a:t>
            </a:r>
          </a:p>
          <a:p>
            <a:pPr marL="742950" indent="-742950">
              <a:spcBef>
                <a:spcPct val="20000"/>
              </a:spcBef>
              <a:buAutoNum type="arabicParenR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файлом «Загадки»</a:t>
            </a:r>
          </a:p>
          <a:p>
            <a:pPr marL="342900" indent="-342900" algn="ctr">
              <a:spcBef>
                <a:spcPct val="20000"/>
              </a:spcBef>
            </a:pP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1" y="1571612"/>
            <a:ext cx="138897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1" y="3929066"/>
            <a:ext cx="13788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8596" y="3714752"/>
            <a:ext cx="821537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33"/>
                </a:solidFill>
              </a:rPr>
              <a:t>Использованные материалы:</a:t>
            </a:r>
            <a:endParaRPr lang="ru-RU" b="1" dirty="0">
              <a:solidFill>
                <a:srgbClr val="007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225">
              <a:defRPr/>
            </a:pP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 « Информатика 5 класс». Бином. 2013.</a:t>
            </a:r>
          </a:p>
          <a:p>
            <a:pPr indent="22225">
              <a:defRPr/>
            </a:pP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. Методическое пособие. 5 класс</a:t>
            </a:r>
          </a:p>
          <a:p>
            <a:r>
              <a:rPr lang="en-US" sz="1600" dirty="0" smtClean="0">
                <a:hlinkClick r:id="rId2"/>
              </a:rPr>
              <a:t>http://www.knigograd.com.ua/images/detailed/product_detailed_image_159466_47707.jpg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http://img3.proshkolu.ru/content/media/pic/std/1000000/188000/187030-3745bae24972d18a.jpg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http://www.tvoyrebenok.ru/images/kalendar-pogody/s/1.jpg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http://allmum.ru/uploads/posts/2010-05/thumbs/1275311861_solnet_ee_raspisanie_1_zv.jpg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http://img3.proshkolu.ru/content/media/pic/std/1000000/969000/968438-1b76bfceebe548fa.gif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http://teacherinform.ucoz.ru/2222.png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http://razmery-odezhdy.ru/wp-content/gallery/cache/78__540x270_tablica-razmerov-detskih-kolgotok.jpg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http://begloglot.ru/uploads/images/00/00/03/2013/07/31/ab76be96c8.jpg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http://expressorder.ru/images/articles/12449/12450/12560/12564/mn_12564_0.jpg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57224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</a:rPr>
              <a:t>Кутепова</a:t>
            </a:r>
            <a:r>
              <a:rPr lang="ru-RU" dirty="0">
                <a:solidFill>
                  <a:srgbClr val="002060"/>
                </a:solidFill>
              </a:rPr>
              <a:t> Н.В, </a:t>
            </a:r>
            <a:r>
              <a:rPr lang="ru-RU" dirty="0" smtClean="0">
                <a:solidFill>
                  <a:srgbClr val="002060"/>
                </a:solidFill>
              </a:rPr>
              <a:t> МОАУ «СОШ №4 г.Соль- Илецка Оренбургской обл.»2013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989034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Проверка домашней работы: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5" descr="Информатика : рабочая тетрадь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1357322" cy="19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29066"/>
            <a:ext cx="13402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28596" y="3714752"/>
            <a:ext cx="821537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РТ: №118,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желанию №119. 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РТ: с. 83</a:t>
            </a:r>
          </a:p>
          <a:p>
            <a:pPr lvl="0" algn="ctr"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№50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989034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Устное повторение: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596" y="3714752"/>
            <a:ext cx="821537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68580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 63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№ 7,8,9, 11, 12,13</a:t>
            </a:r>
          </a:p>
          <a:p>
            <a:pPr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94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№ 2, 3, 4, 6, 7, 8</a:t>
            </a: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500173"/>
            <a:ext cx="1514302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929066"/>
            <a:ext cx="15758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98903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Прочитай текст и ответь на вопросы: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28804"/>
            <a:ext cx="9001156" cy="4829196"/>
          </a:xfrm>
        </p:spPr>
        <p:txBody>
          <a:bodyPr>
            <a:normAutofit/>
          </a:bodyPr>
          <a:lstStyle/>
          <a:p>
            <a:pPr marL="92075" indent="11113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 Мухина по литературе оценка за год – «3». У Алексеевой по математике оценка за год – «5». У Дроздова по природоведению оценка за год – «5». У Галкина по природоведению оценка за год – « 5». У </a:t>
            </a:r>
            <a:r>
              <a:rPr lang="ru-RU" b="1" dirty="0" err="1" smtClean="0">
                <a:solidFill>
                  <a:srgbClr val="002060"/>
                </a:solidFill>
              </a:rPr>
              <a:t>Прозоровой</a:t>
            </a:r>
            <a:r>
              <a:rPr lang="ru-RU" b="1" dirty="0" smtClean="0">
                <a:solidFill>
                  <a:srgbClr val="002060"/>
                </a:solidFill>
              </a:rPr>
              <a:t>  оценка по литературе за год  - «5». У Радугиной по математике оценка за год «4».  У Алексеевой  по природоведению оценка за год – «4». У Алексеевой по русскому языку оценка за год – «3».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28604"/>
            <a:ext cx="8643998" cy="98903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 оценках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скольких учеников говорится в тексте?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00042"/>
            <a:ext cx="8643998" cy="98903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каким предметам приведены годовые оценки?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500042"/>
            <a:ext cx="8643998" cy="98903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учеников имеют только отличные оценки?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357166"/>
            <a:ext cx="8643998" cy="142876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какой форме можно представить 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данную информацию, чтобы быстро ответить на все вопросы?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сканирование000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53011" b="48924"/>
          <a:stretch>
            <a:fillRect/>
          </a:stretch>
        </p:blipFill>
        <p:spPr>
          <a:xfrm>
            <a:off x="0" y="1857364"/>
            <a:ext cx="9144000" cy="500063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Тема урока: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1145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« Представление информации в форме таблиц»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knigograd.com.ua/images/detailed/product_detailed_image_159466_47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3786214" cy="3276770"/>
          </a:xfrm>
          <a:prstGeom prst="rect">
            <a:avLst/>
          </a:prstGeom>
          <a:noFill/>
        </p:spPr>
      </p:pic>
      <p:pic>
        <p:nvPicPr>
          <p:cNvPr id="2054" name="Picture 6" descr="http://img3.proshkolu.ru/content/media/pic/std/1000000/188000/187030-3745bae24972d1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69449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35732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Рассмотри  примеры таблиц. Расскажи о них.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im2-tub-ru.yandex.net/i?id=241845132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1643074" cy="1369229"/>
          </a:xfrm>
          <a:prstGeom prst="rect">
            <a:avLst/>
          </a:prstGeom>
          <a:noFill/>
        </p:spPr>
      </p:pic>
      <p:pic>
        <p:nvPicPr>
          <p:cNvPr id="6" name="Picture 6" descr="http://img3.proshkolu.ru/content/media/pic/std/1000000/188000/187030-3745bae24972d1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2959574" cy="2071702"/>
          </a:xfrm>
          <a:prstGeom prst="rect">
            <a:avLst/>
          </a:prstGeom>
          <a:noFill/>
        </p:spPr>
      </p:pic>
      <p:pic>
        <p:nvPicPr>
          <p:cNvPr id="5" name="Picture 2" descr="http://www.knigograd.com.ua/images/detailed/product_detailed_image_159466_477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928802"/>
            <a:ext cx="3177970" cy="2071702"/>
          </a:xfrm>
          <a:prstGeom prst="rect">
            <a:avLst/>
          </a:prstGeom>
          <a:noFill/>
        </p:spPr>
      </p:pic>
      <p:pic>
        <p:nvPicPr>
          <p:cNvPr id="1030" name="Picture 6" descr="http://www.tvoyrebenok.ru/images/kalendar-pogody/s/1.jpg"/>
          <p:cNvPicPr>
            <a:picLocks noChangeAspect="1" noChangeArrowheads="1"/>
          </p:cNvPicPr>
          <p:nvPr/>
        </p:nvPicPr>
        <p:blipFill>
          <a:blip r:embed="rId5"/>
          <a:srcRect b="56603"/>
          <a:stretch>
            <a:fillRect/>
          </a:stretch>
        </p:blipFill>
        <p:spPr bwMode="auto">
          <a:xfrm>
            <a:off x="0" y="4429132"/>
            <a:ext cx="5823699" cy="2000264"/>
          </a:xfrm>
          <a:prstGeom prst="rect">
            <a:avLst/>
          </a:prstGeom>
          <a:noFill/>
        </p:spPr>
      </p:pic>
      <p:pic>
        <p:nvPicPr>
          <p:cNvPr id="1032" name="Picture 8" descr="http://allmum.ru/uploads/posts/2010-05/thumbs/1275311861_solnet_ee_raspisanie_1_z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757" y="4214818"/>
            <a:ext cx="3174243" cy="2243132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24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</a:rPr>
              <a:t>Кутепова</a:t>
            </a:r>
            <a:r>
              <a:rPr lang="ru-RU" dirty="0">
                <a:solidFill>
                  <a:srgbClr val="002060"/>
                </a:solidFill>
              </a:rPr>
              <a:t> Н.В, </a:t>
            </a:r>
            <a:r>
              <a:rPr lang="ru-RU" dirty="0" smtClean="0">
                <a:solidFill>
                  <a:srgbClr val="002060"/>
                </a:solidFill>
              </a:rPr>
              <a:t> МОАУ «СОШ №4 г.Соль- Илецка Оренбургской обл.»2013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1571612"/>
            <a:ext cx="8215370" cy="48577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Как устроена таблица?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Фильм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714488"/>
            <a:ext cx="6034087" cy="4525963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6143644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917596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Зачем нужны таблицы?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600201"/>
          <a:ext cx="8643967" cy="22862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43967"/>
              </a:tblGrid>
              <a:tr h="5293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Работа в группах: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85186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33"/>
                          </a:solidFill>
                        </a:rPr>
                        <a:t>Составить</a:t>
                      </a:r>
                      <a:r>
                        <a:rPr lang="ru-RU" sz="4800" b="1" baseline="0" dirty="0" smtClean="0">
                          <a:solidFill>
                            <a:srgbClr val="007033"/>
                          </a:solidFill>
                        </a:rPr>
                        <a:t> таблицу, сделать вывод.</a:t>
                      </a:r>
                      <a:endParaRPr lang="ru-RU" sz="4800" b="1" dirty="0">
                        <a:solidFill>
                          <a:srgbClr val="007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http://img3.proshkolu.ru/content/media/pic/std/1000000/969000/968438-1b76bfceebe548f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3367081" cy="268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Вывод: зачем нужны таблицы?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929718" cy="75723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sz="3900" b="1" dirty="0" smtClean="0">
                <a:solidFill>
                  <a:srgbClr val="007033"/>
                </a:solidFill>
              </a:rPr>
              <a:t>Для краткой записи  большого числа данных</a:t>
            </a:r>
          </a:p>
          <a:p>
            <a:pPr marL="514350" indent="-514350">
              <a:buNone/>
            </a:pPr>
            <a:endParaRPr lang="ru-RU" b="1" dirty="0">
              <a:solidFill>
                <a:srgbClr val="007033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500306"/>
            <a:ext cx="82296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Для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большей наглядности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429000"/>
            <a:ext cx="82296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33"/>
                </a:solidFill>
              </a:rPr>
              <a:t>3. Для удобства обработки информации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teacherinform.ucoz.ru/2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857884" y="4071942"/>
            <a:ext cx="3000396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428</Words>
  <Application>Microsoft Office PowerPoint</Application>
  <PresentationFormat>Экран (4:3)</PresentationFormat>
  <Paragraphs>76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Домашнее задание:</vt:lpstr>
      <vt:lpstr>Проверка домашней работы:</vt:lpstr>
      <vt:lpstr>Устное повторение:</vt:lpstr>
      <vt:lpstr>Прочитай текст и ответь на вопросы:</vt:lpstr>
      <vt:lpstr>Тема урока: </vt:lpstr>
      <vt:lpstr>Рассмотри  примеры таблиц. Расскажи о них.</vt:lpstr>
      <vt:lpstr>Как устроена таблица?</vt:lpstr>
      <vt:lpstr>Зачем нужны таблицы?</vt:lpstr>
      <vt:lpstr>Вывод: зачем нужны таблицы?</vt:lpstr>
      <vt:lpstr>Как можно использовать таблицы в быту?</vt:lpstr>
      <vt:lpstr>Выполни задание в рабочей тетради:</vt:lpstr>
      <vt:lpstr>Выполни практическую работу на компьютере:</vt:lpstr>
      <vt:lpstr>Использованные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Иннф1Учитель</dc:creator>
  <cp:lastModifiedBy>Иннф1Учитель</cp:lastModifiedBy>
  <cp:revision>47</cp:revision>
  <dcterms:modified xsi:type="dcterms:W3CDTF">2015-12-22T05:12:13Z</dcterms:modified>
</cp:coreProperties>
</file>