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75" r:id="rId10"/>
    <p:sldId id="281" r:id="rId11"/>
    <p:sldId id="272" r:id="rId12"/>
    <p:sldId id="28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7" autoAdjust="0"/>
    <p:restoredTop sz="94669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85801"/>
            <a:ext cx="7258000" cy="562351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200" dirty="0"/>
              <a:t>Проектно-исследовательская деятельность учащихся – это совокупность действий поискового характера, ведущая к открытию неизвестных для учащихся фактов, теоретических знаний и способов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9120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48880"/>
            <a:ext cx="7105318" cy="4176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060848"/>
            <a:ext cx="7543800" cy="914400"/>
          </a:xfrm>
        </p:spPr>
        <p:txBody>
          <a:bodyPr/>
          <a:lstStyle/>
          <a:p>
            <a:pPr algn="ctr"/>
            <a:r>
              <a:rPr lang="ru-RU" sz="3600" b="1" dirty="0">
                <a:effectLst/>
              </a:rPr>
              <a:t>п</a:t>
            </a:r>
            <a:r>
              <a:rPr lang="ru-RU" sz="3600" b="1" dirty="0" smtClean="0">
                <a:effectLst/>
              </a:rPr>
              <a:t>роект </a:t>
            </a:r>
            <a:r>
              <a:rPr lang="ru-RU" sz="3600" b="1" dirty="0">
                <a:effectLst/>
              </a:rPr>
              <a:t>«Путешествие по организму человека</a:t>
            </a:r>
            <a:r>
              <a:rPr lang="ru-RU" sz="3600" b="1" dirty="0" smtClean="0">
                <a:effectLst/>
              </a:rPr>
              <a:t>»</a:t>
            </a:r>
            <a:br>
              <a:rPr lang="ru-RU" sz="3600" b="1" dirty="0" smtClean="0">
                <a:effectLst/>
              </a:rPr>
            </a:br>
            <a:r>
              <a:rPr lang="ru-RU" sz="2800" b="1" dirty="0" smtClean="0">
                <a:effectLst/>
              </a:rPr>
              <a:t>руководитель Костромина </a:t>
            </a:r>
            <a:br>
              <a:rPr lang="ru-RU" sz="2800" b="1" dirty="0" smtClean="0">
                <a:effectLst/>
              </a:rPr>
            </a:br>
            <a:r>
              <a:rPr lang="ru-RU" sz="2800" b="1" dirty="0" smtClean="0">
                <a:effectLst/>
              </a:rPr>
              <a:t>Нина Викторовна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40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48880"/>
            <a:ext cx="5469034" cy="40111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268760"/>
            <a:ext cx="7543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Общешкольный проект «Школьная теплица»</a:t>
            </a:r>
            <a:r>
              <a:rPr lang="ru-RU" dirty="0"/>
              <a:t/>
            </a:r>
            <a:br>
              <a:rPr lang="ru-RU" dirty="0"/>
            </a:br>
            <a:r>
              <a:rPr lang="ru-RU" sz="3100" dirty="0" smtClean="0"/>
              <a:t>руководитель Краюхина </a:t>
            </a:r>
            <a:br>
              <a:rPr lang="ru-RU" sz="3100" dirty="0" smtClean="0"/>
            </a:br>
            <a:r>
              <a:rPr lang="ru-RU" sz="3100" dirty="0" smtClean="0"/>
              <a:t>Светлана Валентиновна</a:t>
            </a:r>
            <a:endParaRPr lang="ru-RU" sz="3100" dirty="0"/>
          </a:p>
        </p:txBody>
      </p:sp>
    </p:spTree>
    <p:extLst>
      <p:ext uri="{BB962C8B-B14F-4D97-AF65-F5344CB8AC3E}">
        <p14:creationId xmlns="" xmlns:p14="http://schemas.microsoft.com/office/powerpoint/2010/main" val="22420592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764704"/>
            <a:ext cx="7258000" cy="5040560"/>
          </a:xfrm>
        </p:spPr>
        <p:txBody>
          <a:bodyPr>
            <a:normAutofit/>
          </a:bodyPr>
          <a:lstStyle/>
          <a:p>
            <a:r>
              <a:rPr lang="ru-RU" sz="2800" dirty="0">
                <a:effectLst/>
              </a:rPr>
              <a:t>Использование проектно-исследовательского метода способствует развитию творческого </a:t>
            </a:r>
            <a:r>
              <a:rPr lang="ru-RU" sz="2800" dirty="0" smtClean="0">
                <a:effectLst/>
              </a:rPr>
              <a:t>потенциала учащихся, </a:t>
            </a:r>
            <a:r>
              <a:rPr lang="ru-RU" sz="2800" dirty="0">
                <a:effectLst/>
              </a:rPr>
              <a:t>что ведет  за собой развитие общей культуры. </a:t>
            </a:r>
          </a:p>
          <a:p>
            <a:r>
              <a:rPr lang="ru-RU" sz="2800" dirty="0" smtClean="0">
                <a:effectLst/>
              </a:rPr>
              <a:t>Важно </a:t>
            </a:r>
            <a:r>
              <a:rPr lang="ru-RU" sz="2800" dirty="0">
                <a:effectLst/>
              </a:rPr>
              <a:t>заинтересовать ребенка, вовлечь его в атмосферу деятельности, и тогда результат будет </a:t>
            </a:r>
            <a:r>
              <a:rPr lang="ru-RU" sz="2800" dirty="0" smtClean="0">
                <a:effectLst/>
              </a:rPr>
              <a:t>закономерен.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0254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060848"/>
            <a:ext cx="8064896" cy="3225551"/>
          </a:xfrm>
        </p:spPr>
        <p:txBody>
          <a:bodyPr/>
          <a:lstStyle/>
          <a:p>
            <a:r>
              <a:rPr lang="ru-RU" sz="2500" dirty="0"/>
              <a:t>- руководителем проекта </a:t>
            </a:r>
            <a:r>
              <a:rPr lang="ru-RU" sz="2000" dirty="0"/>
              <a:t>(5 – 6 классы)</a:t>
            </a:r>
          </a:p>
          <a:p>
            <a:r>
              <a:rPr lang="ru-RU" sz="2500" dirty="0"/>
              <a:t>- коллегой и равноправным партнером </a:t>
            </a:r>
            <a:r>
              <a:rPr lang="ru-RU" sz="2000" dirty="0"/>
              <a:t>(7 – 8 классы) </a:t>
            </a:r>
          </a:p>
          <a:p>
            <a:r>
              <a:rPr lang="ru-RU" sz="2500" dirty="0"/>
              <a:t>- экспертом – знатоком </a:t>
            </a:r>
            <a:r>
              <a:rPr lang="ru-RU" sz="2000" dirty="0"/>
              <a:t>(9 – 10 классы) </a:t>
            </a:r>
          </a:p>
          <a:p>
            <a:pPr marL="18288" indent="0">
              <a:buNone/>
            </a:pPr>
            <a:endParaRPr lang="ru-RU" sz="3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В ходе работы над проектом воспитатель и учитель может быть: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68981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88840"/>
            <a:ext cx="6096000" cy="3369567"/>
          </a:xfrm>
        </p:spPr>
        <p:txBody>
          <a:bodyPr>
            <a:noAutofit/>
          </a:bodyPr>
          <a:lstStyle/>
          <a:p>
            <a:pPr lvl="0"/>
            <a:r>
              <a:rPr lang="ru-RU" sz="3200" dirty="0"/>
              <a:t>Проблематизация</a:t>
            </a:r>
          </a:p>
          <a:p>
            <a:pPr lvl="0"/>
            <a:r>
              <a:rPr lang="ru-RU" sz="3200" dirty="0"/>
              <a:t>Целеполагание</a:t>
            </a:r>
          </a:p>
          <a:p>
            <a:pPr lvl="0"/>
            <a:r>
              <a:rPr lang="ru-RU" sz="3200" dirty="0"/>
              <a:t>Планирование</a:t>
            </a:r>
          </a:p>
          <a:p>
            <a:pPr lvl="0"/>
            <a:r>
              <a:rPr lang="ru-RU" sz="3200" dirty="0"/>
              <a:t>Реализация</a:t>
            </a:r>
          </a:p>
          <a:p>
            <a:pPr lvl="0"/>
            <a:r>
              <a:rPr lang="ru-RU" sz="3200" dirty="0"/>
              <a:t>Рефлексия</a:t>
            </a:r>
          </a:p>
          <a:p>
            <a:r>
              <a:rPr lang="ru-RU" sz="3200" dirty="0"/>
              <a:t>Презентация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543800" cy="914400"/>
          </a:xfrm>
        </p:spPr>
        <p:txBody>
          <a:bodyPr/>
          <a:lstStyle/>
          <a:p>
            <a:pPr algn="ctr"/>
            <a:r>
              <a:rPr lang="ru-RU" sz="3600" b="1" dirty="0"/>
              <a:t>Этапы работы над проектом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5436508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060848"/>
            <a:ext cx="6096000" cy="3657599"/>
          </a:xfrm>
        </p:spPr>
        <p:txBody>
          <a:bodyPr>
            <a:normAutofit/>
          </a:bodyPr>
          <a:lstStyle/>
          <a:p>
            <a:r>
              <a:rPr lang="ru-RU" sz="2400" dirty="0"/>
              <a:t>- школьные праздники</a:t>
            </a:r>
          </a:p>
          <a:p>
            <a:r>
              <a:rPr lang="ru-RU" sz="2400" dirty="0"/>
              <a:t>- спектакли</a:t>
            </a:r>
          </a:p>
          <a:p>
            <a:r>
              <a:rPr lang="ru-RU" sz="2400" dirty="0"/>
              <a:t>- концерты</a:t>
            </a:r>
          </a:p>
          <a:p>
            <a:r>
              <a:rPr lang="ru-RU" sz="2400" dirty="0"/>
              <a:t>- конкурсы</a:t>
            </a:r>
          </a:p>
          <a:p>
            <a:r>
              <a:rPr lang="ru-RU" sz="2400" dirty="0"/>
              <a:t>- соревнования</a:t>
            </a:r>
          </a:p>
          <a:p>
            <a:r>
              <a:rPr lang="ru-RU" sz="2400" dirty="0"/>
              <a:t>- викторины</a:t>
            </a:r>
          </a:p>
          <a:p>
            <a:r>
              <a:rPr lang="ru-RU" sz="2400" dirty="0"/>
              <a:t>- игры</a:t>
            </a:r>
          </a:p>
          <a:p>
            <a:r>
              <a:rPr lang="ru-RU" sz="2400" dirty="0"/>
              <a:t>- классные часы и </a:t>
            </a:r>
            <a:r>
              <a:rPr lang="ru-RU" sz="2400" dirty="0" smtClean="0"/>
              <a:t>другие</a:t>
            </a:r>
            <a:endParaRPr lang="ru-RU" sz="24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7543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Действенные проекты (представления</a:t>
            </a:r>
            <a:r>
              <a:rPr lang="ru-RU" sz="4000" b="1" dirty="0" smtClean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13624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72816"/>
            <a:ext cx="7272808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конечным продуктом которых служат:</a:t>
            </a:r>
          </a:p>
          <a:p>
            <a:r>
              <a:rPr lang="ru-RU" sz="2400" dirty="0"/>
              <a:t>- модели</a:t>
            </a:r>
          </a:p>
          <a:p>
            <a:r>
              <a:rPr lang="ru-RU" sz="2400" dirty="0"/>
              <a:t>- макеты </a:t>
            </a:r>
          </a:p>
          <a:p>
            <a:r>
              <a:rPr lang="ru-RU" sz="2400" dirty="0"/>
              <a:t>- картины</a:t>
            </a:r>
          </a:p>
          <a:p>
            <a:r>
              <a:rPr lang="ru-RU" sz="2400" dirty="0"/>
              <a:t>- тематические выставки</a:t>
            </a:r>
          </a:p>
          <a:p>
            <a:r>
              <a:rPr lang="ru-RU" sz="2400" dirty="0"/>
              <a:t>- видеофильмы</a:t>
            </a:r>
          </a:p>
          <a:p>
            <a:r>
              <a:rPr lang="ru-RU" sz="2400" dirty="0"/>
              <a:t>- игрушки</a:t>
            </a:r>
          </a:p>
          <a:p>
            <a:r>
              <a:rPr lang="ru-RU" sz="2400" dirty="0"/>
              <a:t>- швейные изделия</a:t>
            </a:r>
          </a:p>
          <a:p>
            <a:r>
              <a:rPr lang="ru-RU" sz="2400" dirty="0"/>
              <a:t>- компьютерные презентации</a:t>
            </a:r>
          </a:p>
          <a:p>
            <a:r>
              <a:rPr lang="ru-RU" sz="2400" dirty="0"/>
              <a:t>- слайд-шоу и </a:t>
            </a:r>
            <a:r>
              <a:rPr lang="ru-RU" sz="2400" dirty="0" smtClean="0"/>
              <a:t>другие</a:t>
            </a:r>
            <a:endParaRPr lang="ru-RU" sz="24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43800" cy="9144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Материальные проекты (изготовляемые)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725083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80" y="2214554"/>
            <a:ext cx="5904656" cy="44026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928802"/>
            <a:ext cx="7543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Общешкольный проект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«Я </a:t>
            </a:r>
            <a:r>
              <a:rPr lang="ru-RU" b="1" dirty="0"/>
              <a:t>помню! Я горжусь</a:t>
            </a:r>
            <a:r>
              <a:rPr lang="ru-RU" b="1" dirty="0" smtClean="0"/>
              <a:t>!»</a:t>
            </a:r>
            <a:r>
              <a:rPr lang="en-US" b="1" dirty="0" smtClean="0"/>
              <a:t> </a:t>
            </a:r>
            <a:r>
              <a:rPr lang="ru-RU" sz="3100" b="1" dirty="0" smtClean="0"/>
              <a:t>руководитель </a:t>
            </a:r>
            <a:r>
              <a:rPr lang="ru-RU" sz="3100" b="1" dirty="0" err="1" smtClean="0"/>
              <a:t>Великоцкая</a:t>
            </a:r>
            <a:r>
              <a:rPr lang="ru-RU" sz="3100" b="1" dirty="0" smtClean="0"/>
              <a:t> Елена Николаевна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91383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96752"/>
            <a:ext cx="7543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Проект</a:t>
            </a:r>
            <a:br>
              <a:rPr lang="ru-RU" sz="4000" b="1" dirty="0" smtClean="0"/>
            </a:br>
            <a:r>
              <a:rPr lang="ru-RU" sz="4000" b="1" dirty="0" smtClean="0"/>
              <a:t> </a:t>
            </a:r>
            <a:r>
              <a:rPr lang="ru-RU" sz="4000" b="1" dirty="0"/>
              <a:t>«Осенний калейдоскоп»</a:t>
            </a:r>
            <a:r>
              <a:rPr lang="ru-RU" dirty="0"/>
              <a:t/>
            </a:r>
            <a:br>
              <a:rPr lang="ru-RU" dirty="0"/>
            </a:br>
            <a:r>
              <a:rPr lang="ru-RU" sz="3100" dirty="0" smtClean="0"/>
              <a:t>руководитель Чернова Ольга Петровна</a:t>
            </a:r>
            <a:endParaRPr lang="ru-RU" sz="31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46" y="2357430"/>
            <a:ext cx="5029210" cy="3899299"/>
          </a:xfrm>
        </p:spPr>
      </p:pic>
      <p:sp>
        <p:nvSpPr>
          <p:cNvPr id="7" name="Содержимое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39354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420888"/>
            <a:ext cx="3096345" cy="401699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543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Де</a:t>
            </a:r>
            <a:r>
              <a:rPr lang="ru-RU" sz="4000" b="1" dirty="0"/>
              <a:t>тский кукольный театр «Светлячок»</a:t>
            </a:r>
            <a:r>
              <a:rPr lang="ru-RU" dirty="0"/>
              <a:t/>
            </a:r>
            <a:br>
              <a:rPr lang="ru-RU" dirty="0"/>
            </a:br>
            <a:r>
              <a:rPr lang="ru-RU" sz="3600" dirty="0" smtClean="0"/>
              <a:t>руководитель </a:t>
            </a:r>
            <a:r>
              <a:rPr lang="ru-RU" sz="3600" dirty="0" err="1" smtClean="0"/>
              <a:t>Деревягина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>Нина Александровна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4220393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6909496" cy="50060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2559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73</TotalTime>
  <Words>188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Базовая</vt:lpstr>
      <vt:lpstr>Слайд 1</vt:lpstr>
      <vt:lpstr>В ходе работы над проектом воспитатель и учитель может быть: </vt:lpstr>
      <vt:lpstr>Этапы работы над проектом</vt:lpstr>
      <vt:lpstr>Действенные проекты (представления) </vt:lpstr>
      <vt:lpstr>Материальные проекты (изготовляемые)</vt:lpstr>
      <vt:lpstr>Общешкольный проект  «Я помню! Я горжусь!» руководитель Великоцкая Елена Николаевна </vt:lpstr>
      <vt:lpstr>Проект  «Осенний калейдоскоп» руководитель Чернова Ольга Петровна</vt:lpstr>
      <vt:lpstr>Детский кукольный театр «Светлячок» руководитель Деревягина  Нина Александровна</vt:lpstr>
      <vt:lpstr>Слайд 9</vt:lpstr>
      <vt:lpstr>проект «Путешествие по организму человека» руководитель Костромина  Нина Викторовна </vt:lpstr>
      <vt:lpstr>Общешкольный проект «Школьная теплица» руководитель Краюхина  Светлана Валентиновна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Проектно-исследовательская деятельность,  как средство развития личности учащихся</dc:title>
  <dc:creator>ACER</dc:creator>
  <cp:lastModifiedBy>juli</cp:lastModifiedBy>
  <cp:revision>14</cp:revision>
  <dcterms:created xsi:type="dcterms:W3CDTF">2015-12-13T09:16:16Z</dcterms:created>
  <dcterms:modified xsi:type="dcterms:W3CDTF">2015-12-16T09:47:49Z</dcterms:modified>
</cp:coreProperties>
</file>