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83894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36D42-46B0-46A1-A86D-B5CFAA4B0499}" type="datetimeFigureOut">
              <a:rPr lang="ru-RU"/>
              <a:pPr>
                <a:defRPr/>
              </a:pPr>
              <a:t>29.10.2015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62F4E-6827-4FAB-A971-C7B9CF67AA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9139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468313" y="260350"/>
            <a:ext cx="8207375" cy="6121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Объект 2"/>
          <p:cNvSpPr>
            <a:spLocks noGrp="1"/>
          </p:cNvSpPr>
          <p:nvPr>
            <p:ph sz="half" idx="13"/>
          </p:nvPr>
        </p:nvSpPr>
        <p:spPr>
          <a:xfrm>
            <a:off x="827584" y="548680"/>
            <a:ext cx="7488832" cy="5544616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089C2-DBC9-468C-9CF6-9E505276300E}" type="datetimeFigureOut">
              <a:rPr lang="ru-RU"/>
              <a:pPr>
                <a:defRPr/>
              </a:pPr>
              <a:t>29.10.2015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D6149-2009-4348-ACED-4861D16740E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8051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249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3ECE7-351C-44A2-9312-EFF35BE1F01C}" type="datetimeFigureOut">
              <a:rPr lang="ru-RU"/>
              <a:pPr>
                <a:defRPr/>
              </a:pPr>
              <a:t>29.10.2015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A184D-A386-497D-9B45-13A7C6F304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09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26222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26222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C9805-B5D0-4F98-8F14-E01B13CD7425}" type="datetimeFigureOut">
              <a:rPr lang="ru-RU"/>
              <a:pPr>
                <a:defRPr/>
              </a:pPr>
              <a:t>29.10.2015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5D07A-D0DC-41C2-8EBB-DF33846AE8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209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52F59-8F6E-4565-BCC0-5E5FBDA235C0}" type="datetimeFigureOut">
              <a:rPr lang="ru-RU"/>
              <a:pPr>
                <a:defRPr/>
              </a:pPr>
              <a:t>29.10.2015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29DAD-31BE-4A73-B54D-471D1A6570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161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452410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33620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1E994-7025-4D27-A761-77FB7942741D}" type="datetimeFigureOut">
              <a:rPr lang="ru-RU"/>
              <a:pPr>
                <a:defRPr/>
              </a:pPr>
              <a:t>29.10.2015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896D2-DB01-4A49-830E-FDF3CF8041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9171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468313" y="1628775"/>
            <a:ext cx="4032250" cy="316865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68838" y="1628775"/>
            <a:ext cx="4032250" cy="316865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31969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31969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9F0FE-0B79-437E-986E-E0AABA02E9A3}" type="datetimeFigureOut">
              <a:rPr lang="ru-RU"/>
              <a:pPr>
                <a:defRPr/>
              </a:pPr>
              <a:t>29.10.2015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D76F6-A4A8-4003-B564-AE9B7CABCC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370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23850" y="431800"/>
            <a:ext cx="3959225" cy="431958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87900" y="431800"/>
            <a:ext cx="3960813" cy="432117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4" name="Объект 2"/>
          <p:cNvSpPr>
            <a:spLocks noGrp="1"/>
          </p:cNvSpPr>
          <p:nvPr>
            <p:ph sz="half" idx="13"/>
          </p:nvPr>
        </p:nvSpPr>
        <p:spPr>
          <a:xfrm>
            <a:off x="4932040" y="692697"/>
            <a:ext cx="3672408" cy="3816424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Объект 2"/>
          <p:cNvSpPr>
            <a:spLocks noGrp="1"/>
          </p:cNvSpPr>
          <p:nvPr>
            <p:ph sz="half" idx="14"/>
          </p:nvPr>
        </p:nvSpPr>
        <p:spPr>
          <a:xfrm>
            <a:off x="467324" y="684028"/>
            <a:ext cx="3672408" cy="3816424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35773-8DF9-45B1-A6D1-BC398CE19C07}" type="datetimeFigureOut">
              <a:rPr lang="ru-RU"/>
              <a:pPr>
                <a:defRPr/>
              </a:pPr>
              <a:t>29.10.2015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DFD5C-7167-4FF4-A8A2-137B13F194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2378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19138" y="1555750"/>
            <a:ext cx="7705725" cy="324008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9" name="Объект 2"/>
          <p:cNvSpPr>
            <a:spLocks noGrp="1"/>
          </p:cNvSpPr>
          <p:nvPr>
            <p:ph sz="half" idx="14"/>
          </p:nvPr>
        </p:nvSpPr>
        <p:spPr>
          <a:xfrm>
            <a:off x="899592" y="1700809"/>
            <a:ext cx="7344816" cy="2952328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EF360-364A-4AB1-8768-6A09B984B058}" type="datetimeFigureOut">
              <a:rPr lang="ru-RU"/>
              <a:pPr>
                <a:defRPr/>
              </a:pPr>
              <a:t>29.10.2015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FD1CD-8E46-4504-A19D-2E34AC584A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254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719138" y="188913"/>
            <a:ext cx="7705725" cy="46069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Объект 2"/>
          <p:cNvSpPr>
            <a:spLocks noGrp="1"/>
          </p:cNvSpPr>
          <p:nvPr>
            <p:ph sz="half" idx="13"/>
          </p:nvPr>
        </p:nvSpPr>
        <p:spPr>
          <a:xfrm>
            <a:off x="971600" y="404664"/>
            <a:ext cx="7200800" cy="4176464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CDB49-32F1-49D7-927C-D4C6A7EE148B}" type="datetimeFigureOut">
              <a:rPr lang="ru-RU"/>
              <a:pPr>
                <a:defRPr/>
              </a:pPr>
              <a:t>29.10.2015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4FE3C-EBAC-412E-8388-326D5AB969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750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884CDE-4BBE-4339-8A09-7085AC78D0FF}" type="datetimeFigureOut">
              <a:rPr lang="ru-RU"/>
              <a:pPr>
                <a:defRPr/>
              </a:pPr>
              <a:t>29.10.2015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E3B9DBD-DAE1-45AA-95FC-45B5878841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836712"/>
            <a:ext cx="6246440" cy="3524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60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В последнее время с высокими темпами адаптируется применение ТРИЗ (теории решения изобретательных задач Г.С.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Альтшулера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) в образовании, которое получила название ТРИЗ- педагогики.</a:t>
            </a:r>
          </a:p>
          <a:p>
            <a:pPr indent="449580" algn="just">
              <a:spcAft>
                <a:spcPts val="60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Включение в образовательный процесс инструментов ТРИЗ-педагогики способствует:</a:t>
            </a:r>
          </a:p>
          <a:p>
            <a:pPr indent="450215">
              <a:spcAft>
                <a:spcPts val="60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1. развитию креативности мышления; </a:t>
            </a:r>
          </a:p>
          <a:p>
            <a:pPr indent="450215">
              <a:spcAft>
                <a:spcPts val="60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2. развитию систематичности мышления:</a:t>
            </a:r>
          </a:p>
          <a:p>
            <a:pPr indent="450215">
              <a:spcAft>
                <a:spcPts val="60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3. повышает эффективность обучения.</a:t>
            </a:r>
          </a:p>
          <a:p>
            <a:pPr>
              <a:spcAft>
                <a:spcPts val="60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Рассмотрим методы ТРИЗ при обучении школьников математики.</a:t>
            </a:r>
            <a:endParaRPr lang="ru-RU" dirty="0">
              <a:effectLst/>
              <a:latin typeface="Times New Roman"/>
              <a:ea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31840" y="764704"/>
            <a:ext cx="26890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Метод проб и ошибок.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134036"/>
            <a:ext cx="66064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Метод заключается в последовательном выдвижении и рассмотрении всех возможных идей, вариантов решения задачи. При этом неудачная идея выбрасывается и рассматривается следующая.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2708920"/>
            <a:ext cx="639045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Пример </a:t>
            </a:r>
            <a:r>
              <a:rPr lang="ru-RU" dirty="0" smtClean="0"/>
              <a:t>. </a:t>
            </a:r>
            <a:r>
              <a:rPr lang="ru-RU" dirty="0"/>
              <a:t>Необходимо найти признаки деления на 2; 5 и 10. Способ решение этой задачи также может быть основан на методе проб и ошибок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Однако этот метод достаточно трудоемкий и решения найденные с его помощью совсем не обязательно являются оптимальными и единственными.</a:t>
            </a:r>
          </a:p>
        </p:txBody>
      </p:sp>
    </p:spTree>
    <p:extLst>
      <p:ext uri="{BB962C8B-B14F-4D97-AF65-F5344CB8AC3E}">
        <p14:creationId xmlns:p14="http://schemas.microsoft.com/office/powerpoint/2010/main" val="2002137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39552" y="497428"/>
            <a:ext cx="828092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i="1" dirty="0" smtClean="0">
                <a:effectLst/>
                <a:latin typeface="Times New Roman"/>
                <a:ea typeface="Times New Roman"/>
              </a:rPr>
              <a:t>Метод морфологического анализа.</a:t>
            </a:r>
            <a:endParaRPr lang="ru-RU" dirty="0" smtClean="0">
              <a:effectLst/>
              <a:latin typeface="Times New Roman"/>
              <a:ea typeface="Times New Roman"/>
            </a:endParaRPr>
          </a:p>
          <a:p>
            <a:pPr indent="449580" algn="just">
              <a:spcAft>
                <a:spcPts val="60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Данный метод позволяет осуществлять поиск новой идеи путем систематического перебора возможных вариантов, используется при решении логических задач. </a:t>
            </a:r>
          </a:p>
          <a:p>
            <a:pPr indent="449580" algn="just">
              <a:spcAft>
                <a:spcPts val="60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Пример. Скульптор Белов, скрипач Чернов и художник Рыжов. «Замечательно, что один из них имеет белые, один – черные и один – рыжие волосы, но ни у кого нет волос того цвета, на который указывает его фамилия, - заметил черноволосый» «Ты прав»,-сказал Белов. Какой цвет волос у художника.</a:t>
            </a:r>
          </a:p>
          <a:p>
            <a:pPr indent="449580" algn="just">
              <a:spcAft>
                <a:spcPts val="60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Для решения задачи можно воспользоваться морфологическим анализом и составить таблицу (морфологический ящик), используя которую удается простым и наглядным способом найти решение.</a:t>
            </a:r>
          </a:p>
          <a:p>
            <a:pPr indent="449580" algn="just">
              <a:spcAft>
                <a:spcPts val="600"/>
              </a:spcAft>
            </a:pPr>
            <a:endParaRPr lang="ru-RU" dirty="0">
              <a:latin typeface="Times New Roman"/>
              <a:ea typeface="Times New Roman"/>
            </a:endParaRPr>
          </a:p>
          <a:p>
            <a:pPr indent="449580" algn="just">
              <a:spcAft>
                <a:spcPts val="600"/>
              </a:spcAft>
            </a:pPr>
            <a:endParaRPr lang="ru-RU" dirty="0" smtClean="0">
              <a:effectLst/>
              <a:latin typeface="Times New Roman"/>
              <a:ea typeface="Times New Roman"/>
            </a:endParaRPr>
          </a:p>
          <a:p>
            <a:pPr indent="449580" algn="just">
              <a:spcAft>
                <a:spcPts val="600"/>
              </a:spcAft>
            </a:pPr>
            <a:endParaRPr lang="ru-RU" dirty="0"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107544"/>
              </p:ext>
            </p:extLst>
          </p:nvPr>
        </p:nvGraphicFramePr>
        <p:xfrm>
          <a:off x="1691680" y="4005064"/>
          <a:ext cx="5832648" cy="115212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457796"/>
                <a:gridCol w="1457796"/>
                <a:gridCol w="1458528"/>
                <a:gridCol w="1458528"/>
              </a:tblGrid>
              <a:tr h="282031">
                <a:tc rowSpan="2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Друзья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Цвет волос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75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белые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рыжие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черные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17524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Белов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─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+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─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17524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Рыжов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─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─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+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17524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Чернов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+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─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─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6627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653447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Использование анаграмм в ТРИЗ- педагогике</a:t>
            </a:r>
            <a:endParaRPr lang="ru-RU" dirty="0"/>
          </a:p>
          <a:p>
            <a:r>
              <a:rPr lang="ru-RU" dirty="0"/>
              <a:t>В последние годы в программу по математике введены элементы комбинаторики. В связи с этим представляется интересным использование для развития комбинаторных  способностей учащихся анаграммы и словесные головоломки на их основе.</a:t>
            </a:r>
          </a:p>
          <a:p>
            <a:r>
              <a:rPr lang="ru-RU" i="1" dirty="0"/>
              <a:t>Анаграммы</a:t>
            </a:r>
            <a:endParaRPr lang="ru-RU" dirty="0"/>
          </a:p>
          <a:p>
            <a:r>
              <a:rPr lang="ru-RU" dirty="0"/>
              <a:t>Анаграмма в переводе с греческого означает – слово, полученное из другого слова путем перестановки букв. </a:t>
            </a:r>
          </a:p>
          <a:p>
            <a:pPr lvl="0"/>
            <a:r>
              <a:rPr lang="ru-RU" dirty="0"/>
              <a:t>Задания: найдите анаграммы к заданному слову. </a:t>
            </a:r>
            <a:endParaRPr lang="ru-RU" dirty="0" smtClean="0"/>
          </a:p>
          <a:p>
            <a:pPr lvl="0"/>
            <a:r>
              <a:rPr lang="ru-RU" dirty="0" smtClean="0"/>
              <a:t>Переставьте </a:t>
            </a:r>
            <a:r>
              <a:rPr lang="ru-RU" dirty="0"/>
              <a:t>буквы в слове так, чтобы МАТЕРИЯ превратилась в геометрическое тело (СУКНО – КОНУС).</a:t>
            </a:r>
          </a:p>
          <a:p>
            <a:pPr lvl="0"/>
            <a:r>
              <a:rPr lang="ru-RU" dirty="0"/>
              <a:t>Переставьте буквы в слове так, чтобы старинное средство передвижения превратилось в самое современное (КАРЕТА-РАКЕТА).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7844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620689"/>
            <a:ext cx="748883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                                           Мегаграммы </a:t>
            </a:r>
            <a:r>
              <a:rPr lang="ru-RU" i="1" dirty="0"/>
              <a:t>или цепочки слов</a:t>
            </a:r>
            <a:endParaRPr lang="ru-RU" dirty="0"/>
          </a:p>
          <a:p>
            <a:r>
              <a:rPr lang="ru-RU" dirty="0"/>
              <a:t>Мегаграммы это слова, которые  получаются из исходного слова за несколько шагов при замене на каждом шаге только одной  буквы в слове (буквы местами менять нельзя).</a:t>
            </a:r>
          </a:p>
          <a:p>
            <a:r>
              <a:rPr lang="ru-RU" dirty="0"/>
              <a:t>Задания можно сформулировать так:</a:t>
            </a:r>
          </a:p>
          <a:p>
            <a:pPr lvl="0"/>
            <a:r>
              <a:rPr lang="ru-RU" dirty="0"/>
              <a:t>Превратите ЧАС в ВЕК ( ЧАС-БАС-БЕС-ВЕС-ВЕК)</a:t>
            </a:r>
          </a:p>
          <a:p>
            <a:pPr lvl="0"/>
            <a:r>
              <a:rPr lang="ru-RU" dirty="0"/>
              <a:t>Превратите ЧАС в ГОД (ЧАС  – БАС –БАЛ-ВАЛ – ВОЛ – ГОЛ –ГОД );</a:t>
            </a:r>
          </a:p>
          <a:p>
            <a:pPr lvl="0"/>
            <a:r>
              <a:rPr lang="ru-RU" dirty="0"/>
              <a:t>Превратите НОЛЬ в МУТЬ (НОЛЬ -  СОЛЬ – СЕЛЬ – СЕТЬ – СУТЬ – МУТЬ );</a:t>
            </a:r>
          </a:p>
          <a:p>
            <a:pPr lvl="0"/>
            <a:r>
              <a:rPr lang="ru-RU" dirty="0"/>
              <a:t>Превратите УРОК в МРАК (УРОК – УРОН – ТРОН – ТРОС –ТРУС – БРУС – БРАК-МРАК 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1735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653447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/>
              <a:t> </a:t>
            </a:r>
          </a:p>
          <a:p>
            <a:r>
              <a:rPr lang="ru-RU" i="1" dirty="0" smtClean="0"/>
              <a:t>                                                              </a:t>
            </a:r>
            <a:r>
              <a:rPr lang="ru-RU" i="1" dirty="0" err="1" smtClean="0"/>
              <a:t>Логогрифм</a:t>
            </a:r>
            <a:endParaRPr lang="ru-RU" dirty="0"/>
          </a:p>
          <a:p>
            <a:r>
              <a:rPr lang="ru-RU" dirty="0"/>
              <a:t>В переводе с греческого означает – загадка. Логогрифы - это такие слова, которые получаются из исходного путем добавления или отбрасывания буквы или слога.</a:t>
            </a:r>
          </a:p>
          <a:p>
            <a:r>
              <a:rPr lang="ru-RU" dirty="0"/>
              <a:t>РАВНЕНИЕ – У-РАВНЕНИЕ, С-РАВНЕНИЕ</a:t>
            </a:r>
          </a:p>
          <a:p>
            <a:r>
              <a:rPr lang="ru-RU" dirty="0"/>
              <a:t>ПОРЦИЯ – ПРО-ПОРЦИЯ.</a:t>
            </a:r>
          </a:p>
          <a:p>
            <a:r>
              <a:rPr lang="ru-RU" dirty="0"/>
              <a:t>В задание можно включить подсказку :Пользуясь подсказками в скобках, отгадайте сами слова и названия геометрических фигур, которые в них вписались</a:t>
            </a:r>
          </a:p>
          <a:p>
            <a:r>
              <a:rPr lang="ru-RU" dirty="0"/>
              <a:t>ЗА _ _ _ _ _ (Процесс заострения предмета)</a:t>
            </a:r>
          </a:p>
          <a:p>
            <a:r>
              <a:rPr lang="ru-RU" dirty="0"/>
              <a:t>ВЫ _ _ _ _ _(Конструктивный элемент одежды)</a:t>
            </a:r>
          </a:p>
          <a:p>
            <a:r>
              <a:rPr lang="ru-RU" dirty="0"/>
              <a:t>ФОР _ _ _ _ _ (часть окна )</a:t>
            </a:r>
          </a:p>
          <a:p>
            <a:r>
              <a:rPr lang="ru-RU" dirty="0"/>
              <a:t>ЛАС _ _ _ _ _ (птица)</a:t>
            </a:r>
          </a:p>
          <a:p>
            <a:r>
              <a:rPr lang="ru-RU" dirty="0"/>
              <a:t>КИС _ _ _ _ _ (инструмент художника</a:t>
            </a:r>
            <a:r>
              <a:rPr lang="ru-RU" dirty="0" smtClean="0"/>
              <a:t>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9869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92696"/>
            <a:ext cx="61744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Слова в словах (начала и концы)</a:t>
            </a:r>
            <a:endParaRPr lang="ru-RU" dirty="0"/>
          </a:p>
          <a:p>
            <a:r>
              <a:rPr lang="ru-RU" dirty="0"/>
              <a:t>Предлагается найти такое слово, которое служило бы концом</a:t>
            </a:r>
          </a:p>
          <a:p>
            <a:r>
              <a:rPr lang="ru-RU" dirty="0"/>
              <a:t>слова для букв, стоящих спереди, и началом слова для букв, стоящих сзади.</a:t>
            </a:r>
          </a:p>
          <a:p>
            <a:r>
              <a:rPr lang="ru-RU" dirty="0"/>
              <a:t>МАС                         ИСТ (ШТАБ, штаб, штабист)</a:t>
            </a:r>
          </a:p>
          <a:p>
            <a:r>
              <a:rPr lang="ru-RU" dirty="0"/>
              <a:t>ВО                              Я (СЕМЬ,    восемь, семья)</a:t>
            </a:r>
          </a:p>
        </p:txBody>
      </p:sp>
    </p:spTree>
    <p:extLst>
      <p:ext uri="{BB962C8B-B14F-4D97-AF65-F5344CB8AC3E}">
        <p14:creationId xmlns:p14="http://schemas.microsoft.com/office/powerpoint/2010/main" val="3990681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764704"/>
            <a:ext cx="74888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                                                                   Заключение</a:t>
            </a:r>
            <a:endParaRPr lang="ru-RU" dirty="0"/>
          </a:p>
          <a:p>
            <a:r>
              <a:rPr lang="ru-RU" dirty="0"/>
              <a:t>В заключение нужно сказать, что использование элементов ТРИЗ не только помогает  лучшему усвоению основного содержания  математического материала, развивает мышление, способствует развитию интеллекта, но и вносит творческое начало в процесс обучения, что несомненно повышает интерес учащихся к изучению математики</a:t>
            </a:r>
          </a:p>
        </p:txBody>
      </p:sp>
    </p:spTree>
    <p:extLst>
      <p:ext uri="{BB962C8B-B14F-4D97-AF65-F5344CB8AC3E}">
        <p14:creationId xmlns:p14="http://schemas.microsoft.com/office/powerpoint/2010/main" val="3220306924"/>
      </p:ext>
    </p:extLst>
  </p:cSld>
  <p:clrMapOvr>
    <a:masterClrMapping/>
  </p:clrMapOvr>
</p:sld>
</file>

<file path=ppt/theme/theme1.xml><?xml version="1.0" encoding="utf-8"?>
<a:theme xmlns:a="http://schemas.openxmlformats.org/drawingml/2006/main" name="Осень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Осень</Template>
  <TotalTime>14</TotalTime>
  <Words>553</Words>
  <Application>Microsoft Office PowerPoint</Application>
  <PresentationFormat>Экран (4:3)</PresentationFormat>
  <Paragraphs>66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Calibri</vt:lpstr>
      <vt:lpstr>Arial</vt:lpstr>
      <vt:lpstr>Осень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2</cp:revision>
  <dcterms:created xsi:type="dcterms:W3CDTF">2015-10-28T21:07:27Z</dcterms:created>
  <dcterms:modified xsi:type="dcterms:W3CDTF">2015-10-28T21:22:22Z</dcterms:modified>
</cp:coreProperties>
</file>