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Иван </a:t>
            </a:r>
            <a:r>
              <a:rPr lang="ru-RU" smtClean="0"/>
              <a:t>Сергеевич </a:t>
            </a:r>
            <a:r>
              <a:rPr lang="ru-RU" smtClean="0"/>
              <a:t>Тургенев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Подготовил : Леуненко Артём 7 «В»  класс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3708" r="3708"/>
          <a:stretch/>
        </p:blipFill>
        <p:spPr>
          <a:xfrm>
            <a:off x="1320910" y="1006141"/>
            <a:ext cx="3774645" cy="5259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647449" y="988701"/>
            <a:ext cx="6021388" cy="5277366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effectLst/>
                <a:cs typeface="Arial Narrow" panose="020B0604020202020204" pitchFamily="34" charset="0"/>
              </a:rPr>
              <a:t>Ива́н Серге́евич Турге́нев — русский </a:t>
            </a:r>
            <a:r>
              <a:rPr lang="ru-RU" smtClean="0">
                <a:solidFill>
                  <a:schemeClr val="bg1"/>
                </a:solidFill>
                <a:cs typeface="Arial Narrow" panose="020B0604020202020204" pitchFamily="34" charset="0"/>
              </a:rPr>
              <a:t>писатель</a:t>
            </a:r>
            <a:r>
              <a:rPr lang="ru-RU" smtClean="0">
                <a:solidFill>
                  <a:schemeClr val="bg1"/>
                </a:solidFill>
                <a:effectLst/>
                <a:cs typeface="Arial Narrow" panose="020B0604020202020204" pitchFamily="34" charset="0"/>
              </a:rPr>
              <a:t>-</a:t>
            </a:r>
            <a:r>
              <a:rPr lang="ru-RU" smtClean="0">
                <a:solidFill>
                  <a:schemeClr val="bg1"/>
                </a:solidFill>
                <a:cs typeface="Arial Narrow" panose="020B0604020202020204" pitchFamily="34" charset="0"/>
              </a:rPr>
              <a:t>реалист</a:t>
            </a:r>
            <a:r>
              <a:rPr lang="ru-RU" strike="noStrike" smtClean="0">
                <a:solidFill>
                  <a:schemeClr val="bg1"/>
                </a:solidFill>
                <a:effectLst/>
                <a:cs typeface="Arial Narrow" panose="020B0604020202020204" pitchFamily="34" charset="0"/>
              </a:rPr>
              <a:t>,</a:t>
            </a:r>
            <a:r>
              <a:rPr lang="ru-RU" smtClean="0">
                <a:solidFill>
                  <a:schemeClr val="bg1"/>
                </a:solidFill>
                <a:effectLst/>
                <a:cs typeface="Arial Narrow" panose="020B0604020202020204" pitchFamily="34" charset="0"/>
              </a:rPr>
              <a:t> </a:t>
            </a:r>
            <a:r>
              <a:rPr lang="ru-RU">
                <a:solidFill>
                  <a:schemeClr val="bg1"/>
                </a:solidFill>
                <a:cs typeface="Arial Narrow" panose="020B0604020202020204" pitchFamily="34" charset="0"/>
              </a:rPr>
              <a:t>поэт</a:t>
            </a:r>
            <a:r>
              <a:rPr lang="ru-RU" smtClean="0">
                <a:solidFill>
                  <a:schemeClr val="bg1"/>
                </a:solidFill>
                <a:effectLst/>
                <a:cs typeface="Arial Narrow" panose="020B0604020202020204" pitchFamily="34" charset="0"/>
              </a:rPr>
              <a:t>, </a:t>
            </a:r>
            <a:r>
              <a:rPr lang="ru-RU">
                <a:solidFill>
                  <a:schemeClr val="bg1"/>
                </a:solidFill>
                <a:cs typeface="Arial Narrow" panose="020B0604020202020204" pitchFamily="34" charset="0"/>
              </a:rPr>
              <a:t>публицист</a:t>
            </a:r>
            <a:r>
              <a:rPr lang="ru-RU" smtClean="0">
                <a:solidFill>
                  <a:schemeClr val="bg1"/>
                </a:solidFill>
                <a:effectLst/>
                <a:cs typeface="Arial Narrow" panose="020B0604020202020204" pitchFamily="34" charset="0"/>
              </a:rPr>
              <a:t>, </a:t>
            </a:r>
            <a:r>
              <a:rPr lang="ru-RU">
                <a:solidFill>
                  <a:schemeClr val="bg1"/>
                </a:solidFill>
                <a:cs typeface="Arial Narrow" panose="020B0604020202020204" pitchFamily="34" charset="0"/>
              </a:rPr>
              <a:t>драматург</a:t>
            </a:r>
            <a:r>
              <a:rPr lang="ru-RU" smtClean="0">
                <a:solidFill>
                  <a:schemeClr val="bg1"/>
                </a:solidFill>
                <a:effectLst/>
                <a:cs typeface="Arial Narrow" panose="020B0604020202020204" pitchFamily="34" charset="0"/>
              </a:rPr>
              <a:t>, </a:t>
            </a:r>
            <a:r>
              <a:rPr lang="ru-RU">
                <a:solidFill>
                  <a:schemeClr val="bg1"/>
                </a:solidFill>
                <a:cs typeface="Arial Narrow" panose="020B0604020202020204" pitchFamily="34" charset="0"/>
              </a:rPr>
              <a:t>переводчик</a:t>
            </a:r>
            <a:r>
              <a:rPr lang="ru-RU" smtClean="0">
                <a:solidFill>
                  <a:schemeClr val="bg1"/>
                </a:solidFill>
                <a:effectLst/>
                <a:cs typeface="Arial Narrow" panose="020B0604020202020204" pitchFamily="34" charset="0"/>
              </a:rPr>
              <a:t>.Один из классиков русской литературы, внёсших наиболее значительный вклад в её развитие во второй половине </a:t>
            </a:r>
            <a:r>
              <a:rPr lang="af-ZA">
                <a:solidFill>
                  <a:schemeClr val="bg1"/>
                </a:solidFill>
                <a:cs typeface="Arial Narrow" panose="020B0604020202020204" pitchFamily="34" charset="0"/>
              </a:rPr>
              <a:t>XIX </a:t>
            </a:r>
            <a:r>
              <a:rPr lang="ru-RU">
                <a:solidFill>
                  <a:schemeClr val="bg1"/>
                </a:solidFill>
                <a:cs typeface="Arial Narrow" panose="020B0604020202020204" pitchFamily="34" charset="0"/>
              </a:rPr>
              <a:t>века</a:t>
            </a:r>
          </a:p>
        </p:txBody>
      </p:sp>
    </p:spTree>
    <p:extLst>
      <p:ext uri="{BB962C8B-B14F-4D97-AF65-F5344CB8AC3E}">
        <p14:creationId xmlns:p14="http://schemas.microsoft.com/office/powerpoint/2010/main" val="28421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988" y="685800"/>
            <a:ext cx="4194823" cy="524352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34106" y="685800"/>
            <a:ext cx="5977118" cy="5243529"/>
          </a:xfrm>
        </p:spPr>
        <p:txBody>
          <a:bodyPr>
            <a:normAutofit/>
          </a:bodyPr>
          <a:lstStyle/>
          <a:p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В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1833 году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 в возрасте 15 лет Тургенев поступил на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словесный </a:t>
            </a:r>
            <a:r>
              <a:rPr lang="ru-RU" smtClean="0">
                <a:solidFill>
                  <a:schemeClr val="bg1"/>
                </a:solidFill>
                <a:latin typeface="Helvetica Neue"/>
              </a:rPr>
              <a:t>факультет Московского </a:t>
            </a:r>
            <a:r>
              <a:rPr lang="ru-RU">
                <a:solidFill>
                  <a:schemeClr val="bg1"/>
                </a:solidFill>
                <a:latin typeface="Helvetica Neue"/>
              </a:rPr>
              <a:t>университета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. В то же время здесь обучались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А. И. Герцен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 и </a:t>
            </a:r>
            <a:r>
              <a:rPr lang="ru-RU" smtClean="0">
                <a:solidFill>
                  <a:schemeClr val="bg1"/>
                </a:solidFill>
                <a:latin typeface="Helvetica Neue"/>
              </a:rPr>
              <a:t>В</a:t>
            </a:r>
            <a:r>
              <a:rPr lang="ru-RU">
                <a:solidFill>
                  <a:schemeClr val="bg1"/>
                </a:solidFill>
                <a:latin typeface="Helvetica Neue"/>
              </a:rPr>
              <a:t>. Г. </a:t>
            </a:r>
            <a:r>
              <a:rPr lang="ru-RU" smtClean="0">
                <a:solidFill>
                  <a:schemeClr val="bg1"/>
                </a:solidFill>
                <a:latin typeface="Helvetica Neue"/>
              </a:rPr>
              <a:t>Белинский</a:t>
            </a:r>
            <a:r>
              <a:rPr lang="ru-RU">
                <a:solidFill>
                  <a:schemeClr val="bg1"/>
                </a:solidFill>
                <a:latin typeface="Helvetica Neue"/>
              </a:rPr>
              <a:t>.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 Год спустя, после того как старший брат Ивана поступил в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гвардейскую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 артиллерию, семья переехала в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Санкт-Петербург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, где Иван Тургенев перешёл в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Петербургский университет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 на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философский </a:t>
            </a:r>
            <a:r>
              <a:rPr lang="ru-RU" smtClean="0">
                <a:solidFill>
                  <a:schemeClr val="bg1"/>
                </a:solidFill>
                <a:latin typeface="Helvetica Neue"/>
              </a:rPr>
              <a:t>факультет.</a:t>
            </a:r>
            <a:endParaRPr lang="ru-RU" b="0" i="0" u="none" strike="noStrike" smtClean="0">
              <a:solidFill>
                <a:schemeClr val="bg1"/>
              </a:solidFill>
              <a:effectLst/>
              <a:latin typeface="Helvetica Neue"/>
            </a:endParaRPr>
          </a:p>
          <a:p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Вначале Тургенев хотел стать поэтом. В 1834 году, будучи студентом третьего курса, он написал пятистопным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ямбом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 драматическую поэму «Сте́но»</a:t>
            </a:r>
            <a:r>
              <a:rPr lang="af-ZA" b="0" i="0" smtClean="0">
                <a:solidFill>
                  <a:schemeClr val="bg1"/>
                </a:solidFill>
                <a:effectLst/>
                <a:latin typeface="Helvetica Neue"/>
              </a:rPr>
              <a:t>. 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Молодой автор показал эти пробы пера своему преподавателю, профессору российской словесности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П. А. </a:t>
            </a:r>
            <a:r>
              <a:rPr lang="ru-RU" smtClean="0">
                <a:solidFill>
                  <a:schemeClr val="bg1"/>
                </a:solidFill>
                <a:latin typeface="Helvetica Neue"/>
              </a:rPr>
              <a:t>Плетнёву</a:t>
            </a:r>
            <a:r>
              <a:rPr lang="ru-RU">
                <a:solidFill>
                  <a:schemeClr val="bg1"/>
                </a:solidFill>
                <a:latin typeface="Helvetica Neue"/>
              </a:rPr>
              <a:t>.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 </a:t>
            </a:r>
          </a:p>
          <a:p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Первая публикация Тургенева появилась в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1836 году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 — в «</a:t>
            </a:r>
            <a:r>
              <a:rPr lang="ru-RU">
                <a:solidFill>
                  <a:schemeClr val="bg1"/>
                </a:solidFill>
                <a:latin typeface="Helvetica Neue"/>
              </a:rPr>
              <a:t>Журнале Министерства народного просвещения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» он опубликовал обстоятельную рецензию «О путешествии ко святым местам» </a:t>
            </a:r>
            <a:r>
              <a:rPr lang="ru-RU">
                <a:solidFill>
                  <a:schemeClr val="bg1"/>
                </a:solidFill>
                <a:latin typeface="Helvetica Neue"/>
              </a:rPr>
              <a:t>А. Н. Муравьёва</a:t>
            </a:r>
            <a:r>
              <a:rPr lang="ru-RU" b="0" i="0" smtClean="0">
                <a:solidFill>
                  <a:schemeClr val="bg1"/>
                </a:solidFill>
                <a:effectLst/>
                <a:latin typeface="Helvetica Neue"/>
              </a:rPr>
              <a:t>. К 1837 году им было написано уже около ста небольших стихотворений и несколько поэм (неоконченная «Повесть старика», «Штиль на море», «Фантасмагория в лунную ночь», «Сон</a:t>
            </a:r>
            <a:r>
              <a:rPr lang="ru-RU" b="0" i="0" smtClean="0">
                <a:solidFill>
                  <a:srgbClr val="252525"/>
                </a:solidFill>
                <a:effectLst/>
                <a:latin typeface="Helvetica Neue"/>
              </a:rPr>
              <a:t>»)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77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31568" y="346733"/>
            <a:ext cx="4485702" cy="5817395"/>
          </a:xfrm>
        </p:spPr>
        <p:txBody>
          <a:bodyPr anchor="t">
            <a:noAutofit/>
          </a:bodyPr>
          <a:lstStyle/>
          <a:p>
            <a:pPr algn="ctr"/>
            <a:r>
              <a:rPr lang="ru-RU" sz="2000" b="0" i="0" smtClean="0">
                <a:solidFill>
                  <a:schemeClr val="bg1"/>
                </a:solidFill>
                <a:effectLst/>
                <a:latin typeface="Helvetica Neue"/>
              </a:rPr>
              <a:t>С 1847 года Иван Тургенев участвовал в преобразованном «</a:t>
            </a:r>
            <a:r>
              <a:rPr lang="ru-RU" sz="2000">
                <a:solidFill>
                  <a:schemeClr val="bg1"/>
                </a:solidFill>
                <a:latin typeface="Helvetica Neue"/>
              </a:rPr>
              <a:t>Современнике</a:t>
            </a:r>
            <a:r>
              <a:rPr lang="ru-RU" sz="2000" b="0" i="0" smtClean="0">
                <a:solidFill>
                  <a:schemeClr val="bg1"/>
                </a:solidFill>
                <a:effectLst/>
                <a:latin typeface="Helvetica Neue"/>
              </a:rPr>
              <a:t>», где сблизился с Н. А. Некрасовым и </a:t>
            </a:r>
            <a:r>
              <a:rPr lang="ru-RU" sz="2000">
                <a:solidFill>
                  <a:schemeClr val="bg1"/>
                </a:solidFill>
                <a:latin typeface="Helvetica Neue"/>
              </a:rPr>
              <a:t>П. В. Анненковым</a:t>
            </a:r>
            <a:r>
              <a:rPr lang="ru-RU" sz="2000" b="0" i="0" smtClean="0">
                <a:solidFill>
                  <a:schemeClr val="bg1"/>
                </a:solidFill>
                <a:effectLst/>
                <a:latin typeface="Helvetica Neue"/>
              </a:rPr>
              <a:t>. В журнале был опубликован его первый </a:t>
            </a:r>
            <a:r>
              <a:rPr lang="ru-RU" sz="2000" smtClean="0">
                <a:solidFill>
                  <a:schemeClr val="bg1"/>
                </a:solidFill>
                <a:latin typeface="Helvetica Neue"/>
              </a:rPr>
              <a:t>фельетон</a:t>
            </a:r>
            <a:r>
              <a:rPr lang="ru-RU" sz="2000">
                <a:solidFill>
                  <a:schemeClr val="bg1"/>
                </a:solidFill>
                <a:latin typeface="Helvetica Neue"/>
              </a:rPr>
              <a:t> </a:t>
            </a:r>
            <a:r>
              <a:rPr lang="ru-RU" sz="2000" b="0" i="0" smtClean="0">
                <a:solidFill>
                  <a:schemeClr val="bg1"/>
                </a:solidFill>
                <a:effectLst/>
                <a:latin typeface="Helvetica Neue"/>
              </a:rPr>
              <a:t>«Современные заметки»</a:t>
            </a:r>
            <a:r>
              <a:rPr lang="af-ZA" sz="2000" b="0" i="0" smtClean="0">
                <a:solidFill>
                  <a:schemeClr val="bg1"/>
                </a:solidFill>
                <a:effectLst/>
                <a:latin typeface="Helvetica Neue"/>
              </a:rPr>
              <a:t>, </a:t>
            </a:r>
            <a:r>
              <a:rPr lang="ru-RU" sz="2000" b="0" i="0" smtClean="0">
                <a:solidFill>
                  <a:schemeClr val="bg1"/>
                </a:solidFill>
                <a:effectLst/>
                <a:latin typeface="Helvetica Neue"/>
              </a:rPr>
              <a:t>начали публиковать первые главы «</a:t>
            </a:r>
            <a:r>
              <a:rPr lang="ru-RU" sz="2000">
                <a:solidFill>
                  <a:schemeClr val="bg1"/>
                </a:solidFill>
                <a:latin typeface="Helvetica Neue"/>
              </a:rPr>
              <a:t>Записок охотника</a:t>
            </a:r>
            <a:r>
              <a:rPr lang="ru-RU" sz="2000" b="0" i="0" smtClean="0">
                <a:solidFill>
                  <a:schemeClr val="bg1"/>
                </a:solidFill>
                <a:effectLst/>
                <a:latin typeface="Helvetica Neue"/>
              </a:rPr>
              <a:t>»</a:t>
            </a:r>
            <a:r>
              <a:rPr lang="af-ZA" sz="2000" b="0" i="0" smtClean="0">
                <a:solidFill>
                  <a:schemeClr val="bg1"/>
                </a:solidFill>
                <a:effectLst/>
                <a:latin typeface="Helvetica Neue"/>
              </a:rPr>
              <a:t>. </a:t>
            </a:r>
            <a:r>
              <a:rPr lang="ru-RU" sz="2000" b="0" i="0" smtClean="0">
                <a:solidFill>
                  <a:schemeClr val="bg1"/>
                </a:solidFill>
                <a:effectLst/>
                <a:latin typeface="Helvetica Neue"/>
              </a:rPr>
              <a:t>В первом же номере «Современника» вышел рассказ «</a:t>
            </a:r>
            <a:r>
              <a:rPr lang="ru-RU" sz="2000">
                <a:solidFill>
                  <a:schemeClr val="bg1"/>
                </a:solidFill>
                <a:latin typeface="Helvetica Neue"/>
              </a:rPr>
              <a:t>Хорь и Калиныч</a:t>
            </a:r>
            <a:r>
              <a:rPr lang="ru-RU" sz="2000" b="0" i="0" smtClean="0">
                <a:solidFill>
                  <a:schemeClr val="bg1"/>
                </a:solidFill>
                <a:effectLst/>
                <a:latin typeface="Helvetica Neue"/>
              </a:rPr>
              <a:t>», открывший бесчисленные издания знаменитой книги. Подзаголовок «Из записок охотника» прибавил редактор И. И. Панаев, чтобы привлечь к рассказу внимание читателей. Успех рассказа оказался огромным, и это навело Тургенева на мысль написать ряд других таких </a:t>
            </a:r>
            <a:r>
              <a:rPr lang="ru-RU" sz="2000" b="0" i="0" smtClean="0">
                <a:solidFill>
                  <a:srgbClr val="252525"/>
                </a:solidFill>
                <a:effectLst/>
                <a:latin typeface="Helvetica Neue"/>
              </a:rPr>
              <a:t>же.</a:t>
            </a:r>
            <a:endParaRPr lang="ru-RU" sz="2000"/>
          </a:p>
        </p:txBody>
      </p:sp>
      <p:pic>
        <p:nvPicPr>
          <p:cNvPr id="9" name="Рисунок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320" y="724053"/>
            <a:ext cx="6747708" cy="506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263" y="302180"/>
            <a:ext cx="4538270" cy="6286781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79477" y="302180"/>
            <a:ext cx="5136217" cy="5738625"/>
          </a:xfrm>
        </p:spPr>
        <p:txBody>
          <a:bodyPr>
            <a:normAutofit/>
          </a:bodyPr>
          <a:lstStyle/>
          <a:p>
            <a:pPr fontAlgn="base"/>
            <a:r>
              <a:rPr lang="ru-RU" sz="1800" b="1" i="0" smtClean="0">
                <a:solidFill>
                  <a:schemeClr val="bg1"/>
                </a:solidFill>
                <a:effectLst/>
                <a:latin typeface="inherit"/>
              </a:rPr>
              <a:t>«Запи́ски охо́тника»</a:t>
            </a:r>
            <a:r>
              <a:rPr lang="ru-RU" sz="1800" b="0" i="0" smtClean="0">
                <a:solidFill>
                  <a:schemeClr val="bg1"/>
                </a:solidFill>
                <a:effectLst/>
                <a:latin typeface="Helvetica Neue"/>
              </a:rPr>
              <a:t> — </a:t>
            </a:r>
            <a:r>
              <a:rPr lang="ru-RU" sz="1800">
                <a:solidFill>
                  <a:schemeClr val="bg1"/>
                </a:solidFill>
                <a:latin typeface="inherit"/>
              </a:rPr>
              <a:t>сборник рассказов</a:t>
            </a:r>
            <a:r>
              <a:rPr lang="ru-RU" sz="1800" b="0" i="0" smtClean="0">
                <a:solidFill>
                  <a:schemeClr val="bg1"/>
                </a:solidFill>
                <a:effectLst/>
                <a:latin typeface="Helvetica Neue"/>
              </a:rPr>
              <a:t> </a:t>
            </a:r>
            <a:r>
              <a:rPr lang="ru-RU" sz="1800">
                <a:solidFill>
                  <a:schemeClr val="bg1"/>
                </a:solidFill>
                <a:latin typeface="inherit"/>
              </a:rPr>
              <a:t>Ивана Сергеевича Тургенева</a:t>
            </a:r>
            <a:r>
              <a:rPr lang="ru-RU" sz="1800" b="0" i="0" smtClean="0">
                <a:solidFill>
                  <a:schemeClr val="bg1"/>
                </a:solidFill>
                <a:effectLst/>
                <a:latin typeface="Helvetica Neue"/>
              </a:rPr>
              <a:t>, печатавшихся в 1847—1851 годах в журнале</a:t>
            </a:r>
            <a:r>
              <a:rPr lang="ru-RU" sz="1800">
                <a:solidFill>
                  <a:schemeClr val="bg1"/>
                </a:solidFill>
                <a:latin typeface="inherit"/>
              </a:rPr>
              <a:t>«Современник»</a:t>
            </a:r>
            <a:r>
              <a:rPr lang="ru-RU" sz="1800" b="0" i="0" smtClean="0">
                <a:solidFill>
                  <a:schemeClr val="bg1"/>
                </a:solidFill>
                <a:effectLst/>
                <a:latin typeface="Helvetica Neue"/>
              </a:rPr>
              <a:t> и выпущенных отдельным изданием в 1852 году. Три рассказа написаны и присоединены автором к сборнику значительно позже.</a:t>
            </a:r>
          </a:p>
          <a:p>
            <a:pPr fontAlgn="base"/>
            <a:r>
              <a:rPr lang="ru-RU" sz="1800" b="0" i="0" smtClean="0">
                <a:solidFill>
                  <a:schemeClr val="bg1"/>
                </a:solidFill>
                <a:effectLst/>
                <a:latin typeface="Helvetica Neue"/>
              </a:rPr>
              <a:t>У исследователей нет единого мнения по поводу жанровой принадлежности произведений, включённых в книгу: их называют и очерками, и рассказами. Стремление Тургенева включить в «Записки охотника» местные наречия вызвало разноречивую реакцию; так, Белинский в письме Анненкову отмечал, что писатель «пересаливает в употреблении слов орловского языка»; по мнению критика, используемое в рассказе «Контора» слово </a:t>
            </a:r>
            <a:r>
              <a:rPr lang="ru-RU" sz="1800" b="0" i="1" smtClean="0">
                <a:solidFill>
                  <a:schemeClr val="bg1"/>
                </a:solidFill>
                <a:effectLst/>
                <a:latin typeface="Helvetica Neue"/>
              </a:rPr>
              <a:t>«зеленя»</a:t>
            </a:r>
            <a:r>
              <a:rPr lang="ru-RU" sz="1800" b="0" i="0" smtClean="0">
                <a:solidFill>
                  <a:schemeClr val="bg1"/>
                </a:solidFill>
                <a:effectLst/>
                <a:latin typeface="Helvetica Neue"/>
              </a:rPr>
              <a:t> «столь же бессмысленно», как и</a:t>
            </a:r>
            <a:r>
              <a:rPr lang="ru-RU" sz="1800" b="0" i="1" smtClean="0">
                <a:solidFill>
                  <a:schemeClr val="bg1"/>
                </a:solidFill>
                <a:effectLst/>
                <a:latin typeface="Helvetica Neue"/>
              </a:rPr>
              <a:t>«лесеня»</a:t>
            </a:r>
            <a:r>
              <a:rPr lang="ru-RU" sz="1800" b="0" i="0" smtClean="0">
                <a:solidFill>
                  <a:schemeClr val="bg1"/>
                </a:solidFill>
                <a:effectLst/>
                <a:latin typeface="Helvetica Neue"/>
              </a:rPr>
              <a:t> и </a:t>
            </a:r>
            <a:r>
              <a:rPr lang="ru-RU" sz="1800" b="0" i="1" smtClean="0">
                <a:solidFill>
                  <a:schemeClr val="bg1"/>
                </a:solidFill>
                <a:effectLst/>
                <a:latin typeface="Helvetica Neue"/>
              </a:rPr>
              <a:t>«хлебеня».</a:t>
            </a:r>
            <a:endParaRPr lang="ru-RU" sz="1800" b="0" i="0">
              <a:solidFill>
                <a:schemeClr val="bg1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295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91107"/>
            <a:ext cx="12081610" cy="1778511"/>
          </a:xfrm>
        </p:spPr>
        <p:txBody>
          <a:bodyPr/>
          <a:lstStyle/>
          <a:p>
            <a:pPr algn="ctr"/>
            <a:r>
              <a:rPr lang="ru-RU" sz="5400" smtClean="0"/>
              <a:t>Спасибо за внимание</a:t>
            </a:r>
            <a:r>
              <a:rPr lang="ru-RU" smtClean="0"/>
              <a:t>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16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6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Сектор</vt:lpstr>
      <vt:lpstr>Иван Сергеевич Тургенев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Сергневич</dc:title>
  <cp:revision>8</cp:revision>
  <dcterms:modified xsi:type="dcterms:W3CDTF">2015-12-09T01:01:02Z</dcterms:modified>
</cp:coreProperties>
</file>