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9" r:id="rId6"/>
    <p:sldId id="260" r:id="rId7"/>
    <p:sldId id="258" r:id="rId8"/>
    <p:sldId id="259" r:id="rId9"/>
    <p:sldId id="261" r:id="rId10"/>
    <p:sldId id="262" r:id="rId11"/>
    <p:sldId id="264" r:id="rId12"/>
    <p:sldId id="265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openxmlformats.org/officeDocument/2006/relationships/image" Target="../media/image3.png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E07B7A-9C5D-44C8-9FEC-6664DAF94FFA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54F64B-8906-4D18-8DD4-B214522DB10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Задание№1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064896" cy="40820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Разделите</a:t>
            </a:r>
            <a:r>
              <a:rPr lang="ru-RU" sz="4400" dirty="0" smtClean="0">
                <a:solidFill>
                  <a:schemeClr val="tx1"/>
                </a:solidFill>
              </a:rPr>
              <a:t> эти вещества на две группы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C</a:t>
            </a:r>
            <a:r>
              <a:rPr lang="en-US" sz="4400" baseline="-25000" dirty="0" smtClean="0">
                <a:solidFill>
                  <a:schemeClr val="tx1"/>
                </a:solidFill>
              </a:rPr>
              <a:t>2</a:t>
            </a:r>
            <a:r>
              <a:rPr lang="en-US" sz="4400" dirty="0" smtClean="0">
                <a:solidFill>
                  <a:schemeClr val="tx1"/>
                </a:solidFill>
              </a:rPr>
              <a:t>H</a:t>
            </a:r>
            <a:r>
              <a:rPr lang="en-US" sz="4400" baseline="-25000" dirty="0" smtClean="0">
                <a:solidFill>
                  <a:schemeClr val="tx1"/>
                </a:solidFill>
              </a:rPr>
              <a:t>4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, </a:t>
            </a:r>
            <a:r>
              <a:rPr lang="en-US" sz="4400" dirty="0" smtClean="0">
                <a:solidFill>
                  <a:schemeClr val="tx1"/>
                </a:solidFill>
              </a:rPr>
              <a:t> C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ru-RU" sz="4400" baseline="-25000" dirty="0" smtClean="0">
                <a:solidFill>
                  <a:schemeClr val="tx1"/>
                </a:solidFill>
              </a:rPr>
              <a:t>3 </a:t>
            </a:r>
            <a:r>
              <a:rPr lang="ru-RU" sz="4400" dirty="0" smtClean="0">
                <a:solidFill>
                  <a:schemeClr val="tx1"/>
                </a:solidFill>
              </a:rPr>
              <a:t>-</a:t>
            </a:r>
            <a:r>
              <a:rPr lang="en-US" sz="4400" dirty="0" smtClean="0">
                <a:solidFill>
                  <a:schemeClr val="tx1"/>
                </a:solidFill>
              </a:rPr>
              <a:t>C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en-US" sz="4400" baseline="-25000" dirty="0" smtClean="0">
                <a:solidFill>
                  <a:schemeClr val="tx1"/>
                </a:solidFill>
              </a:rPr>
              <a:t> 2 </a:t>
            </a:r>
            <a:r>
              <a:rPr lang="ru-RU" sz="4400" dirty="0" smtClean="0">
                <a:solidFill>
                  <a:schemeClr val="tx1"/>
                </a:solidFill>
              </a:rPr>
              <a:t>- ОН</a:t>
            </a:r>
            <a:r>
              <a:rPr lang="en-US" sz="4400" baseline="-25000" dirty="0" smtClean="0">
                <a:solidFill>
                  <a:schemeClr val="tx1"/>
                </a:solidFill>
              </a:rPr>
              <a:t>,  </a:t>
            </a:r>
            <a:r>
              <a:rPr lang="en-US" sz="4400" dirty="0">
                <a:solidFill>
                  <a:schemeClr val="tx1"/>
                </a:solidFill>
              </a:rPr>
              <a:t> 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C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en-US" sz="4400" baseline="-25000" dirty="0" smtClean="0">
                <a:solidFill>
                  <a:schemeClr val="tx1"/>
                </a:solidFill>
              </a:rPr>
              <a:t>2 </a:t>
            </a:r>
            <a:r>
              <a:rPr lang="ru-RU" sz="4400" dirty="0" smtClean="0">
                <a:solidFill>
                  <a:schemeClr val="tx1"/>
                </a:solidFill>
              </a:rPr>
              <a:t>ОН-</a:t>
            </a:r>
            <a:r>
              <a:rPr lang="en-US" sz="4400" dirty="0" smtClean="0">
                <a:solidFill>
                  <a:schemeClr val="tx1"/>
                </a:solidFill>
              </a:rPr>
              <a:t> C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en-US" sz="4400" baseline="-25000" dirty="0" smtClean="0">
                <a:solidFill>
                  <a:schemeClr val="tx1"/>
                </a:solidFill>
              </a:rPr>
              <a:t>2 </a:t>
            </a:r>
            <a:r>
              <a:rPr lang="ru-RU" sz="4400" dirty="0" smtClean="0">
                <a:solidFill>
                  <a:schemeClr val="tx1"/>
                </a:solidFill>
              </a:rPr>
              <a:t>О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ru-RU" sz="4400" baseline="-25000" dirty="0" smtClean="0">
                <a:solidFill>
                  <a:schemeClr val="tx1"/>
                </a:solidFill>
              </a:rPr>
              <a:t>,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 C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en-US" sz="4400" baseline="-25000" dirty="0" smtClean="0">
                <a:solidFill>
                  <a:schemeClr val="tx1"/>
                </a:solidFill>
              </a:rPr>
              <a:t>2=</a:t>
            </a:r>
            <a:r>
              <a:rPr lang="en-US" sz="4400" dirty="0" smtClean="0">
                <a:solidFill>
                  <a:schemeClr val="tx1"/>
                </a:solidFill>
              </a:rPr>
              <a:t> C</a:t>
            </a:r>
            <a:r>
              <a:rPr lang="ru-RU" sz="4400" dirty="0" smtClean="0">
                <a:solidFill>
                  <a:schemeClr val="tx1"/>
                </a:solidFill>
              </a:rPr>
              <a:t>H</a:t>
            </a:r>
            <a:r>
              <a:rPr lang="en-US" sz="4400" baseline="-25000" dirty="0" smtClean="0">
                <a:solidFill>
                  <a:schemeClr val="tx1"/>
                </a:solidFill>
              </a:rPr>
              <a:t>2</a:t>
            </a:r>
            <a:endParaRPr lang="ru-RU" sz="4400" baseline="-25000" dirty="0" smtClean="0">
              <a:solidFill>
                <a:schemeClr val="tx1"/>
              </a:solidFill>
            </a:endParaRPr>
          </a:p>
          <a:p>
            <a:r>
              <a:rPr lang="ru-RU" sz="3600" baseline="-25000" dirty="0" smtClean="0">
                <a:solidFill>
                  <a:schemeClr val="tx1"/>
                </a:solidFill>
              </a:rPr>
              <a:t>Какие признаки вы положили в основу вашего деления?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</a:rPr>
              <a:t>Реакция </a:t>
            </a:r>
            <a:r>
              <a:rPr lang="ru-RU" sz="3600" u="sng" dirty="0" smtClean="0">
                <a:solidFill>
                  <a:srgbClr val="E71E19"/>
                </a:solidFill>
                <a:latin typeface="Times New Roman" pitchFamily="18" charset="0"/>
              </a:rPr>
              <a:t>этерификации</a:t>
            </a:r>
            <a:r>
              <a:rPr lang="ru-RU" sz="3600" u="sng" dirty="0" smtClean="0">
                <a:latin typeface="Times New Roman" pitchFamily="18" charset="0"/>
              </a:rPr>
              <a:t>(</a:t>
            </a:r>
            <a:r>
              <a:rPr lang="ru-RU" sz="3600" dirty="0" smtClean="0">
                <a:latin typeface="Times New Roman" pitchFamily="18" charset="0"/>
              </a:rPr>
              <a:t>от лат. </a:t>
            </a:r>
            <a:r>
              <a:rPr lang="ru-RU" sz="3600" dirty="0" err="1" smtClean="0">
                <a:latin typeface="Times New Roman" pitchFamily="18" charset="0"/>
              </a:rPr>
              <a:t>ester</a:t>
            </a:r>
            <a:r>
              <a:rPr lang="ru-RU" sz="3600" dirty="0" smtClean="0">
                <a:latin typeface="Times New Roman" pitchFamily="18" charset="0"/>
              </a:rPr>
              <a:t> – эфир) – образование сложных эфиров</a:t>
            </a:r>
            <a:endParaRPr lang="ru-RU" sz="3600" dirty="0"/>
          </a:p>
        </p:txBody>
      </p:sp>
      <p:pic>
        <p:nvPicPr>
          <p:cNvPr id="3075" name="Picture 3" descr="C:\Documents and Settings\user\Рабочий стол\0004-004-Primer-reaktsii-eterifikats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20891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Окисление спиртов до альдегидов.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33670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Качественная реакция на многоатомные спирты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200" dirty="0" smtClean="0"/>
              <a:t>Реакцией на многоатомные спирты является их взаимодействие   со   свежеполученным осадком гидроксида меди (</a:t>
            </a:r>
            <a:r>
              <a:rPr lang="en-US" sz="2200" dirty="0" smtClean="0"/>
              <a:t>II</a:t>
            </a:r>
            <a:r>
              <a:rPr lang="ru-RU" sz="2200" dirty="0" smtClean="0"/>
              <a:t>), который растворяется с образованием</a:t>
            </a:r>
            <a:r>
              <a:rPr lang="ru-RU" dirty="0" smtClean="0"/>
              <a:t> </a:t>
            </a:r>
            <a:r>
              <a:rPr lang="ru-RU" sz="3100" dirty="0" smtClean="0">
                <a:solidFill>
                  <a:srgbClr val="0000FF"/>
                </a:solidFill>
              </a:rPr>
              <a:t>яркого сине-фиолетового раствора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006"/>
          <a:stretch>
            <a:fillRect/>
          </a:stretch>
        </p:blipFill>
        <p:spPr>
          <a:xfrm>
            <a:off x="827584" y="3429000"/>
            <a:ext cx="7056784" cy="3168352"/>
          </a:xfrm>
          <a:noFill/>
          <a:ln w="57150" cmpd="thinThick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ru-RU" dirty="0" smtClean="0"/>
              <a:t>Дать название </a:t>
            </a:r>
            <a:r>
              <a:rPr lang="ru-RU" dirty="0" smtClean="0"/>
              <a:t>следующему веществу:</a:t>
            </a: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en-US" sz="2400" dirty="0" smtClean="0"/>
              <a:t>CH2—CH—CH2—CH2—OH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            </a:t>
            </a:r>
            <a:r>
              <a:rPr lang="en-US" sz="2400" dirty="0" smtClean="0"/>
              <a:t>I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         </a:t>
            </a:r>
            <a:r>
              <a:rPr lang="ru-RU" sz="2400" dirty="0" smtClean="0"/>
              <a:t>      </a:t>
            </a:r>
            <a:r>
              <a:rPr lang="en-US" sz="2400" dirty="0" smtClean="0"/>
              <a:t>  CH3</a:t>
            </a: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Назовите функциональную группу спиртов.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Перечислите продукты реакции горения спиртов.</a:t>
            </a: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Укажите конечный продукт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2C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OH+ Na → </a:t>
            </a:r>
            <a:r>
              <a:rPr lang="ru-RU" sz="2400" dirty="0" smtClean="0"/>
              <a:t>…….</a:t>
            </a:r>
            <a:r>
              <a:rPr lang="en-US" sz="2400" dirty="0" smtClean="0"/>
              <a:t> + 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↑</a:t>
            </a: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При помощи какой реакции можно определить наличие многоатомного спирта в пробирке.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3-метилбутанол-1</a:t>
            </a:r>
          </a:p>
          <a:p>
            <a:r>
              <a:rPr lang="ru-RU" dirty="0" smtClean="0"/>
              <a:t>Гидроксильная (-ОН)</a:t>
            </a:r>
          </a:p>
          <a:p>
            <a:r>
              <a:rPr lang="ru-RU" dirty="0" smtClean="0"/>
              <a:t>Углекислый газ и вода</a:t>
            </a:r>
          </a:p>
          <a:p>
            <a:r>
              <a:rPr lang="ru-RU" dirty="0" err="1" smtClean="0"/>
              <a:t>Этилат</a:t>
            </a:r>
            <a:r>
              <a:rPr lang="ru-RU" dirty="0" smtClean="0"/>
              <a:t> натрия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ONa </a:t>
            </a:r>
            <a:endParaRPr lang="ru-RU" dirty="0" smtClean="0"/>
          </a:p>
          <a:p>
            <a:r>
              <a:rPr lang="ru-RU" dirty="0" smtClean="0"/>
              <a:t>Реакция со свежим </a:t>
            </a:r>
            <a:r>
              <a:rPr lang="ru-RU" dirty="0" err="1" smtClean="0"/>
              <a:t>гидроксидом</a:t>
            </a:r>
            <a:r>
              <a:rPr lang="ru-RU" dirty="0" smtClean="0"/>
              <a:t> меди,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появится ярко-синее окрашивание.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МОЛОДЦЫ</a:t>
            </a:r>
            <a:r>
              <a:rPr lang="ru-RU" sz="4800" dirty="0" smtClean="0">
                <a:solidFill>
                  <a:srgbClr val="C00000"/>
                </a:solidFill>
              </a:rPr>
              <a:t>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§9, упражнение 13 (</a:t>
            </a:r>
            <a:r>
              <a:rPr lang="ru-RU" sz="4800" dirty="0" err="1" smtClean="0"/>
              <a:t>стр</a:t>
            </a:r>
            <a:r>
              <a:rPr lang="ru-RU" sz="4800" dirty="0" smtClean="0"/>
              <a:t> 74)</a:t>
            </a:r>
          </a:p>
          <a:p>
            <a:r>
              <a:rPr lang="ru-RU" sz="4800" dirty="0" smtClean="0"/>
              <a:t>Доклады на тему : Метанол. Этанол. Глицерин. (по трем вариантам)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/>
              <a:t>Кислородосодержащие соединения- </a:t>
            </a:r>
            <a:r>
              <a:rPr lang="ru-RU" sz="4800" b="1" i="1" dirty="0" smtClean="0"/>
              <a:t>спирты.</a:t>
            </a:r>
            <a:endParaRPr lang="ru-RU" sz="4800" b="1" i="1" dirty="0" smtClean="0"/>
          </a:p>
          <a:p>
            <a:pPr>
              <a:buNone/>
            </a:pPr>
            <a:endParaRPr lang="ru-RU" sz="4800" b="1" i="1" dirty="0" smtClean="0"/>
          </a:p>
          <a:p>
            <a:pPr>
              <a:buNone/>
            </a:pPr>
            <a:r>
              <a:rPr lang="en-US" sz="4800" dirty="0" smtClean="0"/>
              <a:t> </a:t>
            </a:r>
            <a:r>
              <a:rPr lang="en-US" sz="4800" b="1" dirty="0" smtClean="0"/>
              <a:t>R−O−H</a:t>
            </a:r>
            <a:r>
              <a:rPr lang="en-US" sz="4800" dirty="0" smtClean="0"/>
              <a:t>.</a:t>
            </a:r>
            <a:endParaRPr lang="ru-RU" sz="4800" dirty="0"/>
          </a:p>
        </p:txBody>
      </p:sp>
      <p:pic>
        <p:nvPicPr>
          <p:cNvPr id="1026" name="Picture 2" descr="C:\Documents and Settings\user\Рабочий стол\Methanol_struktu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1" y="3429000"/>
            <a:ext cx="388843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спиртов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Organization Chart 27"/>
          <p:cNvGraphicFramePr>
            <a:graphicFrameLocks noChangeAspect="1"/>
          </p:cNvGraphicFramePr>
          <p:nvPr/>
        </p:nvGraphicFramePr>
        <p:xfrm>
          <a:off x="395536" y="1772816"/>
          <a:ext cx="8243888" cy="4476750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спиртов.</a:t>
            </a:r>
            <a:endParaRPr lang="ru-RU" dirty="0"/>
          </a:p>
        </p:txBody>
      </p:sp>
      <p:graphicFrame>
        <p:nvGraphicFramePr>
          <p:cNvPr id="7170" name="Organization Chart 2"/>
          <p:cNvGraphicFramePr>
            <a:graphicFrameLocks/>
          </p:cNvGraphicFramePr>
          <p:nvPr>
            <p:ph idx="1"/>
          </p:nvPr>
        </p:nvGraphicFramePr>
        <p:xfrm>
          <a:off x="395536" y="1628800"/>
          <a:ext cx="8229600" cy="4708525"/>
        </p:xfrm>
        <a:graphic>
          <a:graphicData uri="http://schemas.openxmlformats.org/drawingml/2006/compatibility">
            <com:legacyDrawing xmlns:com="http://schemas.openxmlformats.org/drawingml/2006/compatibility" spid="_x0000_s717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Номенклатура</a:t>
            </a:r>
            <a:endParaRPr lang="ru-RU" dirty="0"/>
          </a:p>
        </p:txBody>
      </p:sp>
      <p:pic>
        <p:nvPicPr>
          <p:cNvPr id="4" name="Picture 2" descr="Алканол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674" t="8514" r="65141" b="85684"/>
          <a:stretch>
            <a:fillRect/>
          </a:stretch>
        </p:blipFill>
        <p:spPr bwMode="auto">
          <a:xfrm>
            <a:off x="755576" y="1772816"/>
            <a:ext cx="2246176" cy="58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Алканолы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674" t="14908" r="79092" b="78894"/>
          <a:stretch>
            <a:fillRect/>
          </a:stretch>
        </p:blipFill>
        <p:spPr bwMode="auto">
          <a:xfrm>
            <a:off x="3995937" y="1700807"/>
            <a:ext cx="180020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Алканолы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4599" t="16685" r="59398" b="78894"/>
          <a:stretch>
            <a:fillRect/>
          </a:stretch>
        </p:blipFill>
        <p:spPr bwMode="auto">
          <a:xfrm>
            <a:off x="395536" y="2996952"/>
            <a:ext cx="4248150" cy="138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1368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269" t="9036" r="8046" b="-201"/>
          <a:stretch>
            <a:fillRect/>
          </a:stretch>
        </p:blipFill>
        <p:spPr bwMode="auto">
          <a:xfrm rot="21418483">
            <a:off x="1565178" y="2405393"/>
            <a:ext cx="21605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524" t="18730" r="11739" b="13943"/>
          <a:stretch>
            <a:fillRect/>
          </a:stretch>
        </p:blipFill>
        <p:spPr bwMode="auto">
          <a:xfrm>
            <a:off x="3635896" y="3212976"/>
            <a:ext cx="1150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436096" y="3140968"/>
            <a:ext cx="30243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endParaRPr lang="ru-RU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endParaRPr lang="ru-RU" sz="3200" dirty="0"/>
          </a:p>
        </p:txBody>
      </p:sp>
      <p:pic>
        <p:nvPicPr>
          <p:cNvPr id="8195" name="Picture 3" descr="C:\Documents and Settings\user\Рабочий стол\Предельные спирты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2492896"/>
            <a:ext cx="4151883" cy="4042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</a:rPr>
              <a:t>Температура кипения спиртов выше температуры кипения соответствующих углеводородов. </a:t>
            </a:r>
          </a:p>
          <a:p>
            <a:pPr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Среди спиртов нет газов</a:t>
            </a:r>
            <a:r>
              <a:rPr lang="ru-RU" b="1" dirty="0" smtClean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</a:rPr>
              <a:t>С увеличением относительной молекулярной массы спиртов повышаются их температуры кипения, уменьшается растворимость в воде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cs typeface="Times New Roman" pitchFamily="18" charset="0"/>
              </a:rPr>
              <a:t>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Водородная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Verdana" pitchFamily="34" charset="0"/>
              </a:rPr>
              <a:t>Химическую связь между атомами водорода одной молекулы (или её части) и атомами наиболее </a:t>
            </a:r>
            <a:r>
              <a:rPr lang="ru-RU" sz="2400" dirty="0" err="1" smtClean="0">
                <a:latin typeface="Verdana" pitchFamily="34" charset="0"/>
              </a:rPr>
              <a:t>электоротрицательных</a:t>
            </a:r>
            <a:r>
              <a:rPr lang="ru-RU" sz="2400" dirty="0" smtClean="0">
                <a:latin typeface="Verdana" pitchFamily="34" charset="0"/>
              </a:rPr>
              <a:t> элементов (фтор, кислород, азот) другой молекулы (или её части) называют </a:t>
            </a:r>
            <a:r>
              <a:rPr lang="ru-RU" sz="2400" b="1" dirty="0" smtClean="0">
                <a:latin typeface="Verdana" pitchFamily="34" charset="0"/>
              </a:rPr>
              <a:t>водородной.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5638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спиртов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промышленности</a:t>
            </a:r>
          </a:p>
          <a:p>
            <a:pPr>
              <a:buNone/>
            </a:pPr>
            <a:r>
              <a:rPr lang="ru-RU" dirty="0" smtClean="0"/>
              <a:t>1.Гидратация</a:t>
            </a:r>
          </a:p>
          <a:p>
            <a:pPr>
              <a:buNone/>
            </a:pPr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= СН</a:t>
            </a:r>
            <a:r>
              <a:rPr lang="ru-RU" baseline="-25000" dirty="0" smtClean="0"/>
              <a:t>2</a:t>
            </a:r>
            <a:r>
              <a:rPr lang="ru-RU" dirty="0" smtClean="0"/>
              <a:t> + 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О=</a:t>
            </a:r>
            <a:r>
              <a:rPr lang="ru-RU" dirty="0" smtClean="0"/>
              <a:t> 2С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ОН </a:t>
            </a:r>
          </a:p>
          <a:p>
            <a:pPr>
              <a:buNone/>
            </a:pPr>
            <a:r>
              <a:rPr lang="ru-RU" dirty="0" smtClean="0"/>
              <a:t>2.Брожение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О</a:t>
            </a:r>
            <a:r>
              <a:rPr lang="ru-RU" baseline="-25000" dirty="0" smtClean="0"/>
              <a:t>6</a:t>
            </a:r>
            <a:r>
              <a:rPr lang="ru-RU" dirty="0" smtClean="0"/>
              <a:t> =2С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ОН + </a:t>
            </a:r>
            <a:r>
              <a:rPr lang="ru-RU" dirty="0" smtClean="0"/>
              <a:t>2СО</a:t>
            </a:r>
            <a:r>
              <a:rPr lang="ru-RU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В лаборатории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sz="1400" dirty="0" smtClean="0"/>
              <a:t>2</a:t>
            </a:r>
            <a:r>
              <a:rPr lang="ru-RU" dirty="0" smtClean="0"/>
              <a:t>Н</a:t>
            </a:r>
            <a:r>
              <a:rPr lang="ru-RU" sz="1400" dirty="0" smtClean="0"/>
              <a:t>5</a:t>
            </a:r>
            <a:r>
              <a:rPr lang="en-US" dirty="0" smtClean="0"/>
              <a:t>Br + </a:t>
            </a:r>
            <a:r>
              <a:rPr lang="en-US" dirty="0" err="1" smtClean="0"/>
              <a:t>NaOH</a:t>
            </a:r>
            <a:r>
              <a:rPr lang="en-US" dirty="0" smtClean="0"/>
              <a:t>= </a:t>
            </a: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</a:t>
            </a:r>
            <a:r>
              <a:rPr lang="en-US" dirty="0" smtClean="0"/>
              <a:t>H  +</a:t>
            </a:r>
            <a:r>
              <a:rPr lang="en-US" dirty="0" err="1" smtClean="0"/>
              <a:t>NaBr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Химические свойства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SzPct val="80000"/>
              <a:buNone/>
            </a:pPr>
            <a:endParaRPr lang="ru-RU" sz="1100" dirty="0" smtClean="0">
              <a:latin typeface="Times New Roman" pitchFamily="18" charset="0"/>
            </a:endParaRPr>
          </a:p>
          <a:p>
            <a:pPr marL="651510" indent="-514350">
              <a:lnSpc>
                <a:spcPct val="90000"/>
              </a:lnSpc>
              <a:buClr>
                <a:schemeClr val="accent2"/>
              </a:buClr>
              <a:buSzPct val="80000"/>
              <a:buNone/>
            </a:pPr>
            <a:r>
              <a:rPr lang="ru-RU" dirty="0" smtClean="0">
                <a:latin typeface="Times New Roman" pitchFamily="18" charset="0"/>
              </a:rPr>
              <a:t>Взаимодействие </a:t>
            </a:r>
            <a:r>
              <a:rPr lang="ru-RU" dirty="0" smtClean="0">
                <a:latin typeface="Times New Roman" pitchFamily="18" charset="0"/>
              </a:rPr>
              <a:t>со щелочными и </a:t>
            </a:r>
            <a:r>
              <a:rPr lang="ru-RU" dirty="0" err="1" smtClean="0">
                <a:latin typeface="Times New Roman" pitchFamily="18" charset="0"/>
              </a:rPr>
              <a:t>щелочно-земельными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металлами</a:t>
            </a: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</a:rPr>
              <a:t>2 R – OH + 2 </a:t>
            </a:r>
            <a:r>
              <a:rPr lang="ru-RU" dirty="0" err="1" smtClean="0">
                <a:latin typeface="Times New Roman" pitchFamily="18" charset="0"/>
              </a:rPr>
              <a:t>Na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</a:rPr>
              <a:t>R – </a:t>
            </a:r>
            <a:r>
              <a:rPr lang="ru-RU" dirty="0" err="1" smtClean="0">
                <a:latin typeface="Times New Roman" pitchFamily="18" charset="0"/>
              </a:rPr>
              <a:t>O-Na</a:t>
            </a:r>
            <a:r>
              <a:rPr lang="ru-RU" dirty="0" smtClean="0">
                <a:latin typeface="Times New Roman" pitchFamily="18" charset="0"/>
              </a:rPr>
              <a:t> + H</a:t>
            </a:r>
            <a:r>
              <a:rPr lang="ru-RU" baseline="-30000" dirty="0" smtClean="0">
                <a:latin typeface="Times New Roman" pitchFamily="18" charset="0"/>
              </a:rPr>
              <a:t>2</a:t>
            </a:r>
          </a:p>
          <a:p>
            <a:pPr algn="ctr">
              <a:buClr>
                <a:schemeClr val="accent2"/>
              </a:buClr>
              <a:buSzPct val="80000"/>
              <a:buNone/>
            </a:pPr>
            <a:r>
              <a:rPr lang="ru-RU" dirty="0" smtClean="0">
                <a:latin typeface="Times New Roman" pitchFamily="18" charset="0"/>
              </a:rPr>
              <a:t>               </a:t>
            </a:r>
            <a:r>
              <a:rPr lang="ru-RU" dirty="0" err="1" smtClean="0">
                <a:latin typeface="Times New Roman" pitchFamily="18" charset="0"/>
              </a:rPr>
              <a:t>алкоголят</a:t>
            </a:r>
            <a:r>
              <a:rPr lang="ru-RU" dirty="0" err="1" smtClean="0"/>
              <a:t>Na</a:t>
            </a:r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межмолекулярной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дегидратации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), t&lt;140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R-OH + HO-R                            H</a:t>
            </a:r>
            <a:r>
              <a:rPr lang="en-US" b="1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 + R- O-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b="1" dirty="0" smtClean="0">
                <a:latin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ростой эфир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внутримолекулярной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дегидратации: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), t&lt;140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  - CH -  CH - 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latin typeface="Times New Roman" pitchFamily="18" charset="0"/>
              </a:rPr>
              <a:t>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R  - CH =  CH - 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latin typeface="Times New Roman" pitchFamily="18" charset="0"/>
              </a:rPr>
              <a:t>              </a:t>
            </a:r>
            <a:r>
              <a:rPr lang="en-US" b="1" dirty="0" smtClean="0">
                <a:latin typeface="Times New Roman" pitchFamily="18" charset="0"/>
              </a:rPr>
              <a:t>             </a:t>
            </a:r>
            <a:endParaRPr lang="ru-RU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b="1" dirty="0" smtClean="0">
                <a:latin typeface="Times New Roman" pitchFamily="18" charset="0"/>
              </a:rPr>
              <a:t>              </a:t>
            </a:r>
            <a:r>
              <a:rPr lang="en-US" b="1" dirty="0" smtClean="0">
                <a:latin typeface="Times New Roman" pitchFamily="18" charset="0"/>
              </a:rPr>
              <a:t>OH    </a:t>
            </a:r>
            <a:r>
              <a:rPr lang="en-US" b="1" dirty="0" smtClean="0">
                <a:latin typeface="Times New Roman" pitchFamily="18" charset="0"/>
              </a:rPr>
              <a:t>H              -H</a:t>
            </a:r>
            <a:r>
              <a:rPr lang="en-US" b="1" baseline="-25000" dirty="0" smtClean="0">
                <a:latin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</a:rPr>
              <a:t>O</a:t>
            </a:r>
            <a:r>
              <a:rPr lang="ru-RU" b="1" dirty="0" smtClean="0">
                <a:latin typeface="Times New Roman" pitchFamily="18" charset="0"/>
              </a:rPr>
              <a:t>              </a:t>
            </a:r>
            <a:r>
              <a:rPr lang="ru-RU" b="1" dirty="0" err="1" smtClean="0">
                <a:latin typeface="Times New Roman" pitchFamily="18" charset="0"/>
              </a:rPr>
              <a:t>Алкен</a:t>
            </a:r>
            <a:endParaRPr lang="ru-RU" b="1" dirty="0" smtClean="0">
              <a:latin typeface="Times New Roman" pitchFamily="18" charset="0"/>
            </a:endParaRPr>
          </a:p>
          <a:p>
            <a:pPr marL="651510" indent="-514350">
              <a:lnSpc>
                <a:spcPct val="90000"/>
              </a:lnSpc>
              <a:buClr>
                <a:schemeClr val="accent2"/>
              </a:buClr>
              <a:buSzPct val="80000"/>
              <a:buAutoNum type="arabicParenR"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779912" y="3789040"/>
            <a:ext cx="8640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419872" y="5373216"/>
            <a:ext cx="12241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131840" y="213285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</TotalTime>
  <Words>336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Задание№1</vt:lpstr>
      <vt:lpstr>Тема урока</vt:lpstr>
      <vt:lpstr>Классификация спиртов</vt:lpstr>
      <vt:lpstr>Классификация спиртов.</vt:lpstr>
      <vt:lpstr>Номенклатура</vt:lpstr>
      <vt:lpstr>Физические свойства</vt:lpstr>
      <vt:lpstr>Водородная связь</vt:lpstr>
      <vt:lpstr>Получение спиртов</vt:lpstr>
      <vt:lpstr>Химические свойства</vt:lpstr>
      <vt:lpstr>Реакция этерификации(от лат. ester – эфир) – образование сложных эфиров</vt:lpstr>
      <vt:lpstr>Окисление спиртов до альдегидов.</vt:lpstr>
      <vt:lpstr>Качественная реакция на многоатомные спирты  Реакцией на многоатомные спирты является их взаимодействие   со   свежеполученным осадком гидроксида меди (II), который растворяется с образованием яркого сине-фиолетового раствора  </vt:lpstr>
      <vt:lpstr>Закрепление</vt:lpstr>
      <vt:lpstr>Проверь себя.</vt:lpstr>
      <vt:lpstr>Домашняя работа.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Задание№1</dc:title>
  <dc:creator>SamLab.ws</dc:creator>
  <cp:lastModifiedBy>SamLab.ws</cp:lastModifiedBy>
  <cp:revision>23</cp:revision>
  <dcterms:created xsi:type="dcterms:W3CDTF">2015-12-12T20:38:20Z</dcterms:created>
  <dcterms:modified xsi:type="dcterms:W3CDTF">2015-12-13T00:28:07Z</dcterms:modified>
</cp:coreProperties>
</file>