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1" r:id="rId1"/>
    <p:sldMasterId id="2147483723" r:id="rId2"/>
    <p:sldMasterId id="2147483731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79" r:id="rId14"/>
    <p:sldId id="280" r:id="rId15"/>
    <p:sldId id="281" r:id="rId16"/>
    <p:sldId id="266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4" r:id="rId25"/>
    <p:sldId id="275" r:id="rId26"/>
    <p:sldId id="277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0B7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8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6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6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FA50A52-89DB-E048-8390-B44112353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909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810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810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25A5D6-FF89-354F-AAE7-C324ED25F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223F8-E340-D749-8A8A-D884EE689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A3A3A-AA62-EB41-9A24-C1735DD91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550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5ADAB1-8AE5-DE4C-9118-AD58C64BD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13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FC459-C8ED-A54A-BFDC-FF0518992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70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CDF5-C955-7B4C-ABF7-EC5750B69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4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AE11-4DF7-8D41-8DBA-55EC0F935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0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69520-88C8-2349-9856-C10889747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16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D5CC9-49E9-0543-82FC-F24B9762D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182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8830D-5E04-EF42-AA24-A2096204E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10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6075A-7B4E-5048-A266-D2CDB4E2E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99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7B866-5305-DF4E-AAE4-F3B905D27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117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25A31-D3E7-A942-B704-9F96DDF8C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48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82B45-688B-964D-9AA2-E46BBFE92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81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EFA0-F7C5-3B48-A934-CAD3160B0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98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2D272-2901-1A46-BB34-CEFA963C4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11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E454C-A1A1-0543-960D-3A5CE5D02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45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charset="0"/>
              <a:cs typeface="+mn-cs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charset="0"/>
              <a:cs typeface="+mn-cs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charset="0"/>
              <a:cs typeface="+mn-cs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02E1E6-C9CC-234A-852F-3015DAEFD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45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9D913-CC24-9D4C-90F4-570BD1CB2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11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48097-67CF-C349-B7E1-8B5E6CA8C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975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8B29E-F475-5C47-9891-9B8905E2A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131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91455-152F-704E-8522-AB16A3798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3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F840-650E-464A-AED5-4CEC31033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07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41B8-094B-E947-B45A-C7A26C480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61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569E3-7FBB-7343-9C33-47C23A7A7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23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01A36-CB47-4843-B08D-84EC9C261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805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D8596-3A6D-4F45-80E9-F452DF34B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01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75517-0185-1D43-8239-152F40EC7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654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EA727-A05A-9A4A-B672-A96F4B39E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272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51629-7C46-E04C-BBD6-1D3635D46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512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882CC-FB8A-0C45-AA05-AB2768D12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7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DFB72-4A96-DF44-BB6B-F8FD6F094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771B4-4489-094B-B06D-BF5B1A6A1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9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71408-D235-C049-B041-D985C12C1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0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014A-CCFE-284D-A40A-38DE859A7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8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06C6B-AF49-7B49-89EE-F0F0A89C6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1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C7610-232B-3B41-847D-3AC9ACB90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3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8704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4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4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4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4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4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4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5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5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5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5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5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5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5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5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5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5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6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6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6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6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6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6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6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6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6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6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7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7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7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7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7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7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707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707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707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707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8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8708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6F8AA93-7E4C-2A44-B0A1-655CA45D5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Arial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1075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03B85D-0E39-1241-87E7-22B6695E3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Arial" charset="0"/>
        </a:defRPr>
      </a:lvl1pPr>
      <a:lvl2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3000">
          <a:solidFill>
            <a:schemeClr val="tx1"/>
          </a:solidFill>
          <a:latin typeface="+mn-lt"/>
          <a:ea typeface="+mn-ea"/>
          <a:cs typeface="Arial" charset="0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C86134-E44E-B049-B239-1A4EA1245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722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charset="0"/>
              <a:cs typeface="+mn-cs"/>
            </a:endParaRPr>
          </a:p>
        </p:txBody>
      </p:sp>
      <p:sp>
        <p:nvSpPr>
          <p:cNvPr id="13722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charset="0"/>
              <a:cs typeface="+mn-cs"/>
            </a:endParaRPr>
          </a:p>
        </p:txBody>
      </p:sp>
      <p:sp>
        <p:nvSpPr>
          <p:cNvPr id="13722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Arial" charset="0"/>
        </a:defRPr>
      </a:lvl1pPr>
      <a:lvl2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¢"/>
        <a:defRPr kumimoji="1" sz="3000">
          <a:solidFill>
            <a:schemeClr val="tx2"/>
          </a:solidFill>
          <a:latin typeface="+mn-lt"/>
          <a:ea typeface="+mn-ea"/>
          <a:cs typeface="Arial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l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052513"/>
            <a:ext cx="7772400" cy="1736725"/>
          </a:xfrm>
        </p:spPr>
        <p:txBody>
          <a:bodyPr/>
          <a:lstStyle/>
          <a:p>
            <a:pPr>
              <a:defRPr/>
            </a:pPr>
            <a:r>
              <a:rPr kumimoji="0" lang="ru-RU" b="1" smtClean="0">
                <a:cs typeface="+mj-cs"/>
              </a:rPr>
              <a:t>Современный урок: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644900"/>
            <a:ext cx="6400800" cy="1752600"/>
          </a:xfrm>
        </p:spPr>
        <p:txBody>
          <a:bodyPr/>
          <a:lstStyle/>
          <a:p>
            <a:pPr>
              <a:defRPr/>
            </a:pPr>
            <a:r>
              <a:rPr kumimoji="0" lang="ru-RU" b="1" i="1" smtClean="0">
                <a:latin typeface="Times New Roman" charset="0"/>
                <a:cs typeface="+mn-cs"/>
              </a:rPr>
              <a:t>Требования </a:t>
            </a:r>
          </a:p>
          <a:p>
            <a:pPr>
              <a:defRPr/>
            </a:pPr>
            <a:r>
              <a:rPr kumimoji="0" lang="ru-RU" b="1" i="1" smtClean="0">
                <a:latin typeface="Times New Roman" charset="0"/>
                <a:cs typeface="+mn-cs"/>
              </a:rPr>
              <a:t>Технологии </a:t>
            </a:r>
          </a:p>
          <a:p>
            <a:pPr>
              <a:defRPr/>
            </a:pPr>
            <a:r>
              <a:rPr kumimoji="0" lang="ru-RU" b="1" i="1" smtClean="0">
                <a:latin typeface="Times New Roman" charset="0"/>
                <a:cs typeface="+mn-cs"/>
              </a:rPr>
              <a:t>Результаты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pic>
        <p:nvPicPr>
          <p:cNvPr id="19458" name="Picture 5" descr="Виды табли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688137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ru-RU" smtClean="0">
                <a:cs typeface="+mj-cs"/>
              </a:rPr>
              <a:t>Коллективные способы обучения</a:t>
            </a:r>
          </a:p>
        </p:txBody>
      </p:sp>
      <p:pic>
        <p:nvPicPr>
          <p:cNvPr id="180230" name="Picture 6" descr="IMGP528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620838"/>
            <a:ext cx="6553200" cy="43989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pic>
        <p:nvPicPr>
          <p:cNvPr id="182277" name="Picture 5" descr="IMGP5314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476250"/>
            <a:ext cx="7010400" cy="5257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pic>
        <p:nvPicPr>
          <p:cNvPr id="184325" name="Picture 5" descr="IMGP5313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476250"/>
            <a:ext cx="7010400" cy="5257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ru-RU" smtClean="0">
                <a:cs typeface="+mj-cs"/>
              </a:rPr>
              <a:t>Групповые технологии</a:t>
            </a:r>
          </a:p>
        </p:txBody>
      </p:sp>
      <p:pic>
        <p:nvPicPr>
          <p:cNvPr id="145415" name="Picture 7" descr="Изменение размера IMGP62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0" y="1905000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ru-RU" smtClean="0">
                <a:cs typeface="+mj-cs"/>
              </a:rPr>
              <a:t>Игровые технологии</a:t>
            </a:r>
          </a:p>
        </p:txBody>
      </p:sp>
      <p:pic>
        <p:nvPicPr>
          <p:cNvPr id="149509" name="Picture 5" descr="Изменение размера IMGP619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404938"/>
            <a:ext cx="7200900" cy="4908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pic>
        <p:nvPicPr>
          <p:cNvPr id="154629" name="Picture 5" descr="игра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908050"/>
            <a:ext cx="7272337" cy="50149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ru-RU" smtClean="0">
                <a:cs typeface="+mj-cs"/>
              </a:rPr>
              <a:t>«Библиотечные» уроки</a:t>
            </a:r>
          </a:p>
        </p:txBody>
      </p:sp>
      <p:pic>
        <p:nvPicPr>
          <p:cNvPr id="156678" name="Picture 6" descr="Изменение размера IMGP62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1773238"/>
            <a:ext cx="6729412" cy="4330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pic>
        <p:nvPicPr>
          <p:cNvPr id="158725" name="Picture 5" descr="Изменение размера IMGP6245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476250"/>
            <a:ext cx="7010400" cy="5257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ru-RU" smtClean="0">
                <a:cs typeface="+mj-cs"/>
              </a:rPr>
              <a:t>Функциональная грамотность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kumimoji="0" lang="ru-RU" sz="2600" smtClean="0">
                <a:cs typeface="+mn-cs"/>
              </a:rPr>
              <a:t>Соединить знания, полученные на уроках, с жизнью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kumimoji="0" lang="ru-RU" sz="2600" smtClean="0">
                <a:cs typeface="+mn-cs"/>
              </a:rPr>
              <a:t>Повысить уровень образованности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kumimoji="0" lang="ru-RU" sz="2600" smtClean="0">
                <a:cs typeface="+mn-cs"/>
              </a:rPr>
              <a:t>Расширить общекультурные знания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kumimoji="0" lang="ru-RU" sz="2600" smtClean="0">
                <a:cs typeface="+mn-cs"/>
              </a:rPr>
              <a:t>Привить навыки грамотного поведения в быту, на производстве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kumimoji="0" lang="ru-RU" sz="2600" smtClean="0">
                <a:cs typeface="+mn-cs"/>
              </a:rPr>
              <a:t>Сформировать надпредметные знания</a:t>
            </a:r>
          </a:p>
          <a:p>
            <a:pPr>
              <a:lnSpc>
                <a:spcPct val="90000"/>
              </a:lnSpc>
              <a:buFont typeface="Wingdings" charset="0"/>
              <a:buChar char="Ø"/>
              <a:defRPr/>
            </a:pPr>
            <a:r>
              <a:rPr kumimoji="0" lang="ru-RU" sz="2600" smtClean="0">
                <a:cs typeface="+mn-cs"/>
              </a:rPr>
              <a:t>Привить умение безопасного и экологически грамотного обращения с веществами </a:t>
            </a:r>
          </a:p>
          <a:p>
            <a:pPr>
              <a:lnSpc>
                <a:spcPct val="90000"/>
              </a:lnSpc>
              <a:defRPr/>
            </a:pPr>
            <a:endParaRPr kumimoji="0" lang="ru-RU" sz="26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ru-RU" sz="3400" smtClean="0">
                <a:cs typeface="+mj-cs"/>
              </a:rPr>
              <a:t>Запросы общества к системе школьного образования:</a:t>
            </a:r>
          </a:p>
        </p:txBody>
      </p:sp>
      <p:grpSp>
        <p:nvGrpSpPr>
          <p:cNvPr id="102407" name="Group 7"/>
          <p:cNvGrpSpPr>
            <a:grpSpLocks noChangeAspect="1"/>
          </p:cNvGrpSpPr>
          <p:nvPr>
            <p:ph type="dgm" idx="1"/>
          </p:nvPr>
        </p:nvGrpSpPr>
        <p:grpSpPr bwMode="auto">
          <a:xfrm>
            <a:off x="179388" y="1773238"/>
            <a:ext cx="8713787" cy="4248150"/>
            <a:chOff x="337" y="1082"/>
            <a:chExt cx="3888" cy="720"/>
          </a:xfrm>
        </p:grpSpPr>
        <p:sp>
          <p:nvSpPr>
            <p:cNvPr id="11268" name="AutoShape 6"/>
            <p:cNvSpPr>
              <a:spLocks noChangeAspect="1" noChangeArrowheads="1" noTextEdit="1"/>
            </p:cNvSpPr>
            <p:nvPr/>
          </p:nvSpPr>
          <p:spPr bwMode="auto">
            <a:xfrm>
              <a:off x="337" y="1082"/>
              <a:ext cx="388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11269" name="_s102418"/>
            <p:cNvCxnSpPr>
              <a:cxnSpLocks noChangeShapeType="1"/>
              <a:stCxn id="11277" idx="0"/>
              <a:endCxn id="11273" idx="2"/>
            </p:cNvCxnSpPr>
            <p:nvPr/>
          </p:nvCxnSpPr>
          <p:spPr bwMode="auto">
            <a:xfrm rot="5400000" flipH="1">
              <a:off x="2462" y="1189"/>
              <a:ext cx="144" cy="505"/>
            </a:xfrm>
            <a:prstGeom prst="bentConnector3">
              <a:avLst>
                <a:gd name="adj1" fmla="val 1366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0" name="_s102414"/>
            <p:cNvCxnSpPr>
              <a:cxnSpLocks noChangeShapeType="1"/>
              <a:stCxn id="11276" idx="0"/>
              <a:endCxn id="11273" idx="2"/>
            </p:cNvCxnSpPr>
            <p:nvPr/>
          </p:nvCxnSpPr>
          <p:spPr bwMode="auto">
            <a:xfrm rot="5400000" flipH="1">
              <a:off x="2965" y="686"/>
              <a:ext cx="144" cy="1512"/>
            </a:xfrm>
            <a:prstGeom prst="bentConnector3">
              <a:avLst>
                <a:gd name="adj1" fmla="val 1366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1" name="_s102413"/>
            <p:cNvCxnSpPr>
              <a:cxnSpLocks noChangeShapeType="1"/>
              <a:stCxn id="11275" idx="0"/>
              <a:endCxn id="11273" idx="2"/>
            </p:cNvCxnSpPr>
            <p:nvPr/>
          </p:nvCxnSpPr>
          <p:spPr bwMode="auto">
            <a:xfrm rot="-5400000">
              <a:off x="1957" y="1190"/>
              <a:ext cx="144" cy="504"/>
            </a:xfrm>
            <a:prstGeom prst="bentConnector3">
              <a:avLst>
                <a:gd name="adj1" fmla="val 1366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2" name="_s102412"/>
            <p:cNvCxnSpPr>
              <a:cxnSpLocks noChangeShapeType="1"/>
              <a:stCxn id="11274" idx="0"/>
              <a:endCxn id="11273" idx="2"/>
            </p:cNvCxnSpPr>
            <p:nvPr/>
          </p:nvCxnSpPr>
          <p:spPr bwMode="auto">
            <a:xfrm rot="-5400000">
              <a:off x="1453" y="686"/>
              <a:ext cx="144" cy="1512"/>
            </a:xfrm>
            <a:prstGeom prst="bentConnector3">
              <a:avLst>
                <a:gd name="adj1" fmla="val 1366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3" name="_s102408"/>
            <p:cNvSpPr>
              <a:spLocks noChangeArrowheads="1"/>
            </p:cNvSpPr>
            <p:nvPr/>
          </p:nvSpPr>
          <p:spPr bwMode="auto">
            <a:xfrm>
              <a:off x="1849" y="108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300" b="1"/>
                <a:t>Хорошее образование</a:t>
              </a:r>
            </a:p>
          </p:txBody>
        </p:sp>
        <p:sp>
          <p:nvSpPr>
            <p:cNvPr id="11274" name="_s102409"/>
            <p:cNvSpPr>
              <a:spLocks noChangeArrowheads="1"/>
            </p:cNvSpPr>
            <p:nvPr/>
          </p:nvSpPr>
          <p:spPr bwMode="auto">
            <a:xfrm>
              <a:off x="337" y="15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100"/>
                <a:t>Личностно-ориентированное, </a:t>
              </a:r>
            </a:p>
            <a:p>
              <a:pPr algn="ctr"/>
              <a:r>
                <a:rPr lang="ru-RU" sz="1100"/>
                <a:t>гуманистически </a:t>
              </a:r>
            </a:p>
            <a:p>
              <a:pPr algn="ctr"/>
              <a:r>
                <a:rPr lang="ru-RU" sz="1100"/>
                <a:t>центрированное</a:t>
              </a:r>
            </a:p>
          </p:txBody>
        </p:sp>
        <p:sp>
          <p:nvSpPr>
            <p:cNvPr id="11275" name="_s102410"/>
            <p:cNvSpPr>
              <a:spLocks noChangeArrowheads="1"/>
            </p:cNvSpPr>
            <p:nvPr/>
          </p:nvSpPr>
          <p:spPr bwMode="auto">
            <a:xfrm>
              <a:off x="1345" y="15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100"/>
                <a:t>Культуроцентрическое</a:t>
              </a:r>
              <a:r>
                <a:rPr lang="ru-RU" sz="900"/>
                <a:t> </a:t>
              </a:r>
            </a:p>
          </p:txBody>
        </p:sp>
        <p:sp>
          <p:nvSpPr>
            <p:cNvPr id="11276" name="_s102411"/>
            <p:cNvSpPr>
              <a:spLocks noChangeArrowheads="1"/>
            </p:cNvSpPr>
            <p:nvPr/>
          </p:nvSpPr>
          <p:spPr bwMode="auto">
            <a:xfrm>
              <a:off x="3361" y="15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100"/>
                <a:t>Образование, </a:t>
              </a:r>
            </a:p>
            <a:p>
              <a:pPr algn="ctr"/>
              <a:r>
                <a:rPr lang="ru-RU" sz="1100"/>
                <a:t>направленное на </a:t>
              </a:r>
            </a:p>
            <a:p>
              <a:pPr algn="ctr"/>
              <a:r>
                <a:rPr lang="ru-RU" sz="1100"/>
                <a:t>развитие самостоятельного </a:t>
              </a:r>
            </a:p>
            <a:p>
              <a:pPr algn="ctr"/>
              <a:r>
                <a:rPr lang="ru-RU" sz="1100"/>
                <a:t>мышления и творчества</a:t>
              </a:r>
            </a:p>
          </p:txBody>
        </p:sp>
        <p:sp>
          <p:nvSpPr>
            <p:cNvPr id="11277" name="_s102417"/>
            <p:cNvSpPr>
              <a:spLocks noChangeArrowheads="1"/>
            </p:cNvSpPr>
            <p:nvPr/>
          </p:nvSpPr>
          <p:spPr bwMode="auto">
            <a:xfrm>
              <a:off x="2353" y="15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100"/>
                <a:t>Образование, дающее</a:t>
              </a:r>
            </a:p>
            <a:p>
              <a:pPr algn="ctr"/>
              <a:r>
                <a:rPr lang="ru-RU" sz="1100"/>
                <a:t>социально-востребованные</a:t>
              </a:r>
            </a:p>
            <a:p>
              <a:pPr algn="ctr"/>
              <a:r>
                <a:rPr lang="ru-RU" sz="1100"/>
                <a:t>знания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024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pic>
        <p:nvPicPr>
          <p:cNvPr id="162823" name="Picture 7" descr="Нилп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1052513"/>
            <a:ext cx="2890837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2824" name="Picture 8" descr="Химия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725" y="1412875"/>
            <a:ext cx="3084513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pic>
        <p:nvPicPr>
          <p:cNvPr id="171013" name="Picture 5" descr="Химия001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260350"/>
            <a:ext cx="8208963" cy="5897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ru-RU" sz="3400" smtClean="0">
                <a:cs typeface="+mj-cs"/>
              </a:rPr>
              <a:t>Расширение образовательного пространства</a:t>
            </a:r>
          </a:p>
        </p:txBody>
      </p:sp>
      <p:pic>
        <p:nvPicPr>
          <p:cNvPr id="164869" name="Picture 5" descr="Урок вод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2400" y="1752600"/>
            <a:ext cx="6289675" cy="426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pic>
        <p:nvPicPr>
          <p:cNvPr id="167943" name="Picture 7" descr="Химия0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2420938"/>
            <a:ext cx="4105275" cy="29067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7944" name="Picture 8" descr="Химия0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549275"/>
            <a:ext cx="3889375" cy="24876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7949" name="Picture 13" descr="Химия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3644900"/>
            <a:ext cx="4249737" cy="30368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ru-RU" smtClean="0">
                <a:cs typeface="+mj-cs"/>
              </a:rPr>
              <a:t>Результаты образования</a:t>
            </a:r>
          </a:p>
        </p:txBody>
      </p:sp>
      <p:sp>
        <p:nvSpPr>
          <p:cNvPr id="34819" name="_s1034"/>
          <p:cNvSpPr>
            <a:spLocks noChangeArrowheads="1"/>
          </p:cNvSpPr>
          <p:nvPr/>
        </p:nvSpPr>
        <p:spPr bwMode="auto">
          <a:xfrm>
            <a:off x="1187450" y="2060575"/>
            <a:ext cx="3421063" cy="50006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>
                <a:solidFill>
                  <a:schemeClr val="accent2"/>
                </a:solidFill>
              </a:rPr>
              <a:t>Интеллектуальное развитие</a:t>
            </a:r>
          </a:p>
        </p:txBody>
      </p:sp>
      <p:sp>
        <p:nvSpPr>
          <p:cNvPr id="34820" name="_s1035"/>
          <p:cNvSpPr>
            <a:spLocks noChangeArrowheads="1"/>
          </p:cNvSpPr>
          <p:nvPr/>
        </p:nvSpPr>
        <p:spPr bwMode="auto">
          <a:xfrm>
            <a:off x="1692275" y="2852738"/>
            <a:ext cx="3417888" cy="4984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>
                <a:solidFill>
                  <a:schemeClr val="accent2"/>
                </a:solidFill>
              </a:rPr>
              <a:t>Готовность к коммуникации</a:t>
            </a:r>
          </a:p>
        </p:txBody>
      </p:sp>
      <p:sp>
        <p:nvSpPr>
          <p:cNvPr id="34821" name="_s1036"/>
          <p:cNvSpPr>
            <a:spLocks noChangeArrowheads="1"/>
          </p:cNvSpPr>
          <p:nvPr/>
        </p:nvSpPr>
        <p:spPr bwMode="auto">
          <a:xfrm>
            <a:off x="2411413" y="3644900"/>
            <a:ext cx="3422650" cy="4968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>
                <a:solidFill>
                  <a:schemeClr val="accent2"/>
                </a:solidFill>
              </a:rPr>
              <a:t>Самоорганизация школьника</a:t>
            </a:r>
          </a:p>
        </p:txBody>
      </p:sp>
      <p:sp>
        <p:nvSpPr>
          <p:cNvPr id="34822" name="_s1037"/>
          <p:cNvSpPr>
            <a:spLocks noChangeArrowheads="1"/>
          </p:cNvSpPr>
          <p:nvPr/>
        </p:nvSpPr>
        <p:spPr bwMode="auto">
          <a:xfrm>
            <a:off x="2771775" y="4437063"/>
            <a:ext cx="3417888" cy="4984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>
                <a:solidFill>
                  <a:schemeClr val="accent2"/>
                </a:solidFill>
              </a:rPr>
              <a:t>Широкая эрудиция</a:t>
            </a:r>
          </a:p>
        </p:txBody>
      </p:sp>
      <p:sp>
        <p:nvSpPr>
          <p:cNvPr id="34823" name="_s1038"/>
          <p:cNvSpPr>
            <a:spLocks noChangeArrowheads="1"/>
          </p:cNvSpPr>
          <p:nvPr/>
        </p:nvSpPr>
        <p:spPr bwMode="auto">
          <a:xfrm>
            <a:off x="3276600" y="5157788"/>
            <a:ext cx="3417888" cy="4984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ru-RU" sz="1400" b="1">
                <a:solidFill>
                  <a:schemeClr val="accent2"/>
                </a:solidFill>
              </a:rPr>
              <a:t>Работа с информацией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01000" cy="1216025"/>
          </a:xfrm>
        </p:spPr>
        <p:txBody>
          <a:bodyPr/>
          <a:lstStyle/>
          <a:p>
            <a:pPr>
              <a:defRPr/>
            </a:pPr>
            <a:r>
              <a:rPr kumimoji="0" lang="ru-RU" sz="3400" smtClean="0">
                <a:cs typeface="+mj-cs"/>
              </a:rPr>
              <a:t>Социальные ожидания от образования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677150" cy="4267200"/>
          </a:xfrm>
        </p:spPr>
        <p:txBody>
          <a:bodyPr/>
          <a:lstStyle/>
          <a:p>
            <a:pPr>
              <a:defRPr/>
            </a:pPr>
            <a:endParaRPr kumimoji="0" lang="ru-RU" sz="2600" smtClean="0">
              <a:cs typeface="+mn-cs"/>
            </a:endParaRPr>
          </a:p>
          <a:p>
            <a:pPr>
              <a:defRPr/>
            </a:pPr>
            <a:r>
              <a:rPr kumimoji="0" lang="ru-RU" sz="2600" smtClean="0">
                <a:cs typeface="+mn-cs"/>
              </a:rPr>
              <a:t>Эрудированность</a:t>
            </a:r>
          </a:p>
          <a:p>
            <a:pPr>
              <a:defRPr/>
            </a:pPr>
            <a:r>
              <a:rPr kumimoji="0" lang="ru-RU" sz="2600" smtClean="0">
                <a:cs typeface="+mn-cs"/>
              </a:rPr>
              <a:t>Культурность</a:t>
            </a:r>
            <a:r>
              <a:rPr kumimoji="0" lang="en-US" sz="2600" smtClean="0">
                <a:cs typeface="+mn-cs"/>
              </a:rPr>
              <a:t>/</a:t>
            </a:r>
            <a:r>
              <a:rPr kumimoji="0" lang="ru-RU" sz="2600" smtClean="0">
                <a:cs typeface="+mn-cs"/>
              </a:rPr>
              <a:t>этичность</a:t>
            </a:r>
          </a:p>
          <a:p>
            <a:pPr>
              <a:defRPr/>
            </a:pPr>
            <a:r>
              <a:rPr kumimoji="0" lang="ru-RU" sz="2600" smtClean="0">
                <a:cs typeface="+mn-cs"/>
              </a:rPr>
              <a:t>Умение формулировать и отстаивать свою точку зрения</a:t>
            </a:r>
          </a:p>
          <a:p>
            <a:pPr>
              <a:defRPr/>
            </a:pPr>
            <a:r>
              <a:rPr kumimoji="0" lang="ru-RU" sz="2600" smtClean="0">
                <a:cs typeface="+mn-cs"/>
              </a:rPr>
              <a:t>Умение ставить перед собой цели</a:t>
            </a:r>
          </a:p>
          <a:p>
            <a:pPr>
              <a:defRPr/>
            </a:pPr>
            <a:r>
              <a:rPr kumimoji="0" lang="ru-RU" sz="2600" smtClean="0">
                <a:cs typeface="+mn-cs"/>
              </a:rPr>
              <a:t>Умение работать в команде</a:t>
            </a:r>
          </a:p>
          <a:p>
            <a:pPr>
              <a:defRPr/>
            </a:pPr>
            <a:r>
              <a:rPr kumimoji="0" lang="ru-RU" sz="2600" smtClean="0">
                <a:cs typeface="+mn-cs"/>
              </a:rPr>
              <a:t>Коммуникативность</a:t>
            </a:r>
          </a:p>
          <a:p>
            <a:pPr>
              <a:defRPr/>
            </a:pPr>
            <a:r>
              <a:rPr kumimoji="0" lang="ru-RU" sz="2600" smtClean="0">
                <a:cs typeface="+mn-cs"/>
              </a:rPr>
              <a:t>Умение оценивать свои ресурсы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ru-RU" sz="3400" smtClean="0">
                <a:cs typeface="+mj-cs"/>
              </a:rPr>
              <a:t>Составляющие хорошего образования</a:t>
            </a:r>
          </a:p>
        </p:txBody>
      </p:sp>
      <p:grpSp>
        <p:nvGrpSpPr>
          <p:cNvPr id="113671" name="Group 7"/>
          <p:cNvGrpSpPr>
            <a:grpSpLocks noChangeAspect="1"/>
          </p:cNvGrpSpPr>
          <p:nvPr>
            <p:ph type="dgm" idx="1"/>
          </p:nvPr>
        </p:nvGrpSpPr>
        <p:grpSpPr bwMode="auto">
          <a:xfrm>
            <a:off x="534988" y="1717675"/>
            <a:ext cx="7993062" cy="4248150"/>
            <a:chOff x="337" y="1082"/>
            <a:chExt cx="5035" cy="2676"/>
          </a:xfrm>
        </p:grpSpPr>
        <p:sp>
          <p:nvSpPr>
            <p:cNvPr id="13316" name="AutoShape 6"/>
            <p:cNvSpPr>
              <a:spLocks noChangeAspect="1" noChangeArrowheads="1" noTextEdit="1"/>
            </p:cNvSpPr>
            <p:nvPr/>
          </p:nvSpPr>
          <p:spPr bwMode="auto">
            <a:xfrm>
              <a:off x="337" y="1082"/>
              <a:ext cx="5035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_s113672"/>
            <p:cNvSpPr>
              <a:spLocks noChangeArrowheads="1" noTextEdit="1"/>
            </p:cNvSpPr>
            <p:nvPr/>
          </p:nvSpPr>
          <p:spPr bwMode="auto">
            <a:xfrm>
              <a:off x="2353" y="1536"/>
              <a:ext cx="1003" cy="100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3318" name="_s113673"/>
            <p:cNvSpPr>
              <a:spLocks noChangeArrowheads="1"/>
            </p:cNvSpPr>
            <p:nvPr/>
          </p:nvSpPr>
          <p:spPr bwMode="auto">
            <a:xfrm>
              <a:off x="2353" y="1185"/>
              <a:ext cx="10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sz="2000" i="1">
                  <a:solidFill>
                    <a:schemeClr val="accent2"/>
                  </a:solidFill>
                </a:rPr>
                <a:t>Знаниевая</a:t>
              </a:r>
            </a:p>
          </p:txBody>
        </p:sp>
        <p:sp>
          <p:nvSpPr>
            <p:cNvPr id="13319" name="_s113674"/>
            <p:cNvSpPr>
              <a:spLocks noChangeArrowheads="1" noTextEdit="1"/>
            </p:cNvSpPr>
            <p:nvPr/>
          </p:nvSpPr>
          <p:spPr bwMode="auto">
            <a:xfrm>
              <a:off x="2683" y="2109"/>
              <a:ext cx="1003" cy="1004"/>
            </a:xfrm>
            <a:prstGeom prst="ellipse">
              <a:avLst/>
            </a:prstGeom>
            <a:solidFill>
              <a:srgbClr val="008000">
                <a:alpha val="50195"/>
              </a:srgbClr>
            </a:solidFill>
            <a:ln w="4699">
              <a:solidFill>
                <a:schemeClr val="hlink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3320" name="_s113675"/>
            <p:cNvSpPr>
              <a:spLocks noChangeArrowheads="1"/>
            </p:cNvSpPr>
            <p:nvPr/>
          </p:nvSpPr>
          <p:spPr bwMode="auto">
            <a:xfrm>
              <a:off x="3706" y="2911"/>
              <a:ext cx="10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sz="2000" i="1">
                  <a:solidFill>
                    <a:srgbClr val="009900"/>
                  </a:solidFill>
                </a:rPr>
                <a:t>Нравственная</a:t>
              </a:r>
            </a:p>
          </p:txBody>
        </p:sp>
        <p:sp>
          <p:nvSpPr>
            <p:cNvPr id="13321" name="_s113676"/>
            <p:cNvSpPr>
              <a:spLocks noChangeArrowheads="1" noTextEdit="1"/>
            </p:cNvSpPr>
            <p:nvPr/>
          </p:nvSpPr>
          <p:spPr bwMode="auto">
            <a:xfrm>
              <a:off x="2022" y="2108"/>
              <a:ext cx="1003" cy="1004"/>
            </a:xfrm>
            <a:prstGeom prst="ellipse">
              <a:avLst/>
            </a:prstGeom>
            <a:solidFill>
              <a:schemeClr val="folHlink">
                <a:alpha val="50195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3322" name="_s113677"/>
            <p:cNvSpPr>
              <a:spLocks noChangeArrowheads="1"/>
            </p:cNvSpPr>
            <p:nvPr/>
          </p:nvSpPr>
          <p:spPr bwMode="auto">
            <a:xfrm>
              <a:off x="999" y="2912"/>
              <a:ext cx="100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/>
              <a:r>
                <a:rPr lang="ru-RU" sz="2000" i="1">
                  <a:solidFill>
                    <a:schemeClr val="hlink"/>
                  </a:solidFill>
                </a:rPr>
                <a:t>Операционная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split orient="vert"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36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13671" grpId="0"/>
      <p:bldDgm spid="11367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ru-RU" smtClean="0">
                <a:cs typeface="+mj-cs"/>
              </a:rPr>
              <a:t>Педагогические технологии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kumimoji="0" lang="ru-RU" sz="2200" smtClean="0">
                <a:cs typeface="+mn-cs"/>
              </a:rPr>
              <a:t>Педагогические мастерские</a:t>
            </a:r>
          </a:p>
          <a:p>
            <a:pPr>
              <a:defRPr/>
            </a:pPr>
            <a:r>
              <a:rPr kumimoji="0" lang="ru-RU" sz="2200" smtClean="0">
                <a:cs typeface="+mn-cs"/>
              </a:rPr>
              <a:t>Групповые технологии</a:t>
            </a:r>
          </a:p>
          <a:p>
            <a:pPr>
              <a:defRPr/>
            </a:pPr>
            <a:r>
              <a:rPr kumimoji="0" lang="ru-RU" sz="2200" smtClean="0">
                <a:cs typeface="+mn-cs"/>
              </a:rPr>
              <a:t>Коллективные способы обучения</a:t>
            </a:r>
          </a:p>
          <a:p>
            <a:pPr>
              <a:defRPr/>
            </a:pPr>
            <a:r>
              <a:rPr kumimoji="0" lang="ru-RU" sz="2200" smtClean="0">
                <a:cs typeface="+mn-cs"/>
              </a:rPr>
              <a:t>Игровые технологии</a:t>
            </a:r>
          </a:p>
          <a:p>
            <a:pPr>
              <a:defRPr/>
            </a:pPr>
            <a:r>
              <a:rPr kumimoji="0" lang="ru-RU" sz="2200" smtClean="0">
                <a:cs typeface="+mn-cs"/>
              </a:rPr>
              <a:t>Чтение и письмо для развития критического мышления</a:t>
            </a:r>
          </a:p>
          <a:p>
            <a:pPr>
              <a:defRPr/>
            </a:pPr>
            <a:endParaRPr kumimoji="0" lang="ru-RU" sz="2200" smtClean="0">
              <a:cs typeface="+mn-cs"/>
            </a:endParaRPr>
          </a:p>
          <a:p>
            <a:pPr>
              <a:defRPr/>
            </a:pPr>
            <a:endParaRPr kumimoji="0" lang="ru-RU" sz="2200" smtClean="0">
              <a:cs typeface="+mn-cs"/>
            </a:endParaRP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52600"/>
            <a:ext cx="4321175" cy="4267200"/>
          </a:xfrm>
        </p:spPr>
        <p:txBody>
          <a:bodyPr/>
          <a:lstStyle/>
          <a:p>
            <a:pPr>
              <a:defRPr/>
            </a:pPr>
            <a:r>
              <a:rPr kumimoji="0" lang="ru-RU" sz="2200" smtClean="0">
                <a:cs typeface="+mn-cs"/>
              </a:rPr>
              <a:t>Обучение в диалоге. Сократовский диалог</a:t>
            </a:r>
          </a:p>
          <a:p>
            <a:pPr>
              <a:defRPr/>
            </a:pPr>
            <a:r>
              <a:rPr kumimoji="0" lang="ru-RU" sz="2200" smtClean="0">
                <a:cs typeface="+mn-cs"/>
              </a:rPr>
              <a:t>Технология расширения образовательного пространства</a:t>
            </a:r>
          </a:p>
          <a:p>
            <a:pPr>
              <a:defRPr/>
            </a:pPr>
            <a:r>
              <a:rPr kumimoji="0" lang="ru-RU" sz="2200" smtClean="0">
                <a:cs typeface="+mn-cs"/>
              </a:rPr>
              <a:t>Технологии ученического проектирования</a:t>
            </a:r>
          </a:p>
          <a:p>
            <a:pPr>
              <a:defRPr/>
            </a:pPr>
            <a:r>
              <a:rPr kumimoji="0" lang="ru-RU" sz="2200" smtClean="0">
                <a:cs typeface="+mn-cs"/>
              </a:rPr>
              <a:t>Технологии модернизации структуры урока</a:t>
            </a:r>
          </a:p>
          <a:p>
            <a:pPr>
              <a:defRPr/>
            </a:pPr>
            <a:endParaRPr kumimoji="0" lang="ru-RU" sz="220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1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18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18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1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  <p:bldP spid="12186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ru-RU" smtClean="0">
                <a:cs typeface="+mj-cs"/>
              </a:rPr>
              <a:t>Структура урока</a:t>
            </a:r>
          </a:p>
        </p:txBody>
      </p:sp>
      <p:grpSp>
        <p:nvGrpSpPr>
          <p:cNvPr id="119824" name="Group 16"/>
          <p:cNvGrpSpPr>
            <a:grpSpLocks noChangeAspect="1"/>
          </p:cNvGrpSpPr>
          <p:nvPr>
            <p:ph type="dgm" idx="1"/>
          </p:nvPr>
        </p:nvGrpSpPr>
        <p:grpSpPr bwMode="auto">
          <a:xfrm>
            <a:off x="534988" y="1717675"/>
            <a:ext cx="7993062" cy="4248150"/>
            <a:chOff x="337" y="1082"/>
            <a:chExt cx="5035" cy="2676"/>
          </a:xfrm>
        </p:grpSpPr>
        <p:sp>
          <p:nvSpPr>
            <p:cNvPr id="15364" name="AutoShape 15"/>
            <p:cNvSpPr>
              <a:spLocks noChangeAspect="1" noChangeArrowheads="1" noTextEdit="1"/>
            </p:cNvSpPr>
            <p:nvPr/>
          </p:nvSpPr>
          <p:spPr bwMode="auto">
            <a:xfrm>
              <a:off x="337" y="1082"/>
              <a:ext cx="5035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5" name="_s119827"/>
            <p:cNvSpPr>
              <a:spLocks noChangeArrowheads="1" noTextEdit="1"/>
            </p:cNvSpPr>
            <p:nvPr/>
          </p:nvSpPr>
          <p:spPr bwMode="auto">
            <a:xfrm>
              <a:off x="2172" y="1282"/>
              <a:ext cx="1365" cy="1366"/>
            </a:xfrm>
            <a:custGeom>
              <a:avLst/>
              <a:gdLst>
                <a:gd name="T0" fmla="*/ 576 w 21600"/>
                <a:gd name="T1" fmla="*/ 8 h 21600"/>
                <a:gd name="T2" fmla="*/ 451 w 21600"/>
                <a:gd name="T3" fmla="*/ 163 h 21600"/>
                <a:gd name="T4" fmla="*/ 611 w 21600"/>
                <a:gd name="T5" fmla="*/ 233 h 21600"/>
                <a:gd name="T6" fmla="*/ 772 w 21600"/>
                <a:gd name="T7" fmla="*/ -166 h 21600"/>
                <a:gd name="T8" fmla="*/ 1025 w 21600"/>
                <a:gd name="T9" fmla="*/ 147 h 21600"/>
                <a:gd name="T10" fmla="*/ 712 w 21600"/>
                <a:gd name="T11" fmla="*/ 40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5 w 21600"/>
                <a:gd name="T19" fmla="*/ 3163 h 21600"/>
                <a:gd name="T20" fmla="*/ 18435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599"/>
                    <a:pt x="10800" y="3599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-1"/>
                  </a:cubicBezTo>
                  <a:cubicBezTo>
                    <a:pt x="11177" y="-1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5366" name="_s119828"/>
            <p:cNvSpPr>
              <a:spLocks noChangeArrowheads="1" noTextEdit="1"/>
            </p:cNvSpPr>
            <p:nvPr/>
          </p:nvSpPr>
          <p:spPr bwMode="auto">
            <a:xfrm rot="4320000">
              <a:off x="2605" y="1597"/>
              <a:ext cx="1366" cy="1365"/>
            </a:xfrm>
            <a:custGeom>
              <a:avLst/>
              <a:gdLst>
                <a:gd name="T0" fmla="*/ 576 w 21600"/>
                <a:gd name="T1" fmla="*/ 8 h 21600"/>
                <a:gd name="T2" fmla="*/ 451 w 21600"/>
                <a:gd name="T3" fmla="*/ 163 h 21600"/>
                <a:gd name="T4" fmla="*/ 612 w 21600"/>
                <a:gd name="T5" fmla="*/ 233 h 21600"/>
                <a:gd name="T6" fmla="*/ 772 w 21600"/>
                <a:gd name="T7" fmla="*/ -166 h 21600"/>
                <a:gd name="T8" fmla="*/ 1025 w 21600"/>
                <a:gd name="T9" fmla="*/ 147 h 21600"/>
                <a:gd name="T10" fmla="*/ 713 w 21600"/>
                <a:gd name="T11" fmla="*/ 40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5 h 21600"/>
                <a:gd name="T20" fmla="*/ 18437 w 21600"/>
                <a:gd name="T21" fmla="*/ 1843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599"/>
                    <a:pt x="10800" y="3599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-1"/>
                  </a:cubicBezTo>
                  <a:cubicBezTo>
                    <a:pt x="11177" y="-1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5367" name="_s119834"/>
            <p:cNvSpPr>
              <a:spLocks noChangeArrowheads="1" noTextEdit="1"/>
            </p:cNvSpPr>
            <p:nvPr/>
          </p:nvSpPr>
          <p:spPr bwMode="auto">
            <a:xfrm rot="8640000">
              <a:off x="2439" y="2106"/>
              <a:ext cx="1365" cy="1366"/>
            </a:xfrm>
            <a:custGeom>
              <a:avLst/>
              <a:gdLst>
                <a:gd name="T0" fmla="*/ 576 w 21600"/>
                <a:gd name="T1" fmla="*/ 8 h 21600"/>
                <a:gd name="T2" fmla="*/ 451 w 21600"/>
                <a:gd name="T3" fmla="*/ 163 h 21600"/>
                <a:gd name="T4" fmla="*/ 611 w 21600"/>
                <a:gd name="T5" fmla="*/ 233 h 21600"/>
                <a:gd name="T6" fmla="*/ 772 w 21600"/>
                <a:gd name="T7" fmla="*/ -166 h 21600"/>
                <a:gd name="T8" fmla="*/ 1025 w 21600"/>
                <a:gd name="T9" fmla="*/ 147 h 21600"/>
                <a:gd name="T10" fmla="*/ 712 w 21600"/>
                <a:gd name="T11" fmla="*/ 40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5 w 21600"/>
                <a:gd name="T19" fmla="*/ 3163 h 21600"/>
                <a:gd name="T20" fmla="*/ 18435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599"/>
                    <a:pt x="10800" y="3599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-1"/>
                  </a:cubicBezTo>
                  <a:cubicBezTo>
                    <a:pt x="11177" y="-1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5368" name="_s119830"/>
            <p:cNvSpPr>
              <a:spLocks noChangeArrowheads="1" noTextEdit="1"/>
            </p:cNvSpPr>
            <p:nvPr/>
          </p:nvSpPr>
          <p:spPr bwMode="auto">
            <a:xfrm rot="-8640000">
              <a:off x="1903" y="2105"/>
              <a:ext cx="1365" cy="1366"/>
            </a:xfrm>
            <a:custGeom>
              <a:avLst/>
              <a:gdLst>
                <a:gd name="T0" fmla="*/ 576 w 21600"/>
                <a:gd name="T1" fmla="*/ 8 h 21600"/>
                <a:gd name="T2" fmla="*/ 451 w 21600"/>
                <a:gd name="T3" fmla="*/ 163 h 21600"/>
                <a:gd name="T4" fmla="*/ 611 w 21600"/>
                <a:gd name="T5" fmla="*/ 233 h 21600"/>
                <a:gd name="T6" fmla="*/ 772 w 21600"/>
                <a:gd name="T7" fmla="*/ -166 h 21600"/>
                <a:gd name="T8" fmla="*/ 1025 w 21600"/>
                <a:gd name="T9" fmla="*/ 147 h 21600"/>
                <a:gd name="T10" fmla="*/ 712 w 21600"/>
                <a:gd name="T11" fmla="*/ 40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5 w 21600"/>
                <a:gd name="T19" fmla="*/ 3163 h 21600"/>
                <a:gd name="T20" fmla="*/ 18435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599"/>
                    <a:pt x="10800" y="3599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-1"/>
                  </a:cubicBezTo>
                  <a:cubicBezTo>
                    <a:pt x="11177" y="-1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5369" name="_s119832"/>
            <p:cNvSpPr>
              <a:spLocks noChangeArrowheads="1" noTextEdit="1"/>
            </p:cNvSpPr>
            <p:nvPr/>
          </p:nvSpPr>
          <p:spPr bwMode="auto">
            <a:xfrm rot="-4320000">
              <a:off x="1739" y="1595"/>
              <a:ext cx="1366" cy="1365"/>
            </a:xfrm>
            <a:custGeom>
              <a:avLst/>
              <a:gdLst>
                <a:gd name="T0" fmla="*/ 576 w 21600"/>
                <a:gd name="T1" fmla="*/ 8 h 21600"/>
                <a:gd name="T2" fmla="*/ 451 w 21600"/>
                <a:gd name="T3" fmla="*/ 163 h 21600"/>
                <a:gd name="T4" fmla="*/ 612 w 21600"/>
                <a:gd name="T5" fmla="*/ 233 h 21600"/>
                <a:gd name="T6" fmla="*/ 772 w 21600"/>
                <a:gd name="T7" fmla="*/ -166 h 21600"/>
                <a:gd name="T8" fmla="*/ 1025 w 21600"/>
                <a:gd name="T9" fmla="*/ 147 h 21600"/>
                <a:gd name="T10" fmla="*/ 713 w 21600"/>
                <a:gd name="T11" fmla="*/ 40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5 h 21600"/>
                <a:gd name="T20" fmla="*/ 18437 w 21600"/>
                <a:gd name="T21" fmla="*/ 1843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599"/>
                    <a:pt x="10800" y="3599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-1"/>
                  </a:cubicBezTo>
                  <a:cubicBezTo>
                    <a:pt x="11177" y="-1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119825" name="_s119825"/>
            <p:cNvSpPr>
              <a:spLocks noChangeArrowheads="1"/>
            </p:cNvSpPr>
            <p:nvPr/>
          </p:nvSpPr>
          <p:spPr bwMode="auto">
            <a:xfrm>
              <a:off x="3204" y="1340"/>
              <a:ext cx="50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+mn-cs"/>
                </a:rPr>
                <a:t>Творчество</a:t>
              </a:r>
            </a:p>
          </p:txBody>
        </p:sp>
        <p:sp>
          <p:nvSpPr>
            <p:cNvPr id="119826" name="_s119826"/>
            <p:cNvSpPr>
              <a:spLocks noChangeArrowheads="1"/>
            </p:cNvSpPr>
            <p:nvPr/>
          </p:nvSpPr>
          <p:spPr bwMode="auto">
            <a:xfrm>
              <a:off x="3577" y="2484"/>
              <a:ext cx="50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+mn-cs"/>
                </a:rPr>
                <a:t>Самостоятельность</a:t>
              </a:r>
            </a:p>
          </p:txBody>
        </p:sp>
        <p:sp>
          <p:nvSpPr>
            <p:cNvPr id="119829" name="_s119829"/>
            <p:cNvSpPr>
              <a:spLocks noChangeArrowheads="1"/>
            </p:cNvSpPr>
            <p:nvPr/>
          </p:nvSpPr>
          <p:spPr bwMode="auto">
            <a:xfrm>
              <a:off x="1630" y="2486"/>
              <a:ext cx="50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+mn-cs"/>
                </a:rPr>
                <a:t>Информация</a:t>
              </a:r>
            </a:p>
          </p:txBody>
        </p:sp>
        <p:sp>
          <p:nvSpPr>
            <p:cNvPr id="119831" name="_s119831"/>
            <p:cNvSpPr>
              <a:spLocks noChangeArrowheads="1"/>
            </p:cNvSpPr>
            <p:nvPr/>
          </p:nvSpPr>
          <p:spPr bwMode="auto">
            <a:xfrm>
              <a:off x="2000" y="1341"/>
              <a:ext cx="50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+mn-cs"/>
                </a:rPr>
                <a:t>Интерес</a:t>
              </a:r>
            </a:p>
            <a:p>
              <a:pPr algn="ctr">
                <a:defRPr/>
              </a:pPr>
              <a:endParaRPr lang="ru-RU" sz="14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endParaRPr>
            </a:p>
          </p:txBody>
        </p:sp>
        <p:sp>
          <p:nvSpPr>
            <p:cNvPr id="119833" name="_s119833"/>
            <p:cNvSpPr>
              <a:spLocks noChangeArrowheads="1"/>
            </p:cNvSpPr>
            <p:nvPr/>
          </p:nvSpPr>
          <p:spPr bwMode="auto">
            <a:xfrm>
              <a:off x="2604" y="3192"/>
              <a:ext cx="502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14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+mn-cs"/>
                </a:rPr>
                <a:t>Успех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198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ru-RU" smtClean="0">
                <a:cs typeface="+mj-cs"/>
              </a:rPr>
              <a:t>Этапы мастерской</a:t>
            </a:r>
          </a:p>
        </p:txBody>
      </p:sp>
      <p:grpSp>
        <p:nvGrpSpPr>
          <p:cNvPr id="16387" name="Group 7"/>
          <p:cNvGrpSpPr>
            <a:grpSpLocks noChangeAspect="1"/>
          </p:cNvGrpSpPr>
          <p:nvPr>
            <p:ph type="dgm" idx="1"/>
          </p:nvPr>
        </p:nvGrpSpPr>
        <p:grpSpPr bwMode="auto">
          <a:xfrm>
            <a:off x="534988" y="1717675"/>
            <a:ext cx="7993062" cy="4248150"/>
            <a:chOff x="337" y="1082"/>
            <a:chExt cx="2016" cy="2448"/>
          </a:xfrm>
        </p:grpSpPr>
        <p:sp>
          <p:nvSpPr>
            <p:cNvPr id="16388" name="AutoShape 6"/>
            <p:cNvSpPr>
              <a:spLocks noChangeAspect="1" noChangeArrowheads="1" noTextEdit="1"/>
            </p:cNvSpPr>
            <p:nvPr/>
          </p:nvSpPr>
          <p:spPr bwMode="auto">
            <a:xfrm>
              <a:off x="337" y="1082"/>
              <a:ext cx="2016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16389" name="_s125982"/>
            <p:cNvCxnSpPr>
              <a:cxnSpLocks noChangeShapeType="1"/>
              <a:stCxn id="16401" idx="1"/>
              <a:endCxn id="16400" idx="2"/>
            </p:cNvCxnSpPr>
            <p:nvPr/>
          </p:nvCxnSpPr>
          <p:spPr bwMode="auto">
            <a:xfrm rot="10800000" flipH="1">
              <a:off x="1247" y="3060"/>
              <a:ext cx="267" cy="148"/>
            </a:xfrm>
            <a:prstGeom prst="bentConnector4">
              <a:avLst>
                <a:gd name="adj1" fmla="val -10796"/>
                <a:gd name="adj2" fmla="val 9876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6390" name="_s125980"/>
            <p:cNvCxnSpPr>
              <a:cxnSpLocks noChangeShapeType="1"/>
              <a:stCxn id="16400" idx="1"/>
              <a:endCxn id="16399" idx="2"/>
            </p:cNvCxnSpPr>
            <p:nvPr/>
          </p:nvCxnSpPr>
          <p:spPr bwMode="auto">
            <a:xfrm rot="10800000" flipH="1">
              <a:off x="1083" y="2770"/>
              <a:ext cx="322" cy="147"/>
            </a:xfrm>
            <a:prstGeom prst="bentConnector4">
              <a:avLst>
                <a:gd name="adj1" fmla="val -8944"/>
                <a:gd name="adj2" fmla="val 9875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6391" name="_s125978"/>
            <p:cNvCxnSpPr>
              <a:cxnSpLocks noChangeShapeType="1"/>
              <a:stCxn id="16399" idx="1"/>
              <a:endCxn id="16398" idx="2"/>
            </p:cNvCxnSpPr>
            <p:nvPr/>
          </p:nvCxnSpPr>
          <p:spPr bwMode="auto">
            <a:xfrm rot="10800000" flipH="1">
              <a:off x="974" y="2480"/>
              <a:ext cx="340" cy="147"/>
            </a:xfrm>
            <a:prstGeom prst="bentConnector4">
              <a:avLst>
                <a:gd name="adj1" fmla="val -8472"/>
                <a:gd name="adj2" fmla="val 9875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6392" name="_s125976"/>
            <p:cNvCxnSpPr>
              <a:cxnSpLocks noChangeShapeType="1"/>
              <a:stCxn id="16398" idx="1"/>
              <a:endCxn id="16397" idx="2"/>
            </p:cNvCxnSpPr>
            <p:nvPr/>
          </p:nvCxnSpPr>
          <p:spPr bwMode="auto">
            <a:xfrm rot="10800000" flipH="1">
              <a:off x="883" y="2189"/>
              <a:ext cx="322" cy="147"/>
            </a:xfrm>
            <a:prstGeom prst="bentConnector4">
              <a:avLst>
                <a:gd name="adj1" fmla="val -8944"/>
                <a:gd name="adj2" fmla="val 9875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6393" name="_s125974"/>
            <p:cNvCxnSpPr>
              <a:cxnSpLocks noChangeShapeType="1"/>
              <a:stCxn id="16397" idx="0"/>
              <a:endCxn id="16396" idx="2"/>
            </p:cNvCxnSpPr>
            <p:nvPr/>
          </p:nvCxnSpPr>
          <p:spPr bwMode="auto">
            <a:xfrm rot="5400000" flipH="1">
              <a:off x="1131" y="1828"/>
              <a:ext cx="4" cy="145"/>
            </a:xfrm>
            <a:prstGeom prst="bentConnector3">
              <a:avLst>
                <a:gd name="adj1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cxnSp>
          <p:nvCxnSpPr>
            <p:cNvPr id="16394" name="_s125972"/>
            <p:cNvCxnSpPr>
              <a:cxnSpLocks noChangeShapeType="1"/>
              <a:stCxn id="16396" idx="1"/>
              <a:endCxn id="16395" idx="2"/>
            </p:cNvCxnSpPr>
            <p:nvPr/>
          </p:nvCxnSpPr>
          <p:spPr bwMode="auto">
            <a:xfrm rot="10800000" flipH="1">
              <a:off x="629" y="1610"/>
              <a:ext cx="341" cy="145"/>
            </a:xfrm>
            <a:prstGeom prst="bentConnector4">
              <a:avLst>
                <a:gd name="adj1" fmla="val -8458"/>
                <a:gd name="adj2" fmla="val 9937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cxnSp>
        <p:sp>
          <p:nvSpPr>
            <p:cNvPr id="16395" name="_s125960"/>
            <p:cNvSpPr>
              <a:spLocks noChangeArrowheads="1"/>
            </p:cNvSpPr>
            <p:nvPr/>
          </p:nvSpPr>
          <p:spPr bwMode="auto">
            <a:xfrm>
              <a:off x="538" y="132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400" b="1">
                  <a:solidFill>
                    <a:schemeClr val="accent2"/>
                  </a:solidFill>
                </a:rPr>
                <a:t>Индукция</a:t>
              </a:r>
            </a:p>
          </p:txBody>
        </p:sp>
        <p:sp>
          <p:nvSpPr>
            <p:cNvPr id="16396" name="_s125971"/>
            <p:cNvSpPr>
              <a:spLocks noChangeArrowheads="1"/>
            </p:cNvSpPr>
            <p:nvPr/>
          </p:nvSpPr>
          <p:spPr bwMode="auto">
            <a:xfrm>
              <a:off x="629" y="1612"/>
              <a:ext cx="862" cy="28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400" b="1">
                  <a:solidFill>
                    <a:schemeClr val="accent2"/>
                  </a:solidFill>
                </a:rPr>
                <a:t>Самоконструкция</a:t>
              </a:r>
            </a:p>
          </p:txBody>
        </p:sp>
        <p:sp>
          <p:nvSpPr>
            <p:cNvPr id="16397" name="_s125973"/>
            <p:cNvSpPr>
              <a:spLocks noChangeArrowheads="1"/>
            </p:cNvSpPr>
            <p:nvPr/>
          </p:nvSpPr>
          <p:spPr bwMode="auto">
            <a:xfrm>
              <a:off x="774" y="1903"/>
              <a:ext cx="863" cy="286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400" b="1">
                  <a:solidFill>
                    <a:schemeClr val="accent2"/>
                  </a:solidFill>
                </a:rPr>
                <a:t>Социоконструкция</a:t>
              </a:r>
            </a:p>
          </p:txBody>
        </p:sp>
        <p:sp>
          <p:nvSpPr>
            <p:cNvPr id="16398" name="_s125975"/>
            <p:cNvSpPr>
              <a:spLocks noChangeArrowheads="1"/>
            </p:cNvSpPr>
            <p:nvPr/>
          </p:nvSpPr>
          <p:spPr bwMode="auto">
            <a:xfrm>
              <a:off x="883" y="2193"/>
              <a:ext cx="862" cy="28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400" b="1">
                  <a:solidFill>
                    <a:schemeClr val="accent2"/>
                  </a:solidFill>
                </a:rPr>
                <a:t>Социализация</a:t>
              </a:r>
            </a:p>
          </p:txBody>
        </p:sp>
        <p:sp>
          <p:nvSpPr>
            <p:cNvPr id="16399" name="_s125977"/>
            <p:cNvSpPr>
              <a:spLocks noChangeArrowheads="1"/>
            </p:cNvSpPr>
            <p:nvPr/>
          </p:nvSpPr>
          <p:spPr bwMode="auto">
            <a:xfrm>
              <a:off x="974" y="2483"/>
              <a:ext cx="862" cy="28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400" b="1">
                  <a:solidFill>
                    <a:schemeClr val="accent2"/>
                  </a:solidFill>
                </a:rPr>
                <a:t>Разрыв</a:t>
              </a:r>
            </a:p>
          </p:txBody>
        </p:sp>
        <p:sp>
          <p:nvSpPr>
            <p:cNvPr id="16400" name="_s125979"/>
            <p:cNvSpPr>
              <a:spLocks noChangeArrowheads="1"/>
            </p:cNvSpPr>
            <p:nvPr/>
          </p:nvSpPr>
          <p:spPr bwMode="auto">
            <a:xfrm>
              <a:off x="1083" y="2773"/>
              <a:ext cx="862" cy="287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400" b="1">
                  <a:solidFill>
                    <a:schemeClr val="accent2"/>
                  </a:solidFill>
                </a:rPr>
                <a:t>Творчество</a:t>
              </a:r>
            </a:p>
          </p:txBody>
        </p:sp>
        <p:sp>
          <p:nvSpPr>
            <p:cNvPr id="16401" name="_s125981"/>
            <p:cNvSpPr>
              <a:spLocks noChangeArrowheads="1"/>
            </p:cNvSpPr>
            <p:nvPr/>
          </p:nvSpPr>
          <p:spPr bwMode="auto">
            <a:xfrm>
              <a:off x="1247" y="3064"/>
              <a:ext cx="862" cy="2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400" b="1">
                  <a:solidFill>
                    <a:schemeClr val="accent2"/>
                  </a:solidFill>
                </a:rPr>
                <a:t>Рефлекс-и-я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pic>
        <p:nvPicPr>
          <p:cNvPr id="17410" name="Picture 4" descr="Химия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15888"/>
            <a:ext cx="65532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Тычкова О.К.</a:t>
            </a:r>
          </a:p>
        </p:txBody>
      </p:sp>
      <p:sp>
        <p:nvSpPr>
          <p:cNvPr id="139284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ru-RU" sz="3200" smtClean="0">
                <a:cs typeface="+mj-cs"/>
              </a:rPr>
              <a:t>Технология «Чтение и письмо для развития критического мышления»</a:t>
            </a:r>
          </a:p>
        </p:txBody>
      </p:sp>
      <p:sp>
        <p:nvSpPr>
          <p:cNvPr id="139285" name="Rectangle 21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2997200" cy="4267200"/>
          </a:xfrm>
        </p:spPr>
        <p:txBody>
          <a:bodyPr/>
          <a:lstStyle/>
          <a:p>
            <a:pPr>
              <a:buFont typeface="Wingdings" charset="0"/>
              <a:buChar char="ü"/>
              <a:defRPr/>
            </a:pPr>
            <a:endParaRPr kumimoji="0" lang="ru-RU" sz="2600" smtClean="0">
              <a:cs typeface="+mn-cs"/>
            </a:endParaRPr>
          </a:p>
          <a:p>
            <a:pPr>
              <a:buFont typeface="Wingdings" charset="0"/>
              <a:buChar char="ü"/>
              <a:defRPr/>
            </a:pPr>
            <a:endParaRPr kumimoji="0" lang="ru-RU" sz="2600" smtClean="0">
              <a:cs typeface="+mn-cs"/>
            </a:endParaRPr>
          </a:p>
          <a:p>
            <a:pPr>
              <a:buFont typeface="Wingdings" charset="0"/>
              <a:buChar char="ü"/>
              <a:defRPr/>
            </a:pPr>
            <a:r>
              <a:rPr kumimoji="0" lang="ru-RU" sz="2600" smtClean="0">
                <a:cs typeface="+mn-cs"/>
              </a:rPr>
              <a:t>Хотеть читать</a:t>
            </a:r>
          </a:p>
          <a:p>
            <a:pPr>
              <a:buFont typeface="Wingdings" charset="0"/>
              <a:buChar char="ü"/>
              <a:defRPr/>
            </a:pPr>
            <a:r>
              <a:rPr kumimoji="0" lang="ru-RU" sz="2600" smtClean="0">
                <a:cs typeface="+mn-cs"/>
              </a:rPr>
              <a:t>Уметь читать</a:t>
            </a:r>
          </a:p>
          <a:p>
            <a:pPr>
              <a:buFont typeface="Wingdings" charset="0"/>
              <a:buChar char="ü"/>
              <a:defRPr/>
            </a:pPr>
            <a:r>
              <a:rPr kumimoji="0" lang="ru-RU" sz="2600" smtClean="0">
                <a:cs typeface="+mn-cs"/>
              </a:rPr>
              <a:t>Понимать прочитанное</a:t>
            </a:r>
          </a:p>
        </p:txBody>
      </p:sp>
      <p:grpSp>
        <p:nvGrpSpPr>
          <p:cNvPr id="18436" name="Group 25"/>
          <p:cNvGrpSpPr>
            <a:grpSpLocks noChangeAspect="1"/>
          </p:cNvGrpSpPr>
          <p:nvPr>
            <p:ph sz="quarter" idx="2"/>
          </p:nvPr>
        </p:nvGrpSpPr>
        <p:grpSpPr bwMode="auto">
          <a:xfrm>
            <a:off x="3762375" y="1717675"/>
            <a:ext cx="4752975" cy="4248150"/>
            <a:chOff x="2370" y="1082"/>
            <a:chExt cx="1440" cy="1584"/>
          </a:xfrm>
        </p:grpSpPr>
        <p:sp>
          <p:nvSpPr>
            <p:cNvPr id="18437" name="AutoShape 24"/>
            <p:cNvSpPr>
              <a:spLocks noChangeAspect="1" noChangeArrowheads="1" noTextEdit="1"/>
            </p:cNvSpPr>
            <p:nvPr/>
          </p:nvSpPr>
          <p:spPr bwMode="auto">
            <a:xfrm>
              <a:off x="2370" y="1082"/>
              <a:ext cx="1440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cxnSp>
          <p:nvCxnSpPr>
            <p:cNvPr id="18438" name="_s139296"/>
            <p:cNvCxnSpPr>
              <a:cxnSpLocks noChangeShapeType="1"/>
              <a:stCxn id="18444" idx="1"/>
              <a:endCxn id="18441" idx="2"/>
            </p:cNvCxnSpPr>
            <p:nvPr/>
          </p:nvCxnSpPr>
          <p:spPr bwMode="auto">
            <a:xfrm rot="10800000">
              <a:off x="2802" y="1370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39" name="_s139295"/>
            <p:cNvCxnSpPr>
              <a:cxnSpLocks noChangeShapeType="1"/>
              <a:stCxn id="18443" idx="1"/>
              <a:endCxn id="18441" idx="2"/>
            </p:cNvCxnSpPr>
            <p:nvPr/>
          </p:nvCxnSpPr>
          <p:spPr bwMode="auto">
            <a:xfrm rot="10800000">
              <a:off x="2802" y="1370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0" name="_s139294"/>
            <p:cNvCxnSpPr>
              <a:cxnSpLocks noChangeShapeType="1"/>
              <a:stCxn id="18442" idx="1"/>
              <a:endCxn id="18441" idx="2"/>
            </p:cNvCxnSpPr>
            <p:nvPr/>
          </p:nvCxnSpPr>
          <p:spPr bwMode="auto">
            <a:xfrm rot="10800000">
              <a:off x="2802" y="1370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41" name="_s139290"/>
            <p:cNvSpPr>
              <a:spLocks noChangeArrowheads="1"/>
            </p:cNvSpPr>
            <p:nvPr/>
          </p:nvSpPr>
          <p:spPr bwMode="auto">
            <a:xfrm>
              <a:off x="2370" y="108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/>
                <a:t>Структура урока</a:t>
              </a:r>
            </a:p>
          </p:txBody>
        </p:sp>
        <p:sp>
          <p:nvSpPr>
            <p:cNvPr id="18442" name="_s139291"/>
            <p:cNvSpPr>
              <a:spLocks noChangeArrowheads="1"/>
            </p:cNvSpPr>
            <p:nvPr/>
          </p:nvSpPr>
          <p:spPr bwMode="auto">
            <a:xfrm>
              <a:off x="2946" y="151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/>
                <a:t>Вызов (активизация)</a:t>
              </a:r>
            </a:p>
          </p:txBody>
        </p:sp>
        <p:sp>
          <p:nvSpPr>
            <p:cNvPr id="18443" name="_s139292"/>
            <p:cNvSpPr>
              <a:spLocks noChangeArrowheads="1"/>
            </p:cNvSpPr>
            <p:nvPr/>
          </p:nvSpPr>
          <p:spPr bwMode="auto">
            <a:xfrm>
              <a:off x="2946" y="194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/>
                <a:t>Осмысление</a:t>
              </a:r>
            </a:p>
          </p:txBody>
        </p:sp>
        <p:sp>
          <p:nvSpPr>
            <p:cNvPr id="18444" name="_s139293"/>
            <p:cNvSpPr>
              <a:spLocks noChangeArrowheads="1"/>
            </p:cNvSpPr>
            <p:nvPr/>
          </p:nvSpPr>
          <p:spPr bwMode="auto">
            <a:xfrm>
              <a:off x="2946" y="237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000"/>
                <a:t>Рефлексия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Равновесие">
  <a:themeElements>
    <a:clrScheme name="Равновесие 3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2EB62E"/>
      </a:accent1>
      <a:accent2>
        <a:srgbClr val="527C3A"/>
      </a:accent2>
      <a:accent3>
        <a:srgbClr val="B2B9AC"/>
      </a:accent3>
      <a:accent4>
        <a:srgbClr val="DADADA"/>
      </a:accent4>
      <a:accent5>
        <a:srgbClr val="ADD7AD"/>
      </a:accent5>
      <a:accent6>
        <a:srgbClr val="497034"/>
      </a:accent6>
      <a:hlink>
        <a:srgbClr val="DDD800"/>
      </a:hlink>
      <a:folHlink>
        <a:srgbClr val="009999"/>
      </a:folHlink>
    </a:clrScheme>
    <a:fontScheme name="Равновесие">
      <a:majorFont>
        <a:latin typeface="Arial"/>
        <a:ea typeface="Arial"/>
        <a:cs typeface=""/>
      </a:majorFont>
      <a:minorFont>
        <a:latin typeface="Tahoma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Arial" charset="0"/>
          </a:defRPr>
        </a:defPPr>
      </a:lstStyle>
    </a:lnDef>
  </a:objectDefaults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Arial"/>
        <a:cs typeface=""/>
      </a:majorFont>
      <a:minorFont>
        <a:latin typeface="Verdana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Arial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Arial" charset="0"/>
          </a:defRPr>
        </a:defPPr>
      </a:lstStyle>
    </a:lnDef>
  </a:objectDefaults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166</TotalTime>
  <Words>310</Words>
  <Application>Microsoft Macintosh PowerPoint</Application>
  <PresentationFormat>Экран (4:3)</PresentationFormat>
  <Paragraphs>105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Tahoma</vt:lpstr>
      <vt:lpstr>Arial</vt:lpstr>
      <vt:lpstr>Wingdings</vt:lpstr>
      <vt:lpstr>Verdana</vt:lpstr>
      <vt:lpstr>Times New Roman</vt:lpstr>
      <vt:lpstr>Равновесие</vt:lpstr>
      <vt:lpstr>Профиль</vt:lpstr>
      <vt:lpstr>Эхо</vt:lpstr>
      <vt:lpstr>Современный урок:</vt:lpstr>
      <vt:lpstr>Запросы общества к системе школьного образования:</vt:lpstr>
      <vt:lpstr>Социальные ожидания от образования</vt:lpstr>
      <vt:lpstr>Составляющие хорошего образования</vt:lpstr>
      <vt:lpstr>Педагогические технологии</vt:lpstr>
      <vt:lpstr>Структура урока</vt:lpstr>
      <vt:lpstr>Этапы мастерской</vt:lpstr>
      <vt:lpstr>Презентация PowerPoint</vt:lpstr>
      <vt:lpstr>Технология «Чтение и письмо для развития критического мышления»</vt:lpstr>
      <vt:lpstr>Презентация PowerPoint</vt:lpstr>
      <vt:lpstr>Коллективные способы обучения</vt:lpstr>
      <vt:lpstr>Презентация PowerPoint</vt:lpstr>
      <vt:lpstr>Презентация PowerPoint</vt:lpstr>
      <vt:lpstr>Групповые технологии</vt:lpstr>
      <vt:lpstr>Игровые технологии</vt:lpstr>
      <vt:lpstr>Презентация PowerPoint</vt:lpstr>
      <vt:lpstr>«Библиотечные» уроки</vt:lpstr>
      <vt:lpstr>Презентация PowerPoint</vt:lpstr>
      <vt:lpstr>Функциональная грамотность</vt:lpstr>
      <vt:lpstr>Презентация PowerPoint</vt:lpstr>
      <vt:lpstr>Презентация PowerPoint</vt:lpstr>
      <vt:lpstr>Расширение образовательного пространства</vt:lpstr>
      <vt:lpstr>Презентация PowerPoint</vt:lpstr>
      <vt:lpstr>Результаты образования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урок:</dc:title>
  <dc:creator>Ilya</dc:creator>
  <cp:lastModifiedBy>Илья Тычков</cp:lastModifiedBy>
  <cp:revision>7</cp:revision>
  <dcterms:created xsi:type="dcterms:W3CDTF">2009-10-18T12:41:28Z</dcterms:created>
  <dcterms:modified xsi:type="dcterms:W3CDTF">2015-12-21T09:08:22Z</dcterms:modified>
</cp:coreProperties>
</file>