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7" r:id="rId4"/>
    <p:sldId id="269" r:id="rId5"/>
    <p:sldId id="268" r:id="rId6"/>
    <p:sldId id="262" r:id="rId7"/>
    <p:sldId id="27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00"/>
    <a:srgbClr val="CCFFCC"/>
    <a:srgbClr val="000099"/>
    <a:srgbClr val="663300"/>
    <a:srgbClr val="FFCCFF"/>
    <a:srgbClr val="CCFFFF"/>
    <a:srgbClr val="5FF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173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Щелкните для правки стилей образца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</a:defRPr>
            </a:lvl1pPr>
          </a:lstStyle>
          <a:p>
            <a:fld id="{68599944-87A3-4912-AC55-71BD1A022C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0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072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4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4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BB36FE-123E-4682-B300-3E72A96AB8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323CB-39D8-452F-8E2C-00D1539123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930C-66B2-4D0F-A57A-B159795F52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9973B5-472E-4298-A095-A75084E77F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14119-3D7C-45E4-BD54-E8F97ECE65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D5A28-53FC-40DC-910C-FE9B754B15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81702-3FF7-4195-BF22-36B3A91744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D8507-44BC-4268-B9E6-1C0CFE177B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4BCA1-EF75-4DE4-BE91-E5737070D4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3B2C4-5411-4950-96AA-22BF5271A0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3082C-8798-4E49-BFC3-5F07179415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8B863-79B8-4876-AA91-C49188DAC0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969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97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97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7147E65-8BD7-4652-91C1-15CAC703394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97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u="sng"/>
              <a:t>ДРЕВНЕЙШИЕ ЛЮДИ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1524000" y="838200"/>
          <a:ext cx="5943600" cy="313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Image" r:id="rId3" imgW="7276190" imgH="3839111" progId="Photoshop.Image.3">
                  <p:embed/>
                </p:oleObj>
              </mc:Choice>
              <mc:Fallback>
                <p:oleObj name="Image" r:id="rId3" imgW="7276190" imgH="3839111" progId="Photoshop.Image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838200"/>
                        <a:ext cx="5943600" cy="3135313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505200"/>
            <a:ext cx="8382000" cy="3200400"/>
          </a:xfrm>
          <a:solidFill>
            <a:schemeClr val="tx2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chemeClr val="bg2"/>
                </a:solidFill>
              </a:rPr>
              <a:t>Австалопитеки были маленького роста, их тело было покрыто шерстью,но они уже ходили на 2-ногах.</a:t>
            </a:r>
          </a:p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chemeClr val="bg2"/>
                </a:solidFill>
              </a:rPr>
              <a:t>Освобождение рук привело к быстрому развитию первых людей.  </a:t>
            </a:r>
            <a:r>
              <a:rPr lang="ru-RU" sz="2800" b="1">
                <a:solidFill>
                  <a:srgbClr val="CC0000"/>
                </a:solidFill>
              </a:rPr>
              <a:t>ПОЧЕМУ?</a:t>
            </a:r>
            <a:endParaRPr lang="ru-RU" sz="2800" b="1">
              <a:solidFill>
                <a:schemeClr val="accent2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 lIns="92075" tIns="46038" rIns="92075" bIns="46038" anchor="b" anchorCtr="0"/>
          <a:lstStyle/>
          <a:p>
            <a:r>
              <a:rPr lang="ru-RU" sz="3600" b="1">
                <a:solidFill>
                  <a:srgbClr val="660033"/>
                </a:solidFill>
              </a:rPr>
              <a:t>1.Происхождение человека.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95288" y="3573463"/>
            <a:ext cx="8382000" cy="3095625"/>
          </a:xfrm>
          <a:prstGeom prst="rect">
            <a:avLst/>
          </a:prstGeom>
          <a:solidFill>
            <a:schemeClr val="tx2"/>
          </a:solidFill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Древних людей , которые использовали орудия труда ученые называют «человек умелый».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Их внешний вид сильно изменился-увеличился объем черепа,исчезли надбровные дуги, уменьшилась передняя челюсть, стал исчезать волосяной покров на теле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  <p:bldP spid="615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2060575"/>
            <a:ext cx="4114800" cy="3455988"/>
          </a:xfrm>
          <a:solidFill>
            <a:schemeClr val="tx2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Для производства рубила люди отбирали на берегу реки округлую гальку, и обра-батывали её, скалывая другим камнем с узкого края малень-кие кусочки.</a:t>
            </a:r>
          </a:p>
          <a:p>
            <a:pPr>
              <a:buFont typeface="Wingdings" pitchFamily="2" charset="2"/>
              <a:buNone/>
            </a:pP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Рубила были непрочны, быстро ломались, поэтому их нужно было изготавливать в большом количестве.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457200" y="1752600"/>
          <a:ext cx="4114800" cy="409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Image" r:id="rId3" imgW="1867161" imgH="1857143" progId="Photoshop.Image.3">
                  <p:embed/>
                </p:oleObj>
              </mc:Choice>
              <mc:Fallback>
                <p:oleObj name="Image" r:id="rId3" imgW="1867161" imgH="1857143" progId="Photoshop.Image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4114800" cy="4094163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 lIns="92075" tIns="46038" rIns="92075" bIns="46038" anchor="b" anchorCtr="0"/>
          <a:lstStyle/>
          <a:p>
            <a:r>
              <a:rPr lang="ru-RU" sz="3600" b="1">
                <a:solidFill>
                  <a:srgbClr val="660033"/>
                </a:solidFill>
              </a:rPr>
              <a:t>2.Древнейшие орудия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7" name="Object 5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571500" y="762000"/>
          <a:ext cx="80772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Image" r:id="rId3" imgW="4533333" imgH="1886213" progId="Photoshop.Image.3">
                  <p:embed/>
                </p:oleObj>
              </mc:Choice>
              <mc:Fallback>
                <p:oleObj name="Image" r:id="rId3" imgW="4533333" imgH="1886213" progId="Photoshop.Image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762000"/>
                        <a:ext cx="8077200" cy="28956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096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 lIns="92075" tIns="46038" rIns="92075" bIns="46038" anchor="b" anchorCtr="0"/>
          <a:lstStyle/>
          <a:p>
            <a:r>
              <a:rPr lang="ru-RU" sz="3600" b="1">
                <a:solidFill>
                  <a:srgbClr val="660033"/>
                </a:solidFill>
              </a:rPr>
              <a:t>3.Охота древних людей.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005263"/>
            <a:ext cx="8075613" cy="2097087"/>
          </a:xfrm>
          <a:solidFill>
            <a:schemeClr val="tx2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Кроме собирательства другим важнейшим занятием наших далеких предков была </a:t>
            </a:r>
            <a:r>
              <a:rPr lang="ru-RU" sz="2000" b="1" i="1">
                <a:solidFill>
                  <a:srgbClr val="A50021"/>
                </a:solidFill>
                <a:latin typeface="Times New Roman" pitchFamily="18" charset="0"/>
              </a:rPr>
              <a:t>охота.</a:t>
            </a: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Они загоняли крупных животных на берег реки, к обрыву или в ловушку и забивали их камнями.</a:t>
            </a:r>
          </a:p>
          <a:p>
            <a:pPr>
              <a:buFont typeface="Wingdings" pitchFamily="2" charset="2"/>
              <a:buNone/>
            </a:pPr>
            <a:r>
              <a:rPr lang="ru-RU" sz="2000" b="1" i="1">
                <a:solidFill>
                  <a:schemeClr val="bg2"/>
                </a:solidFill>
                <a:latin typeface="Times New Roman" pitchFamily="18" charset="0"/>
              </a:rPr>
              <a:t>Удачная охота позволяла обеспечить себя едой на длительное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457200" y="2347913"/>
          <a:ext cx="4191000" cy="268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Image" r:id="rId3" imgW="3277057" imgH="2095793" progId="Photoshop.Image.3">
                  <p:embed/>
                </p:oleObj>
              </mc:Choice>
              <mc:Fallback>
                <p:oleObj name="Image" r:id="rId3" imgW="3277057" imgH="2095793" progId="Photoshop.Image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2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47913"/>
                        <a:ext cx="4191000" cy="268128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484313"/>
            <a:ext cx="3956050" cy="4306887"/>
          </a:xfrm>
          <a:solidFill>
            <a:schemeClr val="tx2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Очень часто для охоты люди использовали </a:t>
            </a:r>
            <a:r>
              <a:rPr lang="ru-RU" sz="2400" b="1" i="1">
                <a:solidFill>
                  <a:srgbClr val="A50021"/>
                </a:solidFill>
                <a:latin typeface="Times New Roman" pitchFamily="18" charset="0"/>
              </a:rPr>
              <a:t>огонь</a:t>
            </a: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-они обжигали длинные колья, заост- ряя их и делали </a:t>
            </a:r>
            <a:r>
              <a:rPr lang="ru-RU" sz="2400" b="1" i="1">
                <a:solidFill>
                  <a:srgbClr val="A50021"/>
                </a:solidFill>
                <a:latin typeface="Times New Roman" pitchFamily="18" charset="0"/>
              </a:rPr>
              <a:t>копья.</a:t>
            </a:r>
          </a:p>
          <a:p>
            <a:pPr>
              <a:buFont typeface="Wingdings" pitchFamily="2" charset="2"/>
              <a:buNone/>
            </a:pP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Кроме того для загона животных применя- лись </a:t>
            </a:r>
            <a:r>
              <a:rPr lang="ru-RU" sz="2400" b="1" i="1">
                <a:solidFill>
                  <a:srgbClr val="A50021"/>
                </a:solidFill>
                <a:latin typeface="Times New Roman" pitchFamily="18" charset="0"/>
              </a:rPr>
              <a:t>факелы</a:t>
            </a: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-живот-ные, опасаясь огня, бежали туда, где его нет - к ловушке.</a:t>
            </a:r>
            <a:r>
              <a:rPr lang="ru-RU" sz="2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096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 lIns="92075" tIns="46038" rIns="92075" bIns="46038" anchor="b" anchorCtr="0"/>
          <a:lstStyle/>
          <a:p>
            <a:r>
              <a:rPr lang="ru-RU" sz="3600" b="1">
                <a:solidFill>
                  <a:srgbClr val="660033"/>
                </a:solidFill>
              </a:rPr>
              <a:t>4.Овладение огнем.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125538"/>
            <a:ext cx="4484687" cy="5256212"/>
          </a:xfrm>
          <a:solidFill>
            <a:schemeClr val="tx2"/>
          </a:solidFill>
          <a:ln w="76200">
            <a:solidFill>
              <a:srgbClr val="FF99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Применение огня изменило жизнь людей.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i="1">
                <a:solidFill>
                  <a:srgbClr val="A50021"/>
                </a:solidFill>
                <a:latin typeface="Times New Roman" pitchFamily="18" charset="0"/>
              </a:rPr>
              <a:t>Почему?</a:t>
            </a:r>
          </a:p>
          <a:p>
            <a:pPr>
              <a:buFont typeface="Wingdings" pitchFamily="2" charset="2"/>
              <a:buNone/>
            </a:pP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Самым важным следствием стало употребление вареной и жареной пищи.Это привело к рез- кому скачку в умственном развитии человека.</a:t>
            </a:r>
          </a:p>
          <a:p>
            <a:pPr>
              <a:buFont typeface="Wingdings" pitchFamily="2" charset="2"/>
              <a:buNone/>
            </a:pP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За короткий срок после ов- ладения огнем древний человек  приобрел сов-ременный облик.</a:t>
            </a:r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457200" y="990600"/>
          <a:ext cx="3538538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Image" r:id="rId3" imgW="1876190" imgH="2991268" progId="Photoshop.Image.3">
                  <p:embed/>
                </p:oleObj>
              </mc:Choice>
              <mc:Fallback>
                <p:oleObj name="Image" r:id="rId3" imgW="1876190" imgH="2991268" progId="Photoshop.Image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2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3538538" cy="56388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096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 lIns="92075" tIns="46038" rIns="92075" bIns="46038" anchor="b" anchorCtr="0"/>
          <a:lstStyle/>
          <a:p>
            <a:r>
              <a:rPr lang="ru-RU" sz="3600" b="1">
                <a:solidFill>
                  <a:srgbClr val="660033"/>
                </a:solidFill>
              </a:rPr>
              <a:t>4.Овладение огнем.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457200"/>
          </a:xfrm>
          <a:solidFill>
            <a:srgbClr val="CCFFCC"/>
          </a:solidFill>
          <a:ln w="76200">
            <a:solidFill>
              <a:srgbClr val="FF9900"/>
            </a:solidFill>
          </a:ln>
        </p:spPr>
        <p:txBody>
          <a:bodyPr lIns="92075" tIns="46038" rIns="92075" bIns="46038" anchor="b" anchorCtr="0"/>
          <a:lstStyle/>
          <a:p>
            <a:r>
              <a:rPr lang="ru-RU" sz="3200" b="1">
                <a:solidFill>
                  <a:srgbClr val="660033"/>
                </a:solidFill>
              </a:rPr>
              <a:t>Выберите правильный ответ-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1052513"/>
            <a:ext cx="4122737" cy="717550"/>
          </a:xfrm>
          <a:prstGeom prst="rect">
            <a:avLst/>
          </a:prstGeom>
          <a:solidFill>
            <a:srgbClr val="CCFFCC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006600"/>
                </a:solidFill>
                <a:latin typeface="Times New Roman Cyr" charset="-52"/>
              </a:rPr>
              <a:t>Древних людей живших в</a:t>
            </a:r>
          </a:p>
          <a:p>
            <a:pPr eaLnBrk="0" hangingPunct="0"/>
            <a:r>
              <a:rPr lang="ru-RU" b="1">
                <a:solidFill>
                  <a:srgbClr val="006600"/>
                </a:solidFill>
                <a:latin typeface="Times New Roman Cyr" charset="-52"/>
              </a:rPr>
              <a:t>Южной Африке назвали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8313" y="2349500"/>
            <a:ext cx="3817937" cy="717550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000099"/>
                </a:solidFill>
                <a:latin typeface="Times New Roman Cyr" charset="-52"/>
              </a:rPr>
              <a:t>Сначала древние люди </a:t>
            </a:r>
          </a:p>
          <a:p>
            <a:pPr algn="ctr" eaLnBrk="0" hangingPunct="0"/>
            <a:r>
              <a:rPr lang="ru-RU" b="1">
                <a:solidFill>
                  <a:srgbClr val="000099"/>
                </a:solidFill>
                <a:latin typeface="Times New Roman Cyr" charset="-52"/>
              </a:rPr>
              <a:t>жили...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5288" y="3860800"/>
            <a:ext cx="3978275" cy="717550"/>
          </a:xfrm>
          <a:prstGeom prst="rect">
            <a:avLst/>
          </a:prstGeom>
          <a:solidFill>
            <a:srgbClr val="FFFF99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663300"/>
                </a:solidFill>
                <a:latin typeface="Times New Roman Cyr" charset="-52"/>
              </a:rPr>
              <a:t>Основным занятием древ-</a:t>
            </a:r>
          </a:p>
          <a:p>
            <a:pPr algn="ctr" eaLnBrk="0" hangingPunct="0"/>
            <a:r>
              <a:rPr lang="ru-RU" b="1">
                <a:solidFill>
                  <a:srgbClr val="663300"/>
                </a:solidFill>
                <a:latin typeface="Times New Roman Cyr" charset="-52"/>
              </a:rPr>
              <a:t>них людей было...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3850" y="5373688"/>
            <a:ext cx="3932238" cy="71755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A50021"/>
                </a:solidFill>
                <a:latin typeface="Times New Roman Cyr" charset="-52"/>
              </a:rPr>
              <a:t>Первый огонь древние     </a:t>
            </a:r>
          </a:p>
          <a:p>
            <a:pPr algn="ctr" eaLnBrk="0" hangingPunct="0"/>
            <a:r>
              <a:rPr lang="ru-RU" b="1">
                <a:solidFill>
                  <a:srgbClr val="A50021"/>
                </a:solidFill>
                <a:latin typeface="Times New Roman Cyr" charset="-52"/>
              </a:rPr>
              <a:t>люди получили...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334000" y="609600"/>
            <a:ext cx="3505200" cy="533400"/>
          </a:xfrm>
          <a:prstGeom prst="rect">
            <a:avLst/>
          </a:prstGeom>
          <a:solidFill>
            <a:srgbClr val="CCFFCC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6600"/>
                </a:solidFill>
                <a:latin typeface="Times New Roman Cyr" charset="-52"/>
              </a:rPr>
              <a:t>питекантропы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334000" y="1109663"/>
            <a:ext cx="3505200" cy="533400"/>
          </a:xfrm>
          <a:prstGeom prst="rect">
            <a:avLst/>
          </a:prstGeom>
          <a:solidFill>
            <a:srgbClr val="CCFFCC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6600"/>
                </a:solidFill>
                <a:latin typeface="Times New Roman Cyr" charset="-52"/>
              </a:rPr>
              <a:t>Homo habilis</a:t>
            </a:r>
            <a:endParaRPr lang="ru-RU" sz="2400" b="1">
              <a:solidFill>
                <a:srgbClr val="006600"/>
              </a:solidFill>
              <a:latin typeface="Times New Roman Cyr" charset="-52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334000" y="1608138"/>
            <a:ext cx="3505200" cy="533400"/>
          </a:xfrm>
          <a:prstGeom prst="rect">
            <a:avLst/>
          </a:prstGeom>
          <a:solidFill>
            <a:srgbClr val="CCFFCC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6600"/>
                </a:solidFill>
                <a:latin typeface="Times New Roman Cyr" charset="-52"/>
              </a:rPr>
              <a:t>австралопитеки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334000" y="2106613"/>
            <a:ext cx="3505200" cy="533400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0099"/>
                </a:solidFill>
                <a:latin typeface="Times New Roman Cyr" charset="-52"/>
              </a:rPr>
              <a:t>на деревьях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334000" y="2605088"/>
            <a:ext cx="3505200" cy="533400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0099"/>
                </a:solidFill>
                <a:latin typeface="Times New Roman Cyr" charset="-52"/>
              </a:rPr>
              <a:t>в пещерах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334000" y="3103563"/>
            <a:ext cx="3505200" cy="533400"/>
          </a:xfrm>
          <a:prstGeom prst="rect">
            <a:avLst/>
          </a:prstGeom>
          <a:solidFill>
            <a:srgbClr val="CCFF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0099"/>
                </a:solidFill>
                <a:latin typeface="Times New Roman Cyr" charset="-52"/>
              </a:rPr>
              <a:t>в шалашах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334000" y="3603625"/>
            <a:ext cx="3505200" cy="533400"/>
          </a:xfrm>
          <a:prstGeom prst="rect">
            <a:avLst/>
          </a:prstGeom>
          <a:solidFill>
            <a:srgbClr val="FFFF99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663300"/>
                </a:solidFill>
                <a:latin typeface="Times New Roman Cyr" charset="-52"/>
              </a:rPr>
              <a:t>собирательство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334000" y="4102100"/>
            <a:ext cx="3505200" cy="533400"/>
          </a:xfrm>
          <a:prstGeom prst="rect">
            <a:avLst/>
          </a:prstGeom>
          <a:solidFill>
            <a:srgbClr val="FFFF99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663300"/>
                </a:solidFill>
                <a:latin typeface="Times New Roman Cyr" charset="-52"/>
              </a:rPr>
              <a:t>охота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5334000" y="4600575"/>
            <a:ext cx="3505200" cy="473075"/>
          </a:xfrm>
          <a:prstGeom prst="rect">
            <a:avLst/>
          </a:prstGeom>
          <a:solidFill>
            <a:srgbClr val="FFFF99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663300"/>
                </a:solidFill>
                <a:latin typeface="Times New Roman Cyr" charset="-52"/>
              </a:rPr>
              <a:t>изготовление орудий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334000" y="5099050"/>
            <a:ext cx="3505200" cy="5334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CC0000"/>
                </a:solidFill>
                <a:latin typeface="Times New Roman Cyr" charset="-52"/>
              </a:rPr>
              <a:t>ударяя камни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334000" y="5597525"/>
            <a:ext cx="3505200" cy="5334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CC0000"/>
                </a:solidFill>
                <a:latin typeface="Times New Roman Cyr" charset="-52"/>
              </a:rPr>
              <a:t>трением палочек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5334000" y="6096000"/>
            <a:ext cx="3505200" cy="533400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CC0000"/>
                </a:solidFill>
                <a:latin typeface="Times New Roman Cyr" charset="-52"/>
              </a:rPr>
              <a:t>от лесных пожаров</a:t>
            </a:r>
          </a:p>
        </p:txBody>
      </p:sp>
      <p:pic>
        <p:nvPicPr>
          <p:cNvPr id="21525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SN00497A0000[1]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5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1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15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5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3584" fill="hold"/>
                                        <p:tgtEl>
                                          <p:spTgt spid="215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5"/>
                  </p:tgtEl>
                </p:cond>
              </p:nextCondLst>
            </p:seq>
            <p:audio>
              <p:cMediaNode>
                <p:cTn id="1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5"/>
                </p:tgtEl>
              </p:cMediaNode>
            </p:audio>
          </p:childTnLst>
        </p:cTn>
      </p:par>
    </p:tnLst>
    <p:bldLst>
      <p:bldP spid="21508" grpId="0" animBg="1"/>
      <p:bldP spid="21508" grpId="1" animBg="1"/>
      <p:bldP spid="21509" grpId="0" animBg="1"/>
      <p:bldP spid="21509" grpId="1" animBg="1"/>
      <p:bldP spid="21510" grpId="0" animBg="1"/>
      <p:bldP spid="21510" grpId="1" animBg="1"/>
      <p:bldP spid="21511" grpId="0" animBg="1"/>
      <p:bldP spid="21511" grpId="1" animBg="1"/>
      <p:bldP spid="21514" grpId="0" animBg="1"/>
      <p:bldP spid="21515" grpId="0" animBg="1"/>
      <p:bldP spid="21518" grpId="0" animBg="1"/>
      <p:bldP spid="21523" grpId="0" animBg="1"/>
    </p:bld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375</TotalTime>
  <Words>288</Words>
  <Application>Microsoft Office PowerPoint</Application>
  <PresentationFormat>Экран (4:3)</PresentationFormat>
  <Paragraphs>42</Paragraphs>
  <Slides>7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Склон</vt:lpstr>
      <vt:lpstr>Image</vt:lpstr>
      <vt:lpstr>ДРЕВНЕЙШИЕ ЛЮДИ</vt:lpstr>
      <vt:lpstr>1.Происхождение человека.</vt:lpstr>
      <vt:lpstr>2.Древнейшие орудия труда.</vt:lpstr>
      <vt:lpstr>3.Охота древних людей.</vt:lpstr>
      <vt:lpstr>4.Овладение огнем.</vt:lpstr>
      <vt:lpstr>4.Овладение огнем.</vt:lpstr>
      <vt:lpstr>Выберите правильный ответ-</vt:lpstr>
    </vt:vector>
  </TitlesOfParts>
  <Company>ШКОЛА 46 ЮЗАО МОСКВА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ДРЕВНЕЙШИЕ ЛЮДИ</dc:title>
  <dc:creator>ЧЕРНОВ АЛЕКСЕЙ</dc:creator>
  <cp:lastModifiedBy>Елена</cp:lastModifiedBy>
  <cp:revision>22</cp:revision>
  <dcterms:created xsi:type="dcterms:W3CDTF">1998-11-03T08:56:42Z</dcterms:created>
  <dcterms:modified xsi:type="dcterms:W3CDTF">2015-12-22T17:26:21Z</dcterms:modified>
</cp:coreProperties>
</file>