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65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77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6102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582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9074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459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821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61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14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29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8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9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13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22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8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3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D76B8-C729-46A2-A7FA-9120C326A43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B175FD-2D39-4427-9DB5-F72ECB548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3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57200"/>
            <a:ext cx="7766936" cy="3593636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Дислексия</a:t>
            </a:r>
            <a:r>
              <a:rPr lang="ru-RU" b="1" dirty="0" smtClean="0">
                <a:solidFill>
                  <a:srgbClr val="C00000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Book Antiqua" panose="02040602050305030304" pitchFamily="18" charset="0"/>
                <a:ea typeface="Calibri" panose="020F0502020204030204" pitchFamily="34" charset="0"/>
              </a:rPr>
              <a:t/>
            </a:r>
            <a:br>
              <a:rPr lang="ru-RU" dirty="0" smtClean="0">
                <a:latin typeface="Book Antiqua" panose="02040602050305030304" pitchFamily="18" charset="0"/>
                <a:ea typeface="Calibri" panose="020F0502020204030204" pitchFamily="34" charset="0"/>
              </a:rPr>
            </a:br>
            <a:r>
              <a:rPr lang="ru-RU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–  </a:t>
            </a:r>
            <a:r>
              <a:rPr lang="ru-RU" dirty="0">
                <a:latin typeface="Book Antiqua" panose="02040602050305030304" pitchFamily="18" charset="0"/>
                <a:ea typeface="Calibri" panose="020F0502020204030204" pitchFamily="34" charset="0"/>
              </a:rPr>
              <a:t>механизмы, методы предупреждения и </a:t>
            </a:r>
            <a:r>
              <a:rPr lang="ru-RU" dirty="0" smtClean="0">
                <a:latin typeface="Book Antiqua" panose="02040602050305030304" pitchFamily="18" charset="0"/>
                <a:ea typeface="Calibri" panose="020F0502020204030204" pitchFamily="34" charset="0"/>
              </a:rPr>
              <a:t>коррекции</a:t>
            </a: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</a:rPr>
              <a:t>.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8056" y="4956607"/>
            <a:ext cx="2262676" cy="109689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Подготовила</a:t>
            </a:r>
          </a:p>
          <a:p>
            <a:r>
              <a:rPr lang="ru-RU" dirty="0">
                <a:solidFill>
                  <a:srgbClr val="0070C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читель-логопед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Ермакова А.С.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07" y="66135"/>
            <a:ext cx="9273397" cy="106392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приёмы и методы работы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детьми-</a:t>
            </a:r>
            <a:r>
              <a:rPr lang="ru-RU" dirty="0" err="1"/>
              <a:t>дислексиками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407" y="1130059"/>
            <a:ext cx="10291313" cy="5615798"/>
          </a:xfrm>
        </p:spPr>
        <p:txBody>
          <a:bodyPr/>
          <a:lstStyle/>
          <a:p>
            <a:r>
              <a:rPr lang="ru-RU" dirty="0" smtClean="0"/>
              <a:t>Дыхательная</a:t>
            </a:r>
            <a:r>
              <a:rPr lang="ru-RU" dirty="0"/>
              <a:t>, зрительная и артикуляционная гимнастики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Метод </a:t>
            </a:r>
            <a:r>
              <a:rPr lang="ru-RU" dirty="0" err="1"/>
              <a:t>кинезиологической</a:t>
            </a:r>
            <a:r>
              <a:rPr lang="ru-RU" dirty="0"/>
              <a:t> коррекции. </a:t>
            </a:r>
            <a:endParaRPr lang="ru-RU" dirty="0" smtClean="0"/>
          </a:p>
          <a:p>
            <a:r>
              <a:rPr lang="ru-RU" dirty="0" smtClean="0"/>
              <a:t>Стимулирующий </a:t>
            </a:r>
            <a:r>
              <a:rPr lang="ru-RU" dirty="0"/>
              <a:t>массаж и самомассаж кистей и пальцев рук. </a:t>
            </a:r>
            <a:endParaRPr lang="ru-RU" dirty="0" smtClean="0"/>
          </a:p>
          <a:p>
            <a:r>
              <a:rPr lang="ru-RU" dirty="0" smtClean="0"/>
              <a:t>Ритмико-речевая</a:t>
            </a:r>
            <a:r>
              <a:rPr lang="ru-RU" dirty="0"/>
              <a:t>, музыкальная и витаминная терапия. </a:t>
            </a:r>
            <a:endParaRPr lang="ru-RU" dirty="0" smtClean="0"/>
          </a:p>
          <a:p>
            <a:r>
              <a:rPr lang="ru-RU" dirty="0" smtClean="0"/>
              <a:t>Зеркально-симметричное </a:t>
            </a:r>
            <a:r>
              <a:rPr lang="ru-RU" dirty="0"/>
              <a:t>рисование обеими руками. </a:t>
            </a:r>
            <a:endParaRPr lang="ru-RU" dirty="0" smtClean="0"/>
          </a:p>
          <a:p>
            <a:r>
              <a:rPr lang="ru-RU" dirty="0" smtClean="0"/>
              <a:t>Упражнения </a:t>
            </a:r>
            <a:r>
              <a:rPr lang="ru-RU" dirty="0"/>
              <a:t>для развития зрительно-моторных координаций, оперативного поля чтения. Модифицированные зрительные диктанты Федоренко. </a:t>
            </a:r>
            <a:endParaRPr lang="ru-RU" dirty="0" smtClean="0"/>
          </a:p>
          <a:p>
            <a:r>
              <a:rPr lang="ru-RU" dirty="0" smtClean="0"/>
              <a:t>Интеллектуально-развивающие </a:t>
            </a:r>
            <a:r>
              <a:rPr lang="ru-RU" dirty="0"/>
              <a:t>словесные игры: анаграммы, изографы, ребусы, криптограммы, перевёртыши, волшебные цепочки, словесные лабиринты, слова-матрёшки и другие. </a:t>
            </a:r>
            <a:endParaRPr lang="ru-RU" dirty="0" smtClean="0"/>
          </a:p>
          <a:p>
            <a:r>
              <a:rPr lang="ru-RU" dirty="0" smtClean="0"/>
              <a:t>Поисковые </a:t>
            </a:r>
            <a:r>
              <a:rPr lang="ru-RU" dirty="0"/>
              <a:t>таблицы слов "</a:t>
            </a:r>
            <a:r>
              <a:rPr lang="ru-RU" dirty="0" err="1"/>
              <a:t>Фотоглаз</a:t>
            </a:r>
            <a:r>
              <a:rPr lang="ru-RU" dirty="0"/>
              <a:t>".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"озвученного" чтения.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словесных анаграмм. </a:t>
            </a:r>
            <a:endParaRPr lang="ru-RU" dirty="0" smtClean="0"/>
          </a:p>
          <a:p>
            <a:r>
              <a:rPr lang="ru-RU" dirty="0" smtClean="0"/>
              <a:t>Автоматизация </a:t>
            </a:r>
            <a:r>
              <a:rPr lang="ru-RU" dirty="0"/>
              <a:t>оперативных единиц чтения по специальным слоговым таблицам. </a:t>
            </a:r>
          </a:p>
        </p:txBody>
      </p:sp>
    </p:spTree>
    <p:extLst>
      <p:ext uri="{BB962C8B-B14F-4D97-AF65-F5344CB8AC3E}">
        <p14:creationId xmlns:p14="http://schemas.microsoft.com/office/powerpoint/2010/main" val="310725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6521"/>
            <a:ext cx="8596668" cy="460075"/>
          </a:xfrm>
        </p:spPr>
        <p:txBody>
          <a:bodyPr>
            <a:normAutofit fontScale="90000"/>
          </a:bodyPr>
          <a:lstStyle/>
          <a:p>
            <a:r>
              <a:rPr lang="ru-RU" dirty="0"/>
              <a:t>Три шага к легкому чтению.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59125"/>
            <a:ext cx="8596668" cy="5805577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Первый </a:t>
            </a:r>
            <a:r>
              <a:rPr lang="ru-RU" sz="2400" dirty="0">
                <a:solidFill>
                  <a:srgbClr val="0070C0"/>
                </a:solidFill>
              </a:rPr>
              <a:t>шаг - </a:t>
            </a:r>
            <a:r>
              <a:rPr lang="ru-RU" sz="2400" u="sng" dirty="0">
                <a:solidFill>
                  <a:srgbClr val="0070C0"/>
                </a:solidFill>
              </a:rPr>
              <a:t>прочитать по буквам. </a:t>
            </a:r>
            <a:endParaRPr lang="ru-RU" sz="2400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Цели</a:t>
            </a:r>
            <a:r>
              <a:rPr lang="ru-RU" sz="2400" dirty="0"/>
              <a:t>: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научить </a:t>
            </a:r>
            <a:r>
              <a:rPr lang="ru-RU" sz="2400" dirty="0"/>
              <a:t>ребенка при чтении переводить взгляд слева направо;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помочь </a:t>
            </a:r>
            <a:r>
              <a:rPr lang="ru-RU" sz="2400" dirty="0"/>
              <a:t>научиться узнавать группы букв как слова. </a:t>
            </a: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r>
              <a:rPr lang="ru-RU" sz="2400" dirty="0" smtClean="0">
                <a:solidFill>
                  <a:srgbClr val="7030A0"/>
                </a:solidFill>
              </a:rPr>
              <a:t>Второй </a:t>
            </a:r>
            <a:r>
              <a:rPr lang="ru-RU" sz="2400" dirty="0">
                <a:solidFill>
                  <a:srgbClr val="7030A0"/>
                </a:solidFill>
              </a:rPr>
              <a:t>шаг - </a:t>
            </a:r>
            <a:r>
              <a:rPr lang="ru-RU" sz="2400" u="sng" dirty="0">
                <a:solidFill>
                  <a:srgbClr val="7030A0"/>
                </a:solidFill>
              </a:rPr>
              <a:t>пробежать глазами, прочитать по слогам. </a:t>
            </a:r>
          </a:p>
          <a:p>
            <a:pPr marL="0" indent="0">
              <a:buNone/>
            </a:pPr>
            <a:r>
              <a:rPr lang="ru-RU" sz="2400" dirty="0" smtClean="0"/>
              <a:t>Цель</a:t>
            </a:r>
            <a:r>
              <a:rPr lang="ru-RU" sz="2400" dirty="0"/>
              <a:t>: </a:t>
            </a:r>
            <a:r>
              <a:rPr lang="ru-RU" sz="2400" dirty="0" smtClean="0"/>
              <a:t>продолжение </a:t>
            </a:r>
            <a:r>
              <a:rPr lang="ru-RU" sz="2400" dirty="0"/>
              <a:t>процесса перемещения взгляда слева направо и узнавание слов.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Третий </a:t>
            </a:r>
            <a:r>
              <a:rPr lang="ru-RU" sz="2400" dirty="0">
                <a:solidFill>
                  <a:srgbClr val="FF0000"/>
                </a:solidFill>
              </a:rPr>
              <a:t>шаг - </a:t>
            </a:r>
            <a:r>
              <a:rPr lang="ru-RU" sz="2400" u="sng" dirty="0">
                <a:solidFill>
                  <a:srgbClr val="FF0000"/>
                </a:solidFill>
              </a:rPr>
              <a:t>пунктуация в образах. </a:t>
            </a:r>
            <a:endParaRPr lang="ru-RU" sz="24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Цель</a:t>
            </a:r>
            <a:r>
              <a:rPr lang="ru-RU" sz="2400" dirty="0"/>
              <a:t>: понимание читаемого материала.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Встретив </a:t>
            </a:r>
            <a:r>
              <a:rPr lang="ru-RU" sz="2400" dirty="0"/>
              <a:t>знак препинания, необходимо попросить ребенка представить в уме то, что он только что прочел.</a:t>
            </a:r>
          </a:p>
        </p:txBody>
      </p:sp>
    </p:spTree>
    <p:extLst>
      <p:ext uri="{BB962C8B-B14F-4D97-AF65-F5344CB8AC3E}">
        <p14:creationId xmlns:p14="http://schemas.microsoft.com/office/powerpoint/2010/main" val="298697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28" y="247291"/>
            <a:ext cx="9635706" cy="50320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Развитие техники чтения у школьников 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дислексией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913" y="1500998"/>
            <a:ext cx="9635706" cy="4261448"/>
          </a:xfrm>
        </p:spPr>
        <p:txBody>
          <a:bodyPr>
            <a:normAutofit/>
          </a:bodyPr>
          <a:lstStyle/>
          <a:p>
            <a:r>
              <a:rPr lang="ru-RU" sz="2400" dirty="0"/>
              <a:t>Человек запоминает не то, что постоянно перед глазами, а то, что мелькает. </a:t>
            </a:r>
            <a:endParaRPr lang="ru-RU" sz="2400" dirty="0" smtClean="0"/>
          </a:p>
          <a:p>
            <a:r>
              <a:rPr lang="ru-RU" sz="2400" dirty="0" smtClean="0"/>
              <a:t>Поэтому </a:t>
            </a:r>
            <a:r>
              <a:rPr lang="ru-RU" sz="2400" dirty="0"/>
              <a:t>для освоения каких-то умений, доведения их до автоматизма необходимо проводить не длительные по времени упражнения, а короткие, но с большой частотой. </a:t>
            </a:r>
            <a:endParaRPr lang="ru-RU" sz="2400" dirty="0" smtClean="0"/>
          </a:p>
          <a:p>
            <a:r>
              <a:rPr lang="ru-RU" sz="2400" dirty="0" smtClean="0"/>
              <a:t>Полуторачасовые </a:t>
            </a:r>
            <a:r>
              <a:rPr lang="ru-RU" sz="2400" dirty="0"/>
              <a:t>тренировки не дадут никакой пользы и даже подавят у ребёнка всякое желание читать. </a:t>
            </a:r>
            <a:endParaRPr lang="ru-RU" sz="2400" dirty="0" smtClean="0"/>
          </a:p>
          <a:p>
            <a:r>
              <a:rPr lang="ru-RU" sz="2400" dirty="0" smtClean="0"/>
              <a:t>Гораздо </a:t>
            </a:r>
            <a:r>
              <a:rPr lang="ru-RU" sz="2400" dirty="0"/>
              <a:t>лучше проводить их по 5 минут несколько раз в день и ещё перед сном.</a:t>
            </a:r>
          </a:p>
        </p:txBody>
      </p:sp>
    </p:spTree>
    <p:extLst>
      <p:ext uri="{BB962C8B-B14F-4D97-AF65-F5344CB8AC3E}">
        <p14:creationId xmlns:p14="http://schemas.microsoft.com/office/powerpoint/2010/main" val="4116750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64" y="230037"/>
            <a:ext cx="9739223" cy="6067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техники чтения у школьников с </a:t>
            </a:r>
            <a:r>
              <a:rPr lang="ru-RU" dirty="0" err="1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дислексией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934" y="1138687"/>
            <a:ext cx="9696091" cy="394227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Очень интересен метод жужжащего чтения.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жужжащем чтении вы читаете вместе с ребенком одновременно вслух, вполголоса, каждый со своей скоростью, в течение 5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минут. </a:t>
            </a:r>
          </a:p>
          <a:p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Хорошие результаты даёт чтение перед сном. Дело в том, что последние события дня фиксируются эмоциональной памятью, и во время сна человек находится под их впечатлением.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74361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649" y="117895"/>
            <a:ext cx="9635706" cy="55496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техники чтения у школьников с </a:t>
            </a:r>
            <a:r>
              <a:rPr lang="ru-RU" dirty="0" err="1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дислексией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683" y="948907"/>
            <a:ext cx="9558068" cy="5092456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Если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не любит читать, то необходим режим щадящего чтения: прочитывается одна-две строчки, затем устраивается кратковременный отдых.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 получается, когда ребёнок просматривает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книги с картинками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две строчки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прочитал, посмотрел картинку, отдохнул.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Книги 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быть занимательного содержания (сказки, приключения).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Развитие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техники чтения тормозится из-за слаборазвитой оперативной памяти: прочитав три-четыре слова, ребёнок уже забывает первое и не может понять смысла предложения.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можно исправить с помощью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зрительных диктантов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разработанных профессором И. Т. Федоренко.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9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5661"/>
            <a:ext cx="8596668" cy="5825702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Дислексия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- частичное специфическое нарушение процесса чтения, обусловленное </a:t>
            </a:r>
            <a:r>
              <a:rPr lang="ru-RU" sz="2800" dirty="0" err="1"/>
              <a:t>несформированностью</a:t>
            </a:r>
            <a:r>
              <a:rPr lang="ru-RU" sz="2800" dirty="0"/>
              <a:t> (нарушением) высших психических функций и проявляющееся в повторяющихся ошибках стойкого характера</a:t>
            </a:r>
            <a:r>
              <a:rPr lang="ru-RU" sz="2800" dirty="0" smtClean="0"/>
              <a:t>.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Этот недуг, порой называемый "словесной слепотой", связывают с </a:t>
            </a:r>
            <a:r>
              <a:rPr lang="ru-RU" sz="2800" dirty="0">
                <a:solidFill>
                  <a:srgbClr val="00B0F0"/>
                </a:solidFill>
              </a:rPr>
              <a:t>пониженной активностью мозга в определенной зоне левого полушария. 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ru-RU" sz="2800" dirty="0" err="1" smtClean="0"/>
              <a:t>Дислексией</a:t>
            </a:r>
            <a:r>
              <a:rPr lang="ru-RU" sz="2800" dirty="0" smtClean="0"/>
              <a:t> </a:t>
            </a:r>
            <a:r>
              <a:rPr lang="ru-RU" sz="2800" dirty="0"/>
              <a:t>страдают от 5 до 12% людей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>
                <a:solidFill>
                  <a:srgbClr val="FF0000"/>
                </a:solidFill>
              </a:rPr>
              <a:t>Алексия</a:t>
            </a:r>
            <a:r>
              <a:rPr lang="ru-RU" sz="2800" dirty="0"/>
              <a:t> - полная неспособность или потеря способности овладения процессом чтения. </a:t>
            </a:r>
          </a:p>
        </p:txBody>
      </p:sp>
    </p:spTree>
    <p:extLst>
      <p:ext uri="{BB962C8B-B14F-4D97-AF65-F5344CB8AC3E}">
        <p14:creationId xmlns:p14="http://schemas.microsoft.com/office/powerpoint/2010/main" val="19259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3170"/>
            <a:ext cx="8596668" cy="4945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дислексии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77" y="1000664"/>
            <a:ext cx="10101532" cy="5658927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Дислексия</a:t>
            </a:r>
            <a:r>
              <a:rPr lang="ru-RU" sz="2000" dirty="0" smtClean="0"/>
              <a:t> </a:t>
            </a:r>
            <a:r>
              <a:rPr lang="ru-RU" sz="2000" dirty="0"/>
              <a:t>возникает </a:t>
            </a:r>
            <a:r>
              <a:rPr lang="ru-RU" sz="2000" u="sng" dirty="0">
                <a:solidFill>
                  <a:srgbClr val="0070C0"/>
                </a:solidFill>
              </a:rPr>
              <a:t>из-за неслаженной работы правого и левого полушарий мозга</a:t>
            </a:r>
            <a:r>
              <a:rPr lang="ru-RU" sz="2000" u="sng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2000" smtClean="0"/>
              <a:t>Причиной </a:t>
            </a:r>
            <a:r>
              <a:rPr lang="ru-RU" sz="2000" dirty="0"/>
              <a:t>могут быть </a:t>
            </a:r>
            <a:r>
              <a:rPr lang="ru-RU" sz="2000" u="sng" dirty="0">
                <a:solidFill>
                  <a:srgbClr val="00B050"/>
                </a:solidFill>
              </a:rPr>
              <a:t>родовые травмы</a:t>
            </a:r>
            <a:r>
              <a:rPr lang="ru-RU" sz="2000" dirty="0">
                <a:solidFill>
                  <a:srgbClr val="00B050"/>
                </a:solidFill>
              </a:rPr>
              <a:t>, нарушения во время беременности, </a:t>
            </a:r>
            <a:r>
              <a:rPr lang="ru-RU" sz="2000" u="sng" dirty="0">
                <a:solidFill>
                  <a:srgbClr val="00B050"/>
                </a:solidFill>
              </a:rPr>
              <a:t>нарушения правильного моторного развития</a:t>
            </a:r>
            <a:r>
              <a:rPr lang="ru-RU" sz="2000" dirty="0">
                <a:solidFill>
                  <a:srgbClr val="00B050"/>
                </a:solidFill>
              </a:rPr>
              <a:t>. </a:t>
            </a:r>
            <a:endParaRPr lang="ru-RU" sz="2000" dirty="0" smtClean="0">
              <a:solidFill>
                <a:srgbClr val="00B050"/>
              </a:solidFill>
            </a:endParaRPr>
          </a:p>
          <a:p>
            <a:r>
              <a:rPr lang="ru-RU" sz="2000" dirty="0" smtClean="0"/>
              <a:t>К </a:t>
            </a:r>
            <a:r>
              <a:rPr lang="ru-RU" sz="2000" dirty="0"/>
              <a:t>нарушению чтения может привести и то, что </a:t>
            </a:r>
            <a:r>
              <a:rPr lang="ru-RU" sz="2000" u="sng" dirty="0">
                <a:solidFill>
                  <a:srgbClr val="0070C0"/>
                </a:solidFill>
              </a:rPr>
              <a:t>ребенка слишком рано поставили на ноги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и у него не сформировалась мелкая моторика. </a:t>
            </a:r>
            <a:endParaRPr lang="ru-RU" sz="2000" dirty="0" smtClean="0"/>
          </a:p>
          <a:p>
            <a:r>
              <a:rPr lang="ru-RU" sz="2000" dirty="0" smtClean="0"/>
              <a:t>Передается </a:t>
            </a:r>
            <a:r>
              <a:rPr lang="ru-RU" sz="2000" dirty="0" err="1"/>
              <a:t>дислексия</a:t>
            </a:r>
            <a:r>
              <a:rPr lang="ru-RU" sz="2000" dirty="0"/>
              <a:t> и </a:t>
            </a:r>
            <a:r>
              <a:rPr lang="ru-RU" sz="2000" u="sng" dirty="0">
                <a:solidFill>
                  <a:srgbClr val="00B050"/>
                </a:solidFill>
              </a:rPr>
              <a:t>по наследству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Встречается </a:t>
            </a:r>
            <a:r>
              <a:rPr lang="ru-RU" sz="2000" dirty="0"/>
              <a:t>особая, врожденная форма </a:t>
            </a:r>
            <a:r>
              <a:rPr lang="ru-RU" sz="2000" dirty="0" err="1"/>
              <a:t>дислексии</a:t>
            </a:r>
            <a:r>
              <a:rPr lang="ru-RU" sz="2000" dirty="0"/>
              <a:t>, когда </a:t>
            </a:r>
            <a:r>
              <a:rPr lang="ru-RU" sz="2000" dirty="0">
                <a:solidFill>
                  <a:srgbClr val="0070C0"/>
                </a:solidFill>
              </a:rPr>
              <a:t>дети наследуют от родителей качественную </a:t>
            </a:r>
            <a:r>
              <a:rPr lang="ru-RU" sz="2000" u="sng" dirty="0">
                <a:solidFill>
                  <a:srgbClr val="0070C0"/>
                </a:solidFill>
              </a:rPr>
              <a:t>незрелость головного мозга в отдельных его зонах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/>
              <a:t>Эта незрелость проявляется в специфических задержках развития определенной функции. </a:t>
            </a:r>
            <a:endParaRPr lang="ru-RU" sz="2000" dirty="0" smtClean="0"/>
          </a:p>
          <a:p>
            <a:r>
              <a:rPr lang="ru-RU" sz="2000" dirty="0" smtClean="0"/>
              <a:t>Расстройство </a:t>
            </a:r>
            <a:r>
              <a:rPr lang="ru-RU" sz="2000" dirty="0"/>
              <a:t>чтения наблюдается очень часто у детей с </a:t>
            </a:r>
            <a:r>
              <a:rPr lang="ru-RU" sz="2000" u="sng" dirty="0">
                <a:solidFill>
                  <a:srgbClr val="FF0000"/>
                </a:solidFill>
              </a:rPr>
              <a:t>ММД, </a:t>
            </a:r>
            <a:r>
              <a:rPr lang="ru-RU" sz="2000" u="sng" dirty="0" smtClean="0">
                <a:solidFill>
                  <a:srgbClr val="FF0000"/>
                </a:solidFill>
              </a:rPr>
              <a:t>СДВГ, </a:t>
            </a:r>
            <a:r>
              <a:rPr lang="ru-RU" sz="2000" u="sng" dirty="0">
                <a:solidFill>
                  <a:srgbClr val="FF0000"/>
                </a:solidFill>
              </a:rPr>
              <a:t>ДЦП, ЗПР, </a:t>
            </a:r>
            <a:r>
              <a:rPr lang="ru-RU" sz="2000" u="sng" dirty="0" smtClean="0">
                <a:solidFill>
                  <a:srgbClr val="FF0000"/>
                </a:solidFill>
              </a:rPr>
              <a:t>ЗРР, а также элементы </a:t>
            </a:r>
            <a:r>
              <a:rPr lang="ru-RU" sz="2000" u="sng" dirty="0" err="1" smtClean="0">
                <a:solidFill>
                  <a:srgbClr val="FF0000"/>
                </a:solidFill>
              </a:rPr>
              <a:t>дислексии</a:t>
            </a:r>
            <a:r>
              <a:rPr lang="ru-RU" sz="2000" u="sng" dirty="0" smtClean="0">
                <a:solidFill>
                  <a:srgbClr val="FF0000"/>
                </a:solidFill>
              </a:rPr>
              <a:t> у детей с ОНР.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Считается, что </a:t>
            </a:r>
            <a:r>
              <a:rPr lang="ru-RU" sz="2000" u="sng" dirty="0">
                <a:solidFill>
                  <a:srgbClr val="0070C0"/>
                </a:solidFill>
              </a:rPr>
              <a:t>это реальное генетическое заболевание</a:t>
            </a:r>
            <a:r>
              <a:rPr lang="ru-RU" sz="2000" dirty="0">
                <a:solidFill>
                  <a:srgbClr val="0070C0"/>
                </a:solidFill>
              </a:rPr>
              <a:t>, нарушающее правильную работу мозга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865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2785"/>
            <a:ext cx="8596668" cy="529087"/>
          </a:xfrm>
        </p:spPr>
        <p:txBody>
          <a:bodyPr>
            <a:normAutofit fontScale="90000"/>
          </a:bodyPr>
          <a:lstStyle/>
          <a:p>
            <a:r>
              <a:rPr lang="ru-RU" dirty="0"/>
              <a:t>Неречевая симптоматика </a:t>
            </a:r>
            <a:r>
              <a:rPr lang="ru-RU" dirty="0" err="1" smtClean="0"/>
              <a:t>дислексии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936" y="810883"/>
            <a:ext cx="9773728" cy="5633049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 smtClean="0">
                <a:solidFill>
                  <a:srgbClr val="FF0000"/>
                </a:solidFill>
              </a:rPr>
              <a:t>Дислексия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вызывается </a:t>
            </a:r>
            <a:r>
              <a:rPr lang="ru-RU" sz="2400" dirty="0" err="1">
                <a:solidFill>
                  <a:srgbClr val="FF0000"/>
                </a:solidFill>
              </a:rPr>
              <a:t>несформированностью</a:t>
            </a:r>
            <a:r>
              <a:rPr lang="ru-RU" sz="2400" dirty="0">
                <a:solidFill>
                  <a:srgbClr val="FF0000"/>
                </a:solidFill>
              </a:rPr>
              <a:t> психических функций</a:t>
            </a:r>
            <a:r>
              <a:rPr lang="ru-RU" sz="2400" dirty="0"/>
              <a:t>, осуществляющих чтение в норме (зрительного анализа и синтеза, пространственных представлений, фонематического анализа и синтеза, недоразвитие лексико-грамматического строя речи). </a:t>
            </a:r>
            <a:endParaRPr lang="en-US" sz="2400" dirty="0" smtClean="0"/>
          </a:p>
          <a:p>
            <a:r>
              <a:rPr lang="ru-RU" sz="2400" u="sng" dirty="0" smtClean="0"/>
              <a:t>Это </a:t>
            </a:r>
            <a:r>
              <a:rPr lang="ru-RU" sz="2400" u="sng" dirty="0"/>
              <a:t>позволяет сделать вывод, что у детей:</a:t>
            </a:r>
            <a:br>
              <a:rPr lang="ru-RU" sz="2400" u="sng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1. Наблюдаются </a:t>
            </a:r>
            <a:r>
              <a:rPr lang="ru-RU" sz="2400" dirty="0">
                <a:solidFill>
                  <a:srgbClr val="FF0000"/>
                </a:solidFill>
              </a:rPr>
              <a:t>трудности ориентировки во всех пространственных направлениях</a:t>
            </a:r>
            <a:r>
              <a:rPr lang="ru-RU" sz="2400" dirty="0"/>
              <a:t>, затруднения в определении левой и правой стороны, верха и низа.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 Отмечается </a:t>
            </a:r>
            <a:r>
              <a:rPr lang="ru-RU" sz="2400" dirty="0">
                <a:solidFill>
                  <a:srgbClr val="FF0000"/>
                </a:solidFill>
              </a:rPr>
              <a:t>неточность определения формы, величины.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ru-RU" sz="2400" dirty="0" err="1" smtClean="0"/>
              <a:t>Несформированность</a:t>
            </a:r>
            <a:r>
              <a:rPr lang="ru-RU" sz="2400" dirty="0" smtClean="0"/>
              <a:t> </a:t>
            </a:r>
            <a:r>
              <a:rPr lang="ru-RU" sz="2400" dirty="0"/>
              <a:t>оптико-пространственных представлений проявляется в рисовании, при составлении целого из частей при конструировании, в неспособности воспроизведения заданной формы.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3. Выявляется </a:t>
            </a:r>
            <a:r>
              <a:rPr lang="ru-RU" sz="2400" dirty="0">
                <a:solidFill>
                  <a:srgbClr val="FF0000"/>
                </a:solidFill>
              </a:rPr>
              <a:t>задержка в дифференциации правой и левой части тела</a:t>
            </a:r>
            <a:r>
              <a:rPr lang="ru-RU" sz="2400" dirty="0"/>
              <a:t>, поздняя </a:t>
            </a:r>
            <a:r>
              <a:rPr lang="ru-RU" sz="2400" dirty="0" err="1"/>
              <a:t>литерализация</a:t>
            </a:r>
            <a:r>
              <a:rPr lang="ru-RU" sz="2400" dirty="0"/>
              <a:t> или ее нарушение (</a:t>
            </a:r>
            <a:r>
              <a:rPr lang="ru-RU" sz="2400" dirty="0" err="1"/>
              <a:t>левшество</a:t>
            </a:r>
            <a:r>
              <a:rPr lang="ru-RU" sz="2400" dirty="0"/>
              <a:t> или смешанная доминанта).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21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0038"/>
            <a:ext cx="8596668" cy="46870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Речевая симптоматика </a:t>
            </a:r>
            <a:r>
              <a:rPr lang="ru-RU" b="1" i="1" dirty="0" err="1"/>
              <a:t>дислексии</a:t>
            </a:r>
            <a:r>
              <a:rPr lang="ru-RU" b="1" i="1" dirty="0"/>
              <a:t>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430" y="836763"/>
            <a:ext cx="9920378" cy="586596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dirty="0">
                <a:solidFill>
                  <a:srgbClr val="00B0F0"/>
                </a:solidFill>
              </a:rPr>
              <a:t>Замена и смешение звуков при чтении</a:t>
            </a:r>
            <a:r>
              <a:rPr lang="ru-RU" dirty="0"/>
              <a:t>, чаще всего фонетически близких звуков (звонких и глухих, аффрикат и звуков, входящих в их состав), а также замены графически сходных букв (х-ж, п-н, з-а и др.).</a:t>
            </a:r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>
                <a:solidFill>
                  <a:srgbClr val="C00000"/>
                </a:solidFill>
              </a:rPr>
              <a:t>Побуквенное чтение-нарушение слияния звуков в слоги и слова</a:t>
            </a:r>
            <a:r>
              <a:rPr lang="ru-RU" dirty="0"/>
              <a:t>, буквы называются поочередно, "</a:t>
            </a:r>
            <a:r>
              <a:rPr lang="ru-RU" dirty="0" err="1"/>
              <a:t>бухштабируются</a:t>
            </a:r>
            <a:r>
              <a:rPr lang="ru-RU" dirty="0"/>
              <a:t>".</a:t>
            </a:r>
          </a:p>
          <a:p>
            <a:endParaRPr lang="ru-RU" dirty="0"/>
          </a:p>
          <a:p>
            <a:r>
              <a:rPr lang="ru-RU" dirty="0"/>
              <a:t>3. </a:t>
            </a:r>
            <a:r>
              <a:rPr lang="ru-RU" dirty="0">
                <a:solidFill>
                  <a:srgbClr val="00B050"/>
                </a:solidFill>
              </a:rPr>
              <a:t>Искажение </a:t>
            </a:r>
            <a:r>
              <a:rPr lang="ru-RU" dirty="0" err="1">
                <a:solidFill>
                  <a:srgbClr val="00B050"/>
                </a:solidFill>
              </a:rPr>
              <a:t>звуко</a:t>
            </a:r>
            <a:r>
              <a:rPr lang="ru-RU" dirty="0">
                <a:solidFill>
                  <a:srgbClr val="00B050"/>
                </a:solidFill>
              </a:rPr>
              <a:t>-слоговой структуры слова</a:t>
            </a:r>
            <a:r>
              <a:rPr lang="ru-RU" dirty="0"/>
              <a:t>, которые проявляются в пропусках согласных при стечении, согласных и гласных при отсутствии стечения, добавлениях, перестановках звуков, пропусках, перестановках слогов.</a:t>
            </a:r>
          </a:p>
          <a:p>
            <a:endParaRPr lang="ru-RU" dirty="0"/>
          </a:p>
          <a:p>
            <a:r>
              <a:rPr lang="ru-RU" dirty="0"/>
              <a:t>4. </a:t>
            </a:r>
            <a:r>
              <a:rPr lang="ru-RU" dirty="0">
                <a:solidFill>
                  <a:srgbClr val="00B0F0"/>
                </a:solidFill>
              </a:rPr>
              <a:t>Нарушение понимания прочитанного</a:t>
            </a:r>
            <a:r>
              <a:rPr lang="ru-RU" dirty="0"/>
              <a:t>, которые проявляются на уровне понимания отдельного слова, предложения и текста, когда в процессе чтения не наблюдается расстройства технической стороны.</a:t>
            </a:r>
          </a:p>
          <a:p>
            <a:endParaRPr lang="ru-RU" dirty="0"/>
          </a:p>
          <a:p>
            <a:r>
              <a:rPr lang="ru-RU" dirty="0"/>
              <a:t>5. </a:t>
            </a:r>
            <a:r>
              <a:rPr lang="ru-RU" dirty="0" err="1">
                <a:solidFill>
                  <a:srgbClr val="C00000"/>
                </a:solidFill>
              </a:rPr>
              <a:t>Аграмматизмы</a:t>
            </a:r>
            <a:r>
              <a:rPr lang="ru-RU" dirty="0">
                <a:solidFill>
                  <a:srgbClr val="C00000"/>
                </a:solidFill>
              </a:rPr>
              <a:t> при чтении</a:t>
            </a:r>
            <a:r>
              <a:rPr lang="ru-RU" dirty="0"/>
              <a:t>. Они проявляются на аналитико-синтетической и синтетической ступени овладения навыком чтения. Отмечаются нарушения падежных окончаний, согласование существительного и прилагательного, окончаний глаголов и др.</a:t>
            </a:r>
          </a:p>
          <a:p>
            <a:endParaRPr lang="ru-RU" dirty="0"/>
          </a:p>
          <a:p>
            <a:r>
              <a:rPr lang="ru-RU" dirty="0"/>
              <a:t>6. </a:t>
            </a:r>
            <a:r>
              <a:rPr lang="ru-RU" dirty="0">
                <a:solidFill>
                  <a:srgbClr val="00B050"/>
                </a:solidFill>
              </a:rPr>
              <a:t>Часто наблюдается в анамнезе нарушения звукопроизношения.</a:t>
            </a:r>
          </a:p>
        </p:txBody>
      </p:sp>
    </p:spTree>
    <p:extLst>
      <p:ext uri="{BB962C8B-B14F-4D97-AF65-F5344CB8AC3E}">
        <p14:creationId xmlns:p14="http://schemas.microsoft.com/office/powerpoint/2010/main" val="271559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6906"/>
            <a:ext cx="8596668" cy="503208"/>
          </a:xfrm>
        </p:spPr>
        <p:txBody>
          <a:bodyPr>
            <a:normAutofit fontScale="90000"/>
          </a:bodyPr>
          <a:lstStyle/>
          <a:p>
            <a:r>
              <a:rPr lang="ru-RU" dirty="0"/>
              <a:t>Психологический аспект </a:t>
            </a:r>
            <a:r>
              <a:rPr lang="ru-RU" dirty="0" err="1" smtClean="0"/>
              <a:t>дислексии</a:t>
            </a:r>
            <a:r>
              <a:rPr lang="en-US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48907"/>
            <a:ext cx="8596668" cy="4744528"/>
          </a:xfrm>
        </p:spPr>
        <p:txBody>
          <a:bodyPr/>
          <a:lstStyle/>
          <a:p>
            <a:r>
              <a:rPr lang="ru-RU" sz="2400" dirty="0" smtClean="0"/>
              <a:t>Если </a:t>
            </a:r>
            <a:r>
              <a:rPr lang="ru-RU" sz="2400" dirty="0"/>
              <a:t>необходимые меры не принять вовремя, страдает самооценка ученика, который видит успехи своих одноклассников. </a:t>
            </a:r>
            <a:endParaRPr lang="en-US" sz="2400" dirty="0" smtClean="0"/>
          </a:p>
          <a:p>
            <a:r>
              <a:rPr lang="ru-RU" sz="2400" dirty="0" smtClean="0"/>
              <a:t>Обычно </a:t>
            </a:r>
            <a:r>
              <a:rPr lang="ru-RU" sz="2400" dirty="0"/>
              <a:t>дети шести-восьми лет уже свободно читают, в то время как более одаренные ребята-</a:t>
            </a:r>
            <a:r>
              <a:rPr lang="ru-RU" sz="2400" dirty="0" err="1"/>
              <a:t>дислексики</a:t>
            </a:r>
            <a:r>
              <a:rPr lang="ru-RU" sz="2400" dirty="0"/>
              <a:t> безнадежно отстают от них, начинают сомневаться в своих силах и под различными предлогами стараются избежать посещения школы. </a:t>
            </a:r>
            <a:endParaRPr lang="en-US" sz="2400" dirty="0" smtClean="0"/>
          </a:p>
          <a:p>
            <a:r>
              <a:rPr lang="ru-RU" sz="2400" dirty="0" smtClean="0"/>
              <a:t>Более </a:t>
            </a:r>
            <a:r>
              <a:rPr lang="ru-RU" sz="2400" dirty="0"/>
              <a:t>того, они часто подвергаются насмешкам со стороны одноклассников, что еще более усугубляет ситуацию.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64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081" y="117894"/>
            <a:ext cx="8596668" cy="503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</a:t>
            </a:r>
            <a:r>
              <a:rPr lang="ru-RU" dirty="0" err="1" smtClean="0"/>
              <a:t>дислексии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913" y="888521"/>
            <a:ext cx="10118785" cy="565892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Фонематическая </a:t>
            </a:r>
            <a:r>
              <a:rPr lang="ru-RU" i="1" dirty="0" err="1">
                <a:solidFill>
                  <a:srgbClr val="FF0000"/>
                </a:solidFill>
              </a:rPr>
              <a:t>дислексия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дислексия</a:t>
            </a:r>
            <a:r>
              <a:rPr lang="ru-RU" dirty="0"/>
              <a:t>, связанная с </a:t>
            </a:r>
            <a:r>
              <a:rPr lang="ru-RU" dirty="0">
                <a:solidFill>
                  <a:srgbClr val="0070C0"/>
                </a:solidFill>
              </a:rPr>
              <a:t>недоразвитием функций фонематической системы</a:t>
            </a:r>
            <a:r>
              <a:rPr lang="ru-RU" dirty="0"/>
              <a:t>, </a:t>
            </a:r>
            <a:r>
              <a:rPr lang="ru-RU" dirty="0" err="1"/>
              <a:t>звуко</a:t>
            </a:r>
            <a:r>
              <a:rPr lang="ru-RU" dirty="0"/>
              <a:t>-буквенного анализа. </a:t>
            </a:r>
            <a:endParaRPr lang="ru-RU" dirty="0" smtClean="0"/>
          </a:p>
          <a:p>
            <a:r>
              <a:rPr lang="ru-RU" dirty="0">
                <a:solidFill>
                  <a:srgbClr val="FF0000"/>
                </a:solidFill>
              </a:rPr>
              <a:t>Семантическая </a:t>
            </a:r>
            <a:r>
              <a:rPr lang="ru-RU" dirty="0" err="1">
                <a:solidFill>
                  <a:srgbClr val="FF0000"/>
                </a:solidFill>
              </a:rPr>
              <a:t>дислексия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(греч. </a:t>
            </a:r>
            <a:r>
              <a:rPr lang="ru-RU" dirty="0" err="1"/>
              <a:t>semantikos</a:t>
            </a:r>
            <a:r>
              <a:rPr lang="ru-RU" dirty="0"/>
              <a:t> - смысловой) - </a:t>
            </a:r>
            <a:r>
              <a:rPr lang="ru-RU" dirty="0" err="1"/>
              <a:t>дислексия</a:t>
            </a:r>
            <a:r>
              <a:rPr lang="ru-RU" dirty="0"/>
              <a:t>, проявляющаяся </a:t>
            </a:r>
            <a:r>
              <a:rPr lang="ru-RU" dirty="0">
                <a:solidFill>
                  <a:srgbClr val="0070C0"/>
                </a:solidFill>
              </a:rPr>
              <a:t>в нарушениях понимания прочитанных слов</a:t>
            </a:r>
            <a:r>
              <a:rPr lang="ru-RU" dirty="0"/>
              <a:t>, предложений, текста при технически правильном чтении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>
                <a:solidFill>
                  <a:srgbClr val="FF0000"/>
                </a:solidFill>
              </a:rPr>
              <a:t>Аграмматическая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дислексия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дислексия</a:t>
            </a:r>
            <a:r>
              <a:rPr lang="ru-RU" dirty="0"/>
              <a:t>, обусловленная </a:t>
            </a:r>
            <a:r>
              <a:rPr lang="ru-RU" dirty="0">
                <a:solidFill>
                  <a:srgbClr val="0070C0"/>
                </a:solidFill>
              </a:rPr>
              <a:t>недоразвитием грамматического строя речи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>
                <a:solidFill>
                  <a:srgbClr val="FF0000"/>
                </a:solidFill>
              </a:rPr>
              <a:t>Мнестическая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дислексия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(греч. </a:t>
            </a:r>
            <a:r>
              <a:rPr lang="ru-RU" dirty="0" err="1"/>
              <a:t>mnesis</a:t>
            </a:r>
            <a:r>
              <a:rPr lang="ru-RU" dirty="0"/>
              <a:t> - смысловой) - </a:t>
            </a:r>
            <a:r>
              <a:rPr lang="ru-RU" dirty="0" err="1"/>
              <a:t>дислексия</a:t>
            </a:r>
            <a:r>
              <a:rPr lang="ru-RU" dirty="0"/>
              <a:t>, проявляющаяся в </a:t>
            </a:r>
            <a:r>
              <a:rPr lang="ru-RU" dirty="0">
                <a:solidFill>
                  <a:srgbClr val="0070C0"/>
                </a:solidFill>
              </a:rPr>
              <a:t>трудностях усвоения всех букв</a:t>
            </a:r>
            <a:r>
              <a:rPr lang="ru-RU" dirty="0"/>
              <a:t>, в их недифференцированных заменах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Оптическая </a:t>
            </a:r>
            <a:r>
              <a:rPr lang="ru-RU" dirty="0" err="1">
                <a:solidFill>
                  <a:srgbClr val="FF0000"/>
                </a:solidFill>
              </a:rPr>
              <a:t>дислексия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(греч. </a:t>
            </a:r>
            <a:r>
              <a:rPr lang="ru-RU" dirty="0" err="1"/>
              <a:t>optikos</a:t>
            </a:r>
            <a:r>
              <a:rPr lang="ru-RU" dirty="0"/>
              <a:t> - относящийся к зрению) - </a:t>
            </a:r>
            <a:r>
              <a:rPr lang="ru-RU" dirty="0" err="1"/>
              <a:t>дислексия</a:t>
            </a:r>
            <a:r>
              <a:rPr lang="ru-RU" dirty="0"/>
              <a:t>, проявляющаяся в </a:t>
            </a:r>
            <a:r>
              <a:rPr lang="ru-RU" dirty="0">
                <a:solidFill>
                  <a:srgbClr val="0070C0"/>
                </a:solidFill>
              </a:rPr>
              <a:t>трудностях усвоения и в смешениях графически сходных букв</a:t>
            </a:r>
            <a:r>
              <a:rPr lang="ru-RU" dirty="0"/>
              <a:t>, а также в их взаимных заменах.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органическом поражении головного мозга может наблюдаться зеркальное чтение.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Также </a:t>
            </a:r>
            <a:r>
              <a:rPr lang="ru-RU" dirty="0"/>
              <a:t>выделяют литеральную оптическую </a:t>
            </a:r>
            <a:r>
              <a:rPr lang="ru-RU" dirty="0" err="1"/>
              <a:t>дислексию</a:t>
            </a:r>
            <a:r>
              <a:rPr lang="ru-RU" dirty="0"/>
              <a:t>, при которой наблюдаются нарушения при изолированном узнавании и различении буквы, и вербальную оптическую </a:t>
            </a:r>
            <a:r>
              <a:rPr lang="ru-RU" dirty="0" err="1"/>
              <a:t>дислексию</a:t>
            </a:r>
            <a:r>
              <a:rPr lang="ru-RU" dirty="0"/>
              <a:t>, проявляющуюся в нарушениях при чтении слова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Тактильная </a:t>
            </a:r>
            <a:r>
              <a:rPr lang="ru-RU" dirty="0" err="1">
                <a:solidFill>
                  <a:srgbClr val="FF0000"/>
                </a:solidFill>
              </a:rPr>
              <a:t>дислексия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(лат. </a:t>
            </a:r>
            <a:r>
              <a:rPr lang="ru-RU" dirty="0" err="1"/>
              <a:t>tactilis</a:t>
            </a:r>
            <a:r>
              <a:rPr lang="ru-RU" dirty="0"/>
              <a:t> - осязательный) - </a:t>
            </a:r>
            <a:r>
              <a:rPr lang="ru-RU" dirty="0" err="1"/>
              <a:t>дислексия</a:t>
            </a:r>
            <a:r>
              <a:rPr lang="ru-RU" dirty="0"/>
              <a:t>, которая наблюдается </a:t>
            </a:r>
            <a:r>
              <a:rPr lang="ru-RU" dirty="0">
                <a:solidFill>
                  <a:srgbClr val="0070C0"/>
                </a:solidFill>
              </a:rPr>
              <a:t>у слепых детей </a:t>
            </a:r>
            <a:r>
              <a:rPr lang="ru-RU" dirty="0"/>
              <a:t>и проявляется в трудностях дифференцирования тактильно воспринимаемых букв азбуки Брайля.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98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275" y="212785"/>
            <a:ext cx="9118727" cy="960407"/>
          </a:xfrm>
        </p:spPr>
        <p:txBody>
          <a:bodyPr>
            <a:normAutofit fontScale="90000"/>
          </a:bodyPr>
          <a:lstStyle/>
          <a:p>
            <a:r>
              <a:rPr lang="ru-RU" dirty="0"/>
              <a:t>Список симптомов, связанных со сложностями в чтении или обучении: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475" y="1570007"/>
            <a:ext cx="9152627" cy="457200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Держит </a:t>
            </a:r>
            <a:r>
              <a:rPr lang="ru-RU" sz="2400" dirty="0"/>
              <a:t>книгу слишком близко к глазам. </a:t>
            </a:r>
            <a:endParaRPr lang="ru-RU" sz="2400" dirty="0" smtClean="0"/>
          </a:p>
          <a:p>
            <a:r>
              <a:rPr lang="ru-RU" sz="2400" dirty="0" smtClean="0"/>
              <a:t>Немного </a:t>
            </a:r>
            <a:r>
              <a:rPr lang="ru-RU" sz="2400" dirty="0"/>
              <a:t>косит. </a:t>
            </a:r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чтении не замечает отдельные места. </a:t>
            </a:r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чтении прикрывает или вообще закрывает один глаз. </a:t>
            </a:r>
            <a:endParaRPr lang="ru-RU" sz="2400" dirty="0" smtClean="0"/>
          </a:p>
          <a:p>
            <a:r>
              <a:rPr lang="ru-RU" sz="2400" dirty="0" smtClean="0"/>
              <a:t>Поворачивает </a:t>
            </a:r>
            <a:r>
              <a:rPr lang="ru-RU" sz="2400" dirty="0"/>
              <a:t>голову, блокируя тем самым работу одного глаза. </a:t>
            </a:r>
            <a:endParaRPr lang="ru-RU" sz="2400" dirty="0" smtClean="0"/>
          </a:p>
          <a:p>
            <a:r>
              <a:rPr lang="ru-RU" sz="2400" dirty="0" smtClean="0"/>
              <a:t>Испытывает </a:t>
            </a:r>
            <a:r>
              <a:rPr lang="ru-RU" sz="2400" dirty="0"/>
              <a:t>во время чтения или после головную боль. </a:t>
            </a:r>
            <a:endParaRPr lang="ru-RU" sz="2400" dirty="0" smtClean="0"/>
          </a:p>
          <a:p>
            <a:r>
              <a:rPr lang="ru-RU" sz="2400" dirty="0" smtClean="0"/>
              <a:t>Покачивает </a:t>
            </a:r>
            <a:r>
              <a:rPr lang="ru-RU" sz="2400" dirty="0"/>
              <a:t>головой вперед-назад. </a:t>
            </a:r>
            <a:endParaRPr lang="ru-RU" sz="2400" dirty="0" smtClean="0"/>
          </a:p>
          <a:p>
            <a:r>
              <a:rPr lang="ru-RU" sz="2400" dirty="0" smtClean="0"/>
              <a:t>Часто </a:t>
            </a:r>
            <a:r>
              <a:rPr lang="ru-RU" sz="2400" dirty="0"/>
              <a:t>трет глаза. 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93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10883"/>
            <a:ext cx="9406945" cy="523047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Испытывает </a:t>
            </a:r>
            <a:r>
              <a:rPr lang="ru-RU" sz="2400" dirty="0"/>
              <a:t>трудности в запоминании, идентификации и воспроизведении основных геометрических фигур.</a:t>
            </a:r>
          </a:p>
          <a:p>
            <a:r>
              <a:rPr lang="ru-RU" sz="2400" dirty="0" smtClean="0"/>
              <a:t>Быстро </a:t>
            </a:r>
            <a:r>
              <a:rPr lang="ru-RU" sz="2400" dirty="0"/>
              <a:t>устает. </a:t>
            </a:r>
          </a:p>
          <a:p>
            <a:r>
              <a:rPr lang="ru-RU" sz="2400" dirty="0" smtClean="0"/>
              <a:t>При </a:t>
            </a:r>
            <a:r>
              <a:rPr lang="ru-RU" sz="2400" dirty="0"/>
              <a:t>чтении пропускает слова. </a:t>
            </a:r>
            <a:endParaRPr lang="ru-RU" sz="2400" dirty="0" smtClean="0"/>
          </a:p>
          <a:p>
            <a:r>
              <a:rPr lang="ru-RU" sz="2400" dirty="0" smtClean="0"/>
              <a:t>Примерно </a:t>
            </a:r>
            <a:r>
              <a:rPr lang="ru-RU" sz="2400" dirty="0"/>
              <a:t>в пятилетнем возрасте пишет буквы и слова задом наперед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Пытается </a:t>
            </a:r>
            <a:r>
              <a:rPr lang="ru-RU" sz="2400" dirty="0"/>
              <a:t>избежать чтения и выполнения домашних заданий. </a:t>
            </a:r>
            <a:endParaRPr lang="ru-RU" sz="2400" dirty="0" smtClean="0"/>
          </a:p>
          <a:p>
            <a:r>
              <a:rPr lang="ru-RU" sz="2400" dirty="0" smtClean="0"/>
              <a:t>Читает </a:t>
            </a:r>
            <a:r>
              <a:rPr lang="ru-RU" sz="2400" dirty="0"/>
              <a:t>хуже, чем следовало бы ожидать соответственно возрасту. </a:t>
            </a:r>
            <a:endParaRPr lang="ru-RU" sz="2400" dirty="0" smtClean="0"/>
          </a:p>
          <a:p>
            <a:r>
              <a:rPr lang="ru-RU" sz="2400" dirty="0" smtClean="0"/>
              <a:t>Имеет </a:t>
            </a:r>
            <a:r>
              <a:rPr lang="ru-RU" sz="2400" dirty="0"/>
              <a:t>очень плохой почерк, слова словно наползают друг на друга.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1853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1219</Words>
  <Application>Microsoft Office PowerPoint</Application>
  <PresentationFormat>Широкоэкранный</PresentationFormat>
  <Paragraphs>103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Calibri</vt:lpstr>
      <vt:lpstr>Times New Roman</vt:lpstr>
      <vt:lpstr>Trebuchet MS</vt:lpstr>
      <vt:lpstr>Wingdings 3</vt:lpstr>
      <vt:lpstr>Грань</vt:lpstr>
      <vt:lpstr>Дислексия  –  механизмы, методы предупреждения и коррекции.</vt:lpstr>
      <vt:lpstr>Презентация PowerPoint</vt:lpstr>
      <vt:lpstr>Причины дислексии.</vt:lpstr>
      <vt:lpstr>Неречевая симптоматика дислексии.</vt:lpstr>
      <vt:lpstr>Речевая симптоматика дислексии.    </vt:lpstr>
      <vt:lpstr>Психологический аспект дислексии.  </vt:lpstr>
      <vt:lpstr>Формы дислексии.</vt:lpstr>
      <vt:lpstr>Список симптомов, связанных со сложностями в чтении или обучении: </vt:lpstr>
      <vt:lpstr>Презентация PowerPoint</vt:lpstr>
      <vt:lpstr>Основные приёмы и методы работы  с детьми-дислексиками: </vt:lpstr>
      <vt:lpstr>Три шага к легкому чтению. </vt:lpstr>
      <vt:lpstr>Развитие техники чтения у школьников с дислексией</vt:lpstr>
      <vt:lpstr>Развитие техники чтения у школьников с дислексией</vt:lpstr>
      <vt:lpstr>Развитие техники чтения у школьников с дислексией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Дислексия  –  механизмы, методы предупреждения и коррекции</dc:title>
  <dc:creator>999</dc:creator>
  <cp:lastModifiedBy>999</cp:lastModifiedBy>
  <cp:revision>9</cp:revision>
  <dcterms:created xsi:type="dcterms:W3CDTF">2014-10-31T13:10:38Z</dcterms:created>
  <dcterms:modified xsi:type="dcterms:W3CDTF">2014-11-17T07:26:39Z</dcterms:modified>
</cp:coreProperties>
</file>