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2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71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10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3B7104-0513-4A19-A03B-75E3A39CF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5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C0BDCF-E696-4764-85AF-F9F28AD9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1024CA7-4B22-414B-AAA0-823AB4597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12EB-43BB-4D97-8BCB-3AB9204E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4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25F3-6948-4C05-ABA8-CFB29406B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4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4BC2-1386-4ED2-A2CB-4F3C15DB7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03E8-D87F-4C5B-A02D-5BC95C092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C8A7-755E-4EC0-A5CF-519963FB9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3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7591-537C-46E0-8677-83108C276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412 w 1288494"/>
              <a:gd name="T1" fmla="*/ 443436 h 722529"/>
              <a:gd name="T2" fmla="*/ 457051 w 1288494"/>
              <a:gd name="T3" fmla="*/ 488168 h 722529"/>
              <a:gd name="T4" fmla="*/ 141977 w 1288494"/>
              <a:gd name="T5" fmla="*/ 301459 h 722529"/>
              <a:gd name="T6" fmla="*/ 1075528 w 1288494"/>
              <a:gd name="T7" fmla="*/ 637925 h 722529"/>
              <a:gd name="T8" fmla="*/ 35008 w 1288494"/>
              <a:gd name="T9" fmla="*/ 156564 h 722529"/>
              <a:gd name="T10" fmla="*/ 26256 w 1288494"/>
              <a:gd name="T11" fmla="*/ 137115 h 722529"/>
              <a:gd name="T12" fmla="*/ 1235982 w 1288494"/>
              <a:gd name="T13" fmla="*/ 670016 h 722529"/>
              <a:gd name="T14" fmla="*/ 1229174 w 1288494"/>
              <a:gd name="T15" fmla="*/ 655429 h 722529"/>
              <a:gd name="T16" fmla="*/ 1048299 w 1288494"/>
              <a:gd name="T17" fmla="*/ 592221 h 722529"/>
              <a:gd name="T18" fmla="*/ 1234036 w 1288494"/>
              <a:gd name="T19" fmla="*/ 618476 h 722529"/>
              <a:gd name="T20" fmla="*/ 14587 w 1288494"/>
              <a:gd name="T21" fmla="*/ 105024 h 722529"/>
              <a:gd name="T22" fmla="*/ 2917 w 1288494"/>
              <a:gd name="T23" fmla="*/ 9724 h 722529"/>
              <a:gd name="T24" fmla="*/ 9725 w 1288494"/>
              <a:gd name="T25" fmla="*/ 44732 h 722529"/>
              <a:gd name="T26" fmla="*/ 23339 w 1288494"/>
              <a:gd name="T27" fmla="*/ 100162 h 722529"/>
              <a:gd name="T28" fmla="*/ 59319 w 1288494"/>
              <a:gd name="T29" fmla="*/ 179902 h 722529"/>
              <a:gd name="T30" fmla="*/ 142950 w 1288494"/>
              <a:gd name="T31" fmla="*/ 282982 h 722529"/>
              <a:gd name="T32" fmla="*/ 220746 w 1288494"/>
              <a:gd name="T33" fmla="*/ 352026 h 722529"/>
              <a:gd name="T34" fmla="*/ 282010 w 1288494"/>
              <a:gd name="T35" fmla="*/ 393841 h 722529"/>
              <a:gd name="T36" fmla="*/ 414263 w 1288494"/>
              <a:gd name="T37" fmla="*/ 467747 h 722529"/>
              <a:gd name="T38" fmla="*/ 480389 w 1288494"/>
              <a:gd name="T39" fmla="*/ 499838 h 722529"/>
              <a:gd name="T40" fmla="*/ 565965 w 1288494"/>
              <a:gd name="T41" fmla="*/ 532901 h 722529"/>
              <a:gd name="T42" fmla="*/ 684604 w 1288494"/>
              <a:gd name="T43" fmla="*/ 565964 h 722529"/>
              <a:gd name="T44" fmla="*/ 969531 w 1288494"/>
              <a:gd name="T45" fmla="*/ 621394 h 722529"/>
              <a:gd name="T46" fmla="*/ 1243275 w 1288494"/>
              <a:gd name="T47" fmla="*/ 638898 h 722529"/>
              <a:gd name="T48" fmla="*/ 1106646 w 1288494"/>
              <a:gd name="T49" fmla="*/ 640843 h 722529"/>
              <a:gd name="T50" fmla="*/ 1028850 w 1288494"/>
              <a:gd name="T51" fmla="*/ 635008 h 722529"/>
              <a:gd name="T52" fmla="*/ 949110 w 1288494"/>
              <a:gd name="T53" fmla="*/ 628201 h 722529"/>
              <a:gd name="T54" fmla="*/ 908267 w 1288494"/>
              <a:gd name="T55" fmla="*/ 623339 h 722529"/>
              <a:gd name="T56" fmla="*/ 814912 w 1288494"/>
              <a:gd name="T57" fmla="*/ 605834 h 722529"/>
              <a:gd name="T58" fmla="*/ 781848 w 1288494"/>
              <a:gd name="T59" fmla="*/ 599027 h 722529"/>
              <a:gd name="T60" fmla="*/ 727392 w 1288494"/>
              <a:gd name="T61" fmla="*/ 588331 h 722529"/>
              <a:gd name="T62" fmla="*/ 682659 w 1288494"/>
              <a:gd name="T63" fmla="*/ 574716 h 722529"/>
              <a:gd name="T64" fmla="*/ 641816 w 1288494"/>
              <a:gd name="T65" fmla="*/ 564992 h 722529"/>
              <a:gd name="T66" fmla="*/ 595139 w 1288494"/>
              <a:gd name="T67" fmla="*/ 553323 h 722529"/>
              <a:gd name="T68" fmla="*/ 554296 w 1288494"/>
              <a:gd name="T69" fmla="*/ 538735 h 722529"/>
              <a:gd name="T70" fmla="*/ 526095 w 1288494"/>
              <a:gd name="T71" fmla="*/ 529011 h 722529"/>
              <a:gd name="T72" fmla="*/ 494004 w 1288494"/>
              <a:gd name="T73" fmla="*/ 517342 h 722529"/>
              <a:gd name="T74" fmla="*/ 448299 w 1288494"/>
              <a:gd name="T75" fmla="*/ 498865 h 722529"/>
              <a:gd name="T76" fmla="*/ 423015 w 1288494"/>
              <a:gd name="T77" fmla="*/ 486223 h 722529"/>
              <a:gd name="T78" fmla="*/ 391897 w 1288494"/>
              <a:gd name="T79" fmla="*/ 469692 h 722529"/>
              <a:gd name="T80" fmla="*/ 353971 w 1288494"/>
              <a:gd name="T81" fmla="*/ 450243 h 722529"/>
              <a:gd name="T82" fmla="*/ 327715 w 1288494"/>
              <a:gd name="T83" fmla="*/ 436628 h 722529"/>
              <a:gd name="T84" fmla="*/ 293679 w 1288494"/>
              <a:gd name="T85" fmla="*/ 415235 h 722529"/>
              <a:gd name="T86" fmla="*/ 241167 w 1288494"/>
              <a:gd name="T87" fmla="*/ 380227 h 722529"/>
              <a:gd name="T88" fmla="*/ 211021 w 1288494"/>
              <a:gd name="T89" fmla="*/ 360777 h 722529"/>
              <a:gd name="T90" fmla="*/ 148785 w 1288494"/>
              <a:gd name="T91" fmla="*/ 308265 h 722529"/>
              <a:gd name="T92" fmla="*/ 135170 w 1288494"/>
              <a:gd name="T93" fmla="*/ 292706 h 722529"/>
              <a:gd name="T94" fmla="*/ 132253 w 1288494"/>
              <a:gd name="T95" fmla="*/ 287844 h 722529"/>
              <a:gd name="T96" fmla="*/ 122529 w 1288494"/>
              <a:gd name="T97" fmla="*/ 279092 h 722529"/>
              <a:gd name="T98" fmla="*/ 108914 w 1288494"/>
              <a:gd name="T99" fmla="*/ 266451 h 722529"/>
              <a:gd name="T100" fmla="*/ 91410 w 1288494"/>
              <a:gd name="T101" fmla="*/ 243111 h 722529"/>
              <a:gd name="T102" fmla="*/ 84603 w 1288494"/>
              <a:gd name="T103" fmla="*/ 234359 h 722529"/>
              <a:gd name="T104" fmla="*/ 70016 w 1288494"/>
              <a:gd name="T105" fmla="*/ 215883 h 722529"/>
              <a:gd name="T106" fmla="*/ 63209 w 1288494"/>
              <a:gd name="T107" fmla="*/ 199351 h 722529"/>
              <a:gd name="T108" fmla="*/ 46678 w 1288494"/>
              <a:gd name="T109" fmla="*/ 175040 h 722529"/>
              <a:gd name="T110" fmla="*/ 36953 w 1288494"/>
              <a:gd name="T111" fmla="*/ 160453 h 722529"/>
              <a:gd name="T112" fmla="*/ 34036 w 1288494"/>
              <a:gd name="T113" fmla="*/ 143921 h 722529"/>
              <a:gd name="T114" fmla="*/ 16532 w 1288494"/>
              <a:gd name="T115" fmla="*/ 101134 h 722529"/>
              <a:gd name="T116" fmla="*/ 4863 w 1288494"/>
              <a:gd name="T117" fmla="*/ 50566 h 722529"/>
              <a:gd name="T118" fmla="*/ 1884 w 1288494"/>
              <a:gd name="T119" fmla="*/ 3039 h 72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586 w 1288494"/>
              <a:gd name="T1" fmla="*/ 108914 h 722529"/>
              <a:gd name="T2" fmla="*/ 32090 w 1288494"/>
              <a:gd name="T3" fmla="*/ 149757 h 722529"/>
              <a:gd name="T4" fmla="*/ 36953 w 1288494"/>
              <a:gd name="T5" fmla="*/ 159481 h 722529"/>
              <a:gd name="T6" fmla="*/ 49595 w 1288494"/>
              <a:gd name="T7" fmla="*/ 184765 h 722529"/>
              <a:gd name="T8" fmla="*/ 1137764 w 1288494"/>
              <a:gd name="T9" fmla="*/ 708915 h 722529"/>
              <a:gd name="T10" fmla="*/ 1226257 w 1288494"/>
              <a:gd name="T11" fmla="*/ 630147 h 722529"/>
              <a:gd name="T12" fmla="*/ 1058996 w 1288494"/>
              <a:gd name="T13" fmla="*/ 577635 h 722529"/>
              <a:gd name="T14" fmla="*/ 1287522 w 1288494"/>
              <a:gd name="T15" fmla="*/ 637927 h 722529"/>
              <a:gd name="T16" fmla="*/ 909238 w 1288494"/>
              <a:gd name="T17" fmla="*/ 622367 h 722529"/>
              <a:gd name="T18" fmla="*/ 244084 w 1288494"/>
              <a:gd name="T19" fmla="*/ 368557 h 722529"/>
              <a:gd name="T20" fmla="*/ 334521 w 1288494"/>
              <a:gd name="T21" fmla="*/ 440519 h 722529"/>
              <a:gd name="T22" fmla="*/ 439546 w 1288494"/>
              <a:gd name="T23" fmla="*/ 492059 h 722529"/>
              <a:gd name="T24" fmla="*/ 392869 w 1288494"/>
              <a:gd name="T25" fmla="*/ 470665 h 722529"/>
              <a:gd name="T26" fmla="*/ 367585 w 1288494"/>
              <a:gd name="T27" fmla="*/ 458995 h 722529"/>
              <a:gd name="T28" fmla="*/ 347164 w 1288494"/>
              <a:gd name="T29" fmla="*/ 447326 h 722529"/>
              <a:gd name="T30" fmla="*/ 306320 w 1288494"/>
              <a:gd name="T31" fmla="*/ 424960 h 722529"/>
              <a:gd name="T32" fmla="*/ 270340 w 1288494"/>
              <a:gd name="T33" fmla="*/ 402593 h 722529"/>
              <a:gd name="T34" fmla="*/ 225607 w 1288494"/>
              <a:gd name="T35" fmla="*/ 371475 h 722529"/>
              <a:gd name="T36" fmla="*/ 195461 w 1288494"/>
              <a:gd name="T37" fmla="*/ 349109 h 722529"/>
              <a:gd name="T38" fmla="*/ 141977 w 1288494"/>
              <a:gd name="T39" fmla="*/ 300486 h 722529"/>
              <a:gd name="T40" fmla="*/ 140032 w 1288494"/>
              <a:gd name="T41" fmla="*/ 290762 h 722529"/>
              <a:gd name="T42" fmla="*/ 129335 w 1288494"/>
              <a:gd name="T43" fmla="*/ 285899 h 722529"/>
              <a:gd name="T44" fmla="*/ 113776 w 1288494"/>
              <a:gd name="T45" fmla="*/ 273258 h 722529"/>
              <a:gd name="T46" fmla="*/ 104051 w 1288494"/>
              <a:gd name="T47" fmla="*/ 260616 h 722529"/>
              <a:gd name="T48" fmla="*/ 89465 w 1288494"/>
              <a:gd name="T49" fmla="*/ 243112 h 722529"/>
              <a:gd name="T50" fmla="*/ 74878 w 1288494"/>
              <a:gd name="T51" fmla="*/ 224635 h 722529"/>
              <a:gd name="T52" fmla="*/ 67098 w 1288494"/>
              <a:gd name="T53" fmla="*/ 206159 h 722529"/>
              <a:gd name="T54" fmla="*/ 54457 w 1288494"/>
              <a:gd name="T55" fmla="*/ 189627 h 722529"/>
              <a:gd name="T56" fmla="*/ 42787 w 1288494"/>
              <a:gd name="T57" fmla="*/ 171151 h 722529"/>
              <a:gd name="T58" fmla="*/ 36953 w 1288494"/>
              <a:gd name="T59" fmla="*/ 155592 h 722529"/>
              <a:gd name="T60" fmla="*/ 28200 w 1288494"/>
              <a:gd name="T61" fmla="*/ 130308 h 722529"/>
              <a:gd name="T62" fmla="*/ 7779 w 1288494"/>
              <a:gd name="T63" fmla="*/ 70016 h 722529"/>
              <a:gd name="T64" fmla="*/ 4862 w 1288494"/>
              <a:gd name="T65" fmla="*/ 34035 h 722529"/>
              <a:gd name="T66" fmla="*/ 1944 w 1288494"/>
              <a:gd name="T67" fmla="*/ 13614 h 722529"/>
              <a:gd name="T68" fmla="*/ 5834 w 1288494"/>
              <a:gd name="T69" fmla="*/ 40843 h 722529"/>
              <a:gd name="T70" fmla="*/ 32091 w 1288494"/>
              <a:gd name="T71" fmla="*/ 123501 h 722529"/>
              <a:gd name="T72" fmla="*/ 70015 w 1288494"/>
              <a:gd name="T73" fmla="*/ 194489 h 722529"/>
              <a:gd name="T74" fmla="*/ 165316 w 1288494"/>
              <a:gd name="T75" fmla="*/ 303404 h 722529"/>
              <a:gd name="T76" fmla="*/ 241795 w 1288494"/>
              <a:gd name="T77" fmla="*/ 366956 h 722529"/>
              <a:gd name="T78" fmla="*/ 304375 w 1288494"/>
              <a:gd name="T79" fmla="*/ 407455 h 722529"/>
              <a:gd name="T80" fmla="*/ 430794 w 1288494"/>
              <a:gd name="T81" fmla="*/ 475527 h 722529"/>
              <a:gd name="T82" fmla="*/ 487196 w 1288494"/>
              <a:gd name="T83" fmla="*/ 502755 h 722529"/>
              <a:gd name="T84" fmla="*/ 570826 w 1288494"/>
              <a:gd name="T85" fmla="*/ 533874 h 722529"/>
              <a:gd name="T86" fmla="*/ 819773 w 1288494"/>
              <a:gd name="T87" fmla="*/ 596111 h 722529"/>
              <a:gd name="T88" fmla="*/ 971475 w 1288494"/>
              <a:gd name="T89" fmla="*/ 621395 h 722529"/>
              <a:gd name="T90" fmla="*/ 1243761 w 1288494"/>
              <a:gd name="T91" fmla="*/ 639871 h 722529"/>
              <a:gd name="T92" fmla="*/ 1088169 w 1288494"/>
              <a:gd name="T93" fmla="*/ 637926 h 722529"/>
              <a:gd name="T94" fmla="*/ 1028849 w 1288494"/>
              <a:gd name="T95" fmla="*/ 635009 h 722529"/>
              <a:gd name="T96" fmla="*/ 947164 w 1288494"/>
              <a:gd name="T97" fmla="*/ 628202 h 722529"/>
              <a:gd name="T98" fmla="*/ 911183 w 1288494"/>
              <a:gd name="T99" fmla="*/ 621395 h 722529"/>
              <a:gd name="T100" fmla="*/ 807131 w 1288494"/>
              <a:gd name="T101" fmla="*/ 603891 h 722529"/>
              <a:gd name="T102" fmla="*/ 771151 w 1288494"/>
              <a:gd name="T103" fmla="*/ 597084 h 722529"/>
              <a:gd name="T104" fmla="*/ 708914 w 1288494"/>
              <a:gd name="T105" fmla="*/ 582497 h 722529"/>
              <a:gd name="T106" fmla="*/ 670989 w 1288494"/>
              <a:gd name="T107" fmla="*/ 573745 h 722529"/>
              <a:gd name="T108" fmla="*/ 633063 w 1288494"/>
              <a:gd name="T109" fmla="*/ 564021 h 722529"/>
              <a:gd name="T110" fmla="*/ 587358 w 1288494"/>
              <a:gd name="T111" fmla="*/ 549433 h 722529"/>
              <a:gd name="T112" fmla="*/ 554295 w 1288494"/>
              <a:gd name="T113" fmla="*/ 538736 h 722529"/>
              <a:gd name="T114" fmla="*/ 526094 w 1288494"/>
              <a:gd name="T115" fmla="*/ 529011 h 722529"/>
              <a:gd name="T116" fmla="*/ 494003 w 1288494"/>
              <a:gd name="T117" fmla="*/ 517342 h 722529"/>
              <a:gd name="T118" fmla="*/ 448298 w 1288494"/>
              <a:gd name="T119" fmla="*/ 498866 h 72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B8CA-2DA6-4E99-B73F-3A627F4CF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CA59-BEFE-44C2-86E9-07CD82606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9321-7333-41DD-A315-3FD942000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1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0BB3-BC27-458C-BA12-C48E7171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5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BF57-8C06-4054-8659-B0AE1C00B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AA63D2C9-99B8-498B-B671-473F1EC7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92" r:id="rId3"/>
    <p:sldLayoutId id="2147483693" r:id="rId4"/>
    <p:sldLayoutId id="2147483700" r:id="rId5"/>
    <p:sldLayoutId id="2147483694" r:id="rId6"/>
    <p:sldLayoutId id="2147483695" r:id="rId7"/>
    <p:sldLayoutId id="2147483696" r:id="rId8"/>
    <p:sldLayoutId id="2147483701" r:id="rId9"/>
    <p:sldLayoutId id="2147483697" r:id="rId10"/>
    <p:sldLayoutId id="2147483698" r:id="rId11"/>
    <p:sldLayoutId id="2147483702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 rot="360000">
            <a:off x="3394075" y="3003550"/>
            <a:ext cx="4848225" cy="2527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/>
              <a:t>Двоичное кодирование символьной информации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 rot="360000">
            <a:off x="2220913" y="4905375"/>
            <a:ext cx="2105025" cy="5921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algn="r" fontAlgn="auto">
              <a:spcAft>
                <a:spcPts val="0"/>
              </a:spcAft>
              <a:defRPr/>
            </a:pPr>
            <a:fld id="{5E524115-9492-4056-A5A8-03A5A44757C6}" type="datetime1">
              <a:rPr lang="ru-RU" sz="6400" b="1"/>
              <a:pPr algn="r" fontAlgn="auto">
                <a:spcAft>
                  <a:spcPts val="0"/>
                </a:spcAft>
                <a:defRPr/>
              </a:pPr>
              <a:t>17.12.2015</a:t>
            </a:fld>
            <a:endParaRPr lang="ru-RU" sz="6400" b="1" dirty="0"/>
          </a:p>
        </p:txBody>
      </p:sp>
      <p:sp>
        <p:nvSpPr>
          <p:cNvPr id="8" name="Rectangle 10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0DF8F-CA69-4B02-BCAB-86F1408F2218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8024" y="18864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latin typeface="+mn-lt"/>
              </a:rPr>
              <a:t>Подготовила:</a:t>
            </a:r>
          </a:p>
          <a:p>
            <a:r>
              <a:rPr lang="ru-RU" sz="2000" dirty="0" smtClean="0">
                <a:solidFill>
                  <a:schemeClr val="bg2"/>
                </a:solidFill>
                <a:latin typeface="+mn-lt"/>
              </a:rPr>
              <a:t>Учитель информатики </a:t>
            </a:r>
          </a:p>
          <a:p>
            <a:r>
              <a:rPr lang="ru-RU" sz="2000" dirty="0" smtClean="0">
                <a:solidFill>
                  <a:schemeClr val="bg2"/>
                </a:solidFill>
                <a:latin typeface="+mn-lt"/>
              </a:rPr>
              <a:t>МБОУ СОШ №2 г. Липецка</a:t>
            </a:r>
          </a:p>
          <a:p>
            <a:r>
              <a:rPr lang="ru-RU" sz="2000" dirty="0" smtClean="0">
                <a:solidFill>
                  <a:schemeClr val="bg2"/>
                </a:solidFill>
                <a:latin typeface="+mn-lt"/>
              </a:rPr>
              <a:t>Кукина Екатерина Сергеевна</a:t>
            </a:r>
            <a:endParaRPr lang="ru-RU" sz="2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AE62F-ABD2-4551-8528-4CFD9D4C374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7059" y="620688"/>
            <a:ext cx="68452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Segoe Script" pitchFamily="34" charset="0"/>
              </a:rPr>
              <a:t>Международная организация по стандартизации 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(International Standards Organization, ISO)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 утвердила в качестве стандарта для русского языка еще одну кодировку </a:t>
            </a: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под 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названием </a:t>
            </a: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                </a:t>
            </a:r>
            <a:r>
              <a:rPr lang="en-US" sz="3200" b="1" dirty="0" smtClean="0">
                <a:solidFill>
                  <a:srgbClr val="FF0000"/>
                </a:solidFill>
                <a:latin typeface="Segoe Script" pitchFamily="34" charset="0"/>
              </a:rPr>
              <a:t>ISO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Segoe Script" pitchFamily="34" charset="0"/>
              </a:rPr>
              <a:t>8859 – 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243200"/>
            <a:ext cx="2574249" cy="232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КОИ</a:t>
            </a: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8 </a:t>
            </a: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- UNIX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CP1251 </a:t>
            </a:r>
            <a:r>
              <a:rPr lang="en-US" sz="2800" b="1" dirty="0" smtClean="0">
                <a:solidFill>
                  <a:srgbClr val="002060"/>
                </a:solidFill>
                <a:latin typeface="Segoe Script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«</a:t>
            </a:r>
            <a:r>
              <a:rPr lang="en-US" sz="2800" b="1" dirty="0" smtClean="0">
                <a:solidFill>
                  <a:srgbClr val="002060"/>
                </a:solidFill>
                <a:latin typeface="Segoe Script" pitchFamily="34" charset="0"/>
              </a:rPr>
              <a:t>CP</a:t>
            </a:r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» означает «</a:t>
            </a:r>
            <a:r>
              <a:rPr lang="en-US" sz="2800" b="1" dirty="0" smtClean="0">
                <a:solidFill>
                  <a:srgbClr val="002060"/>
                </a:solidFill>
                <a:latin typeface="Segoe Script" pitchFamily="34" charset="0"/>
              </a:rPr>
              <a:t>Code Page</a:t>
            </a:r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»)</a:t>
            </a:r>
            <a:r>
              <a:rPr lang="en-US" sz="2800" b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- Microsoft Windows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CP 866 - MS-DOS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Mac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Macintosh </a:t>
            </a:r>
            <a:endParaRPr lang="ru-RU" sz="28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Segoe Script" pitchFamily="34" charset="0"/>
              </a:rPr>
              <a:t>ISO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8859 – 5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Стандарты кодировок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F0CD7-08EA-46C7-A770-298EDD3092D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27266"/>
            <a:ext cx="3282702" cy="328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378700" cy="3048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Segoe Script" pitchFamily="34" charset="0"/>
              </a:rPr>
              <a:t>Таблица кодировки символов</a:t>
            </a:r>
          </a:p>
        </p:txBody>
      </p:sp>
      <p:graphicFrame>
        <p:nvGraphicFramePr>
          <p:cNvPr id="42267" name="Group 283"/>
          <p:cNvGraphicFramePr>
            <a:graphicFrameLocks noGrp="1"/>
          </p:cNvGraphicFramePr>
          <p:nvPr>
            <p:ph type="tbl" idx="1"/>
          </p:nvPr>
        </p:nvGraphicFramePr>
        <p:xfrm>
          <a:off x="755650" y="620713"/>
          <a:ext cx="7958138" cy="5795967"/>
        </p:xfrm>
        <a:graphic>
          <a:graphicData uri="http://schemas.openxmlformats.org/drawingml/2006/table">
            <a:tbl>
              <a:tblPr/>
              <a:tblGrid>
                <a:gridCol w="1136650"/>
                <a:gridCol w="1136650"/>
                <a:gridCol w="1136650"/>
                <a:gridCol w="1138238"/>
                <a:gridCol w="1136650"/>
                <a:gridCol w="1136650"/>
                <a:gridCol w="1136650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Двоичный код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Десятичный код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КОИ8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CP1251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CP866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0000 0000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0000 1000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Удаление последнего символа (клавиша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Backspace)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0000 1101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Перевод строки (клавиша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Enter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0010 0000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Пробел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0010 0001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0101 1010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0111 1111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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1100 0010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1100 1100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1101 1101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1111 1111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Нераз. пробел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Нераз. пробел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4F1F0-F3F8-4CAC-8F47-3C33927C41C5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DA369-6FB3-41B4-A197-E8491B59470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42988" y="895350"/>
            <a:ext cx="7545387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   В последнее время появился новый международный стандарт </a:t>
            </a:r>
            <a:r>
              <a:rPr lang="en-US" sz="3200" b="1">
                <a:solidFill>
                  <a:srgbClr val="FF0000"/>
                </a:solidFill>
                <a:latin typeface="Segoe Script" pitchFamily="34" charset="0"/>
              </a:rPr>
              <a:t>Unicode</a:t>
            </a: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, который отводит на каждый символ не один байт, а два, и поэтому с его помощью можно закодировать не 256 символов, 2</a:t>
            </a:r>
            <a:r>
              <a:rPr lang="ru-RU" sz="3200" b="1" baseline="30000">
                <a:solidFill>
                  <a:srgbClr val="002060"/>
                </a:solidFill>
                <a:latin typeface="Segoe Script" pitchFamily="34" charset="0"/>
              </a:rPr>
              <a:t>16</a:t>
            </a: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=65 536 различных символов. Эту кодировку поддерживают редакторы, начиная с </a:t>
            </a:r>
            <a:r>
              <a:rPr lang="en-US" sz="3200" b="1">
                <a:solidFill>
                  <a:srgbClr val="002060"/>
                </a:solidFill>
                <a:latin typeface="Segoe Script" pitchFamily="34" charset="0"/>
              </a:rPr>
              <a:t>MS Office 97</a:t>
            </a: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.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Segoe Script" pitchFamily="34" charset="0"/>
              </a:rPr>
              <a:t>Задание 1:</a:t>
            </a:r>
            <a:r>
              <a:rPr lang="ru-RU" sz="3600" dirty="0" smtClean="0">
                <a:solidFill>
                  <a:srgbClr val="002060"/>
                </a:solidFill>
                <a:latin typeface="Segoe Script" pitchFamily="34" charset="0"/>
              </a:rPr>
              <a:t> определите символ по числовому коду.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8280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/>
              <a:t>Запустите программу БЛОКНОТ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Нажмите </a:t>
            </a:r>
            <a:r>
              <a:rPr lang="en-US" sz="2600" smtClean="0"/>
              <a:t>ALT</a:t>
            </a:r>
            <a:r>
              <a:rPr lang="ru-RU" sz="2600" smtClean="0"/>
              <a:t> и 0224 (на дополнительной цифровой клавиатуре). Появится символ </a:t>
            </a:r>
            <a:r>
              <a:rPr lang="ru-RU" sz="2600" b="1" smtClean="0">
                <a:solidFill>
                  <a:srgbClr val="FF0000"/>
                </a:solidFill>
              </a:rPr>
              <a:t>а</a:t>
            </a:r>
            <a:r>
              <a:rPr lang="ru-RU" sz="2600" smtClean="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003366"/>
                </a:solidFill>
              </a:rPr>
              <a:t>Повторите</a:t>
            </a:r>
            <a:r>
              <a:rPr lang="ru-RU" sz="2600" smtClean="0">
                <a:solidFill>
                  <a:schemeClr val="folHlink"/>
                </a:solidFill>
              </a:rPr>
              <a:t> </a:t>
            </a:r>
            <a:r>
              <a:rPr lang="ru-RU" sz="2600" smtClean="0">
                <a:solidFill>
                  <a:srgbClr val="003366"/>
                </a:solidFill>
              </a:rPr>
              <a:t>эту операцию для числовых кодов от 0225 до 0233.Появятся символы в кодировке </a:t>
            </a:r>
            <a:r>
              <a:rPr lang="en-US" sz="2600" smtClean="0">
                <a:solidFill>
                  <a:srgbClr val="003366"/>
                </a:solidFill>
              </a:rPr>
              <a:t>(CP 1251 Windows)</a:t>
            </a:r>
            <a:r>
              <a:rPr lang="ru-RU" sz="2600" smtClean="0">
                <a:solidFill>
                  <a:srgbClr val="003366"/>
                </a:solidFill>
              </a:rPr>
              <a:t>. Запишите их в тетрадь.</a:t>
            </a:r>
          </a:p>
          <a:p>
            <a:pPr>
              <a:lnSpc>
                <a:spcPct val="90000"/>
              </a:lnSpc>
            </a:pPr>
            <a:r>
              <a:rPr lang="ru-RU" sz="2600" smtClean="0"/>
              <a:t>Нажмите </a:t>
            </a:r>
            <a:r>
              <a:rPr lang="en-US" sz="2600" smtClean="0"/>
              <a:t>ALT</a:t>
            </a:r>
            <a:r>
              <a:rPr lang="ru-RU" sz="2600" smtClean="0"/>
              <a:t> и 161 (на дополнительной цифровой клавиатуре). Появится символ </a:t>
            </a:r>
            <a:r>
              <a:rPr lang="ru-RU" sz="2600" b="1" smtClean="0">
                <a:solidFill>
                  <a:srgbClr val="FF0000"/>
                </a:solidFill>
              </a:rPr>
              <a:t>б</a:t>
            </a:r>
            <a:r>
              <a:rPr lang="ru-RU" sz="2600" smtClean="0"/>
              <a:t>.</a:t>
            </a:r>
            <a:endParaRPr lang="ru-RU" sz="26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003366"/>
                </a:solidFill>
              </a:rPr>
              <a:t>Повторите</a:t>
            </a:r>
            <a:r>
              <a:rPr lang="ru-RU" sz="2600" smtClean="0">
                <a:solidFill>
                  <a:schemeClr val="folHlink"/>
                </a:solidFill>
              </a:rPr>
              <a:t> </a:t>
            </a:r>
            <a:r>
              <a:rPr lang="ru-RU" sz="2600" smtClean="0">
                <a:solidFill>
                  <a:srgbClr val="003366"/>
                </a:solidFill>
              </a:rPr>
              <a:t>эту операцию для числовых кодов 160, 169, 226. Появятся символы в кодировке </a:t>
            </a:r>
            <a:r>
              <a:rPr lang="en-US" sz="2600" smtClean="0">
                <a:solidFill>
                  <a:srgbClr val="003366"/>
                </a:solidFill>
              </a:rPr>
              <a:t>(CP </a:t>
            </a:r>
            <a:r>
              <a:rPr lang="ru-RU" sz="2600" smtClean="0">
                <a:solidFill>
                  <a:srgbClr val="003366"/>
                </a:solidFill>
              </a:rPr>
              <a:t>866 </a:t>
            </a:r>
            <a:r>
              <a:rPr lang="en-US" sz="2600" smtClean="0">
                <a:solidFill>
                  <a:srgbClr val="003366"/>
                </a:solidFill>
              </a:rPr>
              <a:t>MS-DOS).</a:t>
            </a:r>
            <a:r>
              <a:rPr lang="ru-RU" sz="2600" smtClean="0">
                <a:solidFill>
                  <a:srgbClr val="003366"/>
                </a:solidFill>
              </a:rPr>
              <a:t> Запишите их в тетрадь.</a:t>
            </a:r>
            <a:r>
              <a:rPr lang="en-US" sz="2600" smtClean="0">
                <a:solidFill>
                  <a:srgbClr val="003366"/>
                </a:solidFill>
              </a:rPr>
              <a:t> </a:t>
            </a:r>
            <a:endParaRPr lang="ru-RU" sz="260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ru-RU" sz="2600" smtClean="0">
              <a:solidFill>
                <a:srgbClr val="00336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054F-D5AD-4BBB-8E8D-3E848AD08022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>
                <a:solidFill>
                  <a:srgbClr val="FF0000"/>
                </a:solidFill>
                <a:latin typeface="Segoe Script" pitchFamily="34" charset="0"/>
              </a:rPr>
              <a:t>Задание 2: </a:t>
            </a:r>
            <a:r>
              <a:rPr lang="ru-RU" sz="3600" smtClean="0">
                <a:solidFill>
                  <a:srgbClr val="002060"/>
                </a:solidFill>
                <a:latin typeface="Segoe Script" pitchFamily="34" charset="0"/>
              </a:rPr>
              <a:t>определите числовой код для символов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3366"/>
                </a:solidFill>
              </a:rPr>
              <a:t>Определите числовой код, который нужно ввести , удерживая клавишу</a:t>
            </a:r>
            <a:r>
              <a:rPr lang="en-US" sz="2800" smtClean="0">
                <a:solidFill>
                  <a:srgbClr val="003366"/>
                </a:solidFill>
              </a:rPr>
              <a:t>Alt</a:t>
            </a:r>
            <a:r>
              <a:rPr lang="ru-RU" sz="2800" smtClean="0">
                <a:solidFill>
                  <a:srgbClr val="003366"/>
                </a:solidFill>
              </a:rPr>
              <a:t>, чтобы получить символы: </a:t>
            </a:r>
            <a:r>
              <a:rPr lang="ru-RU" sz="3200" b="1" smtClean="0">
                <a:solidFill>
                  <a:srgbClr val="003366"/>
                </a:solidFill>
              </a:rPr>
              <a:t>☼, §, $, ♀ </a:t>
            </a:r>
          </a:p>
          <a:p>
            <a:pPr>
              <a:lnSpc>
                <a:spcPct val="90000"/>
              </a:lnSpc>
            </a:pPr>
            <a:endParaRPr lang="ru-RU" sz="280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C00000"/>
                </a:solidFill>
              </a:rPr>
              <a:t>Пояснение:</a:t>
            </a:r>
            <a:r>
              <a:rPr lang="ru-RU" sz="2800" smtClean="0">
                <a:solidFill>
                  <a:srgbClr val="003366"/>
                </a:solidFill>
              </a:rPr>
              <a:t> </a:t>
            </a:r>
            <a:r>
              <a:rPr lang="ru-RU" sz="2800" i="1" smtClean="0">
                <a:solidFill>
                  <a:srgbClr val="003366"/>
                </a:solidFill>
              </a:rPr>
              <a:t>данный код содержится в диапазоне от 0 до 50.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D6A24-4520-4414-9623-AE0331986B47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1E85E-9D62-4C10-A3A5-4DF6FD6976B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5292" y="1700808"/>
            <a:ext cx="7113422" cy="2189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2392"/>
            <a:ext cx="3535833" cy="237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93029-3B57-4386-8375-55A16C7DE66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027988" cy="5848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>
                <a:solidFill>
                  <a:srgbClr val="002060"/>
                </a:solidFill>
                <a:latin typeface="Segoe Script" pitchFamily="34" charset="0"/>
              </a:rPr>
              <a:t>При </a:t>
            </a:r>
            <a:r>
              <a:rPr lang="ru-RU" sz="3400" b="1">
                <a:solidFill>
                  <a:srgbClr val="002060"/>
                </a:solidFill>
                <a:latin typeface="Segoe Script" pitchFamily="34" charset="0"/>
              </a:rPr>
              <a:t>двоичном кодировании текстовой информации</a:t>
            </a:r>
            <a:r>
              <a:rPr lang="ru-RU" sz="3400">
                <a:solidFill>
                  <a:srgbClr val="002060"/>
                </a:solidFill>
                <a:latin typeface="Segoe Script" pitchFamily="34" charset="0"/>
              </a:rPr>
              <a:t> каждому символу ставится в соответствие уникальный десятичный код от 0 до 255 или соответствующий ему двоичный код от 00000000 до 11111111. Так человек различает символы по их начертанию, а компьютер – по их коду.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33950"/>
            <a:ext cx="1514475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3568700"/>
          </a:xfrm>
        </p:spPr>
        <p:txBody>
          <a:bodyPr/>
          <a:lstStyle/>
          <a:p>
            <a:r>
              <a:rPr lang="ru-RU" sz="3200" smtClean="0">
                <a:solidFill>
                  <a:srgbClr val="002060"/>
                </a:solidFill>
                <a:latin typeface="Segoe Script" pitchFamily="34" charset="0"/>
              </a:rPr>
              <a:t>По формуле, связывающей количество сообщений </a:t>
            </a:r>
            <a:r>
              <a:rPr lang="en-US" sz="3200" smtClean="0">
                <a:solidFill>
                  <a:srgbClr val="002060"/>
                </a:solidFill>
                <a:latin typeface="Segoe Script" pitchFamily="34" charset="0"/>
              </a:rPr>
              <a:t>N </a:t>
            </a:r>
            <a:r>
              <a:rPr lang="ru-RU" sz="3200" smtClean="0">
                <a:solidFill>
                  <a:srgbClr val="002060"/>
                </a:solidFill>
                <a:latin typeface="Segoe Script" pitchFamily="34" charset="0"/>
              </a:rPr>
              <a:t>и количество информации </a:t>
            </a:r>
            <a:r>
              <a:rPr lang="en-US" sz="3200" smtClean="0">
                <a:solidFill>
                  <a:srgbClr val="002060"/>
                </a:solidFill>
                <a:latin typeface="Segoe Script" pitchFamily="34" charset="0"/>
              </a:rPr>
              <a:t>i</a:t>
            </a:r>
            <a:r>
              <a:rPr lang="ru-RU" sz="3200" smtClean="0">
                <a:solidFill>
                  <a:srgbClr val="002060"/>
                </a:solidFill>
                <a:latin typeface="Segoe Script" pitchFamily="34" charset="0"/>
              </a:rPr>
              <a:t>, можно вычислить, какое количество информации необходимо, чтобы закодировать каждый знак</a:t>
            </a:r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4005064"/>
            <a:ext cx="7467600" cy="1984661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23BDA-9288-40F8-9D31-4166BDDF6DC3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E8CEA-60AC-4D90-A8FF-04DBCFB2AB4A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333375"/>
            <a:ext cx="7707313" cy="6092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>
                <a:solidFill>
                  <a:srgbClr val="002060"/>
                </a:solidFill>
                <a:latin typeface="Segoe Script" pitchFamily="34" charset="0"/>
              </a:rPr>
              <a:t>Присвоение символу конкретного двоичного кода – это вопрос соглашения, которое фиксируется в кодовой таблице. Первые 33 кода (с 0 до 32) соответствуют не символам, а операциям (перевод строки, ввод пробела и т.д.). Коды с 33 по 127 являются интернациональными и соответствуют символам латинского алфавита, цифрам, знакам арифметических операций и знакам препинания.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C4D89-DD87-4092-A8F7-2E585A68249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755650" y="549275"/>
            <a:ext cx="7632700" cy="5170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000">
                <a:solidFill>
                  <a:srgbClr val="002060"/>
                </a:solidFill>
                <a:latin typeface="Segoe Script" pitchFamily="34" charset="0"/>
              </a:rPr>
              <a:t>Коды с 128 по 255 являются национальными, т. е. в национальных кодировках одному и тому же коду соответствуют различные символы. Существует 5 однобайтовых кодовых таблиц для русских букв, поэтому тексты созданные в одной кодировке, не будут правильно отображаться в другой.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4C0C6-0365-4FC5-9DA6-2F75670B419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4213" y="476672"/>
            <a:ext cx="7696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2060"/>
                </a:solidFill>
                <a:latin typeface="Segoe Script" pitchFamily="34" charset="0"/>
              </a:rPr>
              <a:t>Хронологически одним из первых стандартов кодирования русских букв на компьютерах был код КОИ – 8 («Код обмена информационный – 8 битный»). Эта кодировка применяется в компьютерах с операционной системой </a:t>
            </a:r>
            <a:r>
              <a:rPr lang="en-US" sz="3200" dirty="0">
                <a:solidFill>
                  <a:srgbClr val="002060"/>
                </a:solidFill>
                <a:latin typeface="Segoe Script" pitchFamily="34" charset="0"/>
              </a:rPr>
              <a:t>UNIX.</a:t>
            </a:r>
            <a:endParaRPr lang="ru-RU" sz="32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3182"/>
            <a:ext cx="2406040" cy="192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B4AC-CEBA-4EEE-8CA1-5D67098072BC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576" y="692696"/>
            <a:ext cx="73914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Наиболее распространенная  кодировка – это стандартная </a:t>
            </a:r>
            <a:r>
              <a:rPr lang="ru-RU" sz="3200" b="1" dirty="0" err="1">
                <a:solidFill>
                  <a:srgbClr val="002060"/>
                </a:solidFill>
                <a:latin typeface="Segoe Script" pitchFamily="34" charset="0"/>
              </a:rPr>
              <a:t>кириллистическая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 кодировка </a:t>
            </a:r>
            <a:r>
              <a:rPr lang="en-US" sz="3200" b="1" dirty="0">
                <a:solidFill>
                  <a:srgbClr val="FF0000"/>
                </a:solidFill>
                <a:latin typeface="Segoe Script" pitchFamily="34" charset="0"/>
              </a:rPr>
              <a:t>Microsoft Windows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, обозначаемая сокращением </a:t>
            </a:r>
            <a:r>
              <a:rPr lang="en-US" sz="3200" b="1" dirty="0">
                <a:solidFill>
                  <a:srgbClr val="FF0000"/>
                </a:solidFill>
                <a:latin typeface="Segoe Script" pitchFamily="34" charset="0"/>
              </a:rPr>
              <a:t>CP1251 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«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CP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» означает «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Code Page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»). Все 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Windows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 – приложения, работающие с русским языком, поддерживают эту кодировку.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D87F3-52D4-4F49-BF38-DA829BAA0E6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69963" y="2354263"/>
            <a:ext cx="769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Для работы в среде операционной системы </a:t>
            </a:r>
            <a:r>
              <a:rPr lang="en-US" sz="3200" b="1" dirty="0">
                <a:solidFill>
                  <a:srgbClr val="FF0000"/>
                </a:solidFill>
                <a:latin typeface="Segoe Script" pitchFamily="34" charset="0"/>
              </a:rPr>
              <a:t>MS-DOS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 используется «альтернативная» кодировка, в терминологии фирмы  </a:t>
            </a:r>
            <a:r>
              <a:rPr lang="en-US" sz="3200" b="1" dirty="0">
                <a:solidFill>
                  <a:srgbClr val="002060"/>
                </a:solidFill>
                <a:latin typeface="Segoe Script" pitchFamily="34" charset="0"/>
              </a:rPr>
              <a:t>Microsoft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 – кодировка </a:t>
            </a:r>
            <a:r>
              <a:rPr lang="en-US" sz="3200" b="1" dirty="0">
                <a:solidFill>
                  <a:srgbClr val="FF0000"/>
                </a:solidFill>
                <a:latin typeface="Segoe Script" pitchFamily="34" charset="0"/>
              </a:rPr>
              <a:t>CP 866</a:t>
            </a:r>
            <a:r>
              <a:rPr lang="ru-RU" sz="3200" b="1" dirty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9909"/>
            <a:ext cx="2174354" cy="217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8685E-E590-4C08-B72B-6D96F8A67A5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576" y="381793"/>
            <a:ext cx="7696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Фирма </a:t>
            </a:r>
            <a:r>
              <a:rPr lang="en-US" sz="3200" b="1">
                <a:solidFill>
                  <a:srgbClr val="002060"/>
                </a:solidFill>
                <a:latin typeface="Segoe Script" pitchFamily="34" charset="0"/>
              </a:rPr>
              <a:t>Apple </a:t>
            </a: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разработала для компьютеров </a:t>
            </a:r>
            <a:r>
              <a:rPr lang="en-US" sz="3200" b="1">
                <a:solidFill>
                  <a:srgbClr val="FF0000"/>
                </a:solidFill>
                <a:latin typeface="Segoe Script" pitchFamily="34" charset="0"/>
              </a:rPr>
              <a:t>Macintosh</a:t>
            </a:r>
            <a:r>
              <a:rPr lang="en-US" sz="3200" b="1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Segoe Script" pitchFamily="34" charset="0"/>
              </a:rPr>
              <a:t> свою собственную кодировку русских букв </a:t>
            </a:r>
            <a:r>
              <a:rPr lang="en-US" sz="3200" b="1">
                <a:solidFill>
                  <a:srgbClr val="FF0000"/>
                </a:solidFill>
                <a:latin typeface="Segoe Script" pitchFamily="34" charset="0"/>
              </a:rPr>
              <a:t>(Mac)</a:t>
            </a:r>
            <a:endParaRPr lang="ru-RU" sz="3200" b="1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44" y="2636911"/>
            <a:ext cx="4176464" cy="32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417</TotalTime>
  <Words>662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Sketchbook</vt:lpstr>
      <vt:lpstr>Двоичное кодирование символьной информации</vt:lpstr>
      <vt:lpstr>Презентация PowerPoint</vt:lpstr>
      <vt:lpstr>По формуле, связывающей количество сообщений N и количество информации i, можно вычислить, какое количество информации необходимо, чтобы закодировать каждый знак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Стандарты кодировок</vt:lpstr>
      <vt:lpstr>Таблица кодировки символов</vt:lpstr>
      <vt:lpstr>Презентация PowerPoint</vt:lpstr>
      <vt:lpstr>Задание 1: определите символ по числовому коду.</vt:lpstr>
      <vt:lpstr>Задание 2: определите числовой код для символов</vt:lpstr>
      <vt:lpstr>Презентация PowerPoint</vt:lpstr>
    </vt:vector>
  </TitlesOfParts>
  <Company>КПУ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Двоичное кодирование информации</dc:title>
  <dc:creator>Усольцева Э.</dc:creator>
  <cp:lastModifiedBy>Учитель</cp:lastModifiedBy>
  <cp:revision>33</cp:revision>
  <cp:lastPrinted>1601-01-01T00:00:00Z</cp:lastPrinted>
  <dcterms:created xsi:type="dcterms:W3CDTF">2004-09-30T03:30:52Z</dcterms:created>
  <dcterms:modified xsi:type="dcterms:W3CDTF">2015-12-17T13:25:42Z</dcterms:modified>
</cp:coreProperties>
</file>