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0" r:id="rId6"/>
    <p:sldId id="264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16527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50" autoAdjust="0"/>
  </p:normalViewPr>
  <p:slideViewPr>
    <p:cSldViewPr>
      <p:cViewPr>
        <p:scale>
          <a:sx n="80" d="100"/>
          <a:sy n="80" d="100"/>
        </p:scale>
        <p:origin x="-1674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B4F43-08E2-460C-A723-0CADA7ABB7A0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89AB3-7882-42AE-8223-012BA64F6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89AB3-7882-42AE-8223-012BA64F673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89AB3-7882-42AE-8223-012BA64F673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14B2-6E35-45EB-9522-C3D8DBDE8591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48A2BC-8E92-4D0F-A6D3-B2DFF8117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14B2-6E35-45EB-9522-C3D8DBDE8591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A2BC-8E92-4D0F-A6D3-B2DFF8117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14B2-6E35-45EB-9522-C3D8DBDE8591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A2BC-8E92-4D0F-A6D3-B2DFF8117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14B2-6E35-45EB-9522-C3D8DBDE8591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48A2BC-8E92-4D0F-A6D3-B2DFF8117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14B2-6E35-45EB-9522-C3D8DBDE8591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A2BC-8E92-4D0F-A6D3-B2DFF81170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14B2-6E35-45EB-9522-C3D8DBDE8591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A2BC-8E92-4D0F-A6D3-B2DFF8117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14B2-6E35-45EB-9522-C3D8DBDE8591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48A2BC-8E92-4D0F-A6D3-B2DFF81170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14B2-6E35-45EB-9522-C3D8DBDE8591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A2BC-8E92-4D0F-A6D3-B2DFF8117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14B2-6E35-45EB-9522-C3D8DBDE8591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A2BC-8E92-4D0F-A6D3-B2DFF8117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14B2-6E35-45EB-9522-C3D8DBDE8591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A2BC-8E92-4D0F-A6D3-B2DFF8117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14B2-6E35-45EB-9522-C3D8DBDE8591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A2BC-8E92-4D0F-A6D3-B2DFF81170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DB14B2-6E35-45EB-9522-C3D8DBDE8591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48A2BC-8E92-4D0F-A6D3-B2DFF81170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smudr.ru/wp-content/uploads/2012/08/krasnyjugol0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8215370" cy="1714512"/>
          </a:xfrm>
        </p:spPr>
        <p:txBody>
          <a:bodyPr>
            <a:normAutofit/>
          </a:bodyPr>
          <a:lstStyle/>
          <a:p>
            <a:r>
              <a:rPr lang="ru-RU" sz="6000" b="1" kern="1200" dirty="0" smtClean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Тайна </a:t>
            </a:r>
            <a:r>
              <a:rPr lang="ru-RU" sz="6000" b="1" kern="1200" dirty="0" smtClean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старого узора</a:t>
            </a:r>
            <a:r>
              <a:rPr lang="ru-RU" sz="6000" b="1" kern="1200" dirty="0" smtClean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7072362" cy="3571900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>
                <a:solidFill>
                  <a:schemeClr val="tx1"/>
                </a:solidFill>
                <a:latin typeface="Franklin Gothic Demi" pitchFamily="34" charset="0"/>
                <a:cs typeface="Arabic Typesetting" pitchFamily="66" charset="-78"/>
              </a:rPr>
              <a:t>«Орнамент – это музыка… </a:t>
            </a:r>
            <a:endParaRPr lang="ru-RU" sz="2800" i="1" dirty="0" smtClean="0">
              <a:solidFill>
                <a:schemeClr val="tx1"/>
              </a:solidFill>
              <a:latin typeface="Franklin Gothic Demi" pitchFamily="34" charset="0"/>
              <a:cs typeface="Arabic Typesetting" pitchFamily="66" charset="-78"/>
            </a:endParaRPr>
          </a:p>
          <a:p>
            <a:pPr algn="l"/>
            <a:r>
              <a:rPr lang="ru-RU" sz="2800" i="1" dirty="0" smtClean="0">
                <a:solidFill>
                  <a:schemeClr val="tx1"/>
                </a:solidFill>
                <a:latin typeface="Franklin Gothic Demi" pitchFamily="34" charset="0"/>
                <a:cs typeface="Arabic Typesetting" pitchFamily="66" charset="-78"/>
              </a:rPr>
              <a:t>Ряды </a:t>
            </a:r>
            <a:r>
              <a:rPr lang="ru-RU" sz="2800" i="1" dirty="0">
                <a:solidFill>
                  <a:schemeClr val="tx1"/>
                </a:solidFill>
                <a:latin typeface="Franklin Gothic Demi" pitchFamily="34" charset="0"/>
                <a:cs typeface="Arabic Typesetting" pitchFamily="66" charset="-78"/>
              </a:rPr>
              <a:t>его линий в чудеснейших и весьма тонких распределениях похожи на мелодию какой-то одной вечной песни перед мирозданием… Люди должны научиться читать забытые ими знаки.»    </a:t>
            </a:r>
            <a:endParaRPr lang="ru-RU" sz="2800" i="1" dirty="0" smtClean="0">
              <a:solidFill>
                <a:schemeClr val="tx1"/>
              </a:solidFill>
              <a:latin typeface="Franklin Gothic Demi" pitchFamily="34" charset="0"/>
              <a:cs typeface="Arabic Typesetting" pitchFamily="66" charset="-78"/>
            </a:endParaRPr>
          </a:p>
          <a:p>
            <a:pPr algn="r"/>
            <a:r>
              <a:rPr lang="ru-RU" sz="2800" i="1" dirty="0" smtClean="0">
                <a:solidFill>
                  <a:schemeClr val="tx1"/>
                </a:solidFill>
                <a:latin typeface="Franklin Gothic Demi" pitchFamily="34" charset="0"/>
                <a:cs typeface="Arabic Typesetting" pitchFamily="66" charset="-78"/>
              </a:rPr>
              <a:t>Сергей </a:t>
            </a:r>
            <a:r>
              <a:rPr lang="ru-RU" sz="2800" i="1" dirty="0">
                <a:solidFill>
                  <a:schemeClr val="tx1"/>
                </a:solidFill>
                <a:latin typeface="Franklin Gothic Demi" pitchFamily="34" charset="0"/>
                <a:cs typeface="Arabic Typesetting" pitchFamily="66" charset="-78"/>
              </a:rPr>
              <a:t>Есенин. «Ключи Марии». </a:t>
            </a:r>
            <a:endParaRPr lang="ru-RU" sz="2800" i="1" dirty="0">
              <a:latin typeface="Franklin Gothic Demi" pitchFamily="34" charset="0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Обереги в русской вышивке.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ru-RU" dirty="0" err="1" smtClean="0"/>
              <a:t>Макошь</a:t>
            </a:r>
            <a:r>
              <a:rPr lang="ru-RU" dirty="0" smtClean="0"/>
              <a:t> с конями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Берегиня</a:t>
            </a:r>
            <a:r>
              <a:rPr lang="ru-RU" dirty="0" smtClean="0"/>
              <a:t> с птицами </a:t>
            </a:r>
            <a:endParaRPr lang="ru-RU" dirty="0"/>
          </a:p>
        </p:txBody>
      </p:sp>
      <p:pic>
        <p:nvPicPr>
          <p:cNvPr id="4" name="Рисунок 3" descr="Церковная вышивка. Макош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071678"/>
            <a:ext cx="264320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Церковная вышивка. Берегин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928802"/>
            <a:ext cx="1571636" cy="193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Церковная вышивка. Берегиня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143380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86700" cy="12144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Основные символы.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7500" lnSpcReduction="20000"/>
          </a:bodyPr>
          <a:lstStyle/>
          <a:p>
            <a:r>
              <a:rPr lang="ru-RU" sz="2200" dirty="0"/>
              <a:t>Солнце – источник жизни, </a:t>
            </a:r>
            <a:endParaRPr lang="ru-RU" sz="2200" dirty="0" smtClean="0"/>
          </a:p>
          <a:p>
            <a:pPr>
              <a:buNone/>
            </a:pPr>
            <a:r>
              <a:rPr lang="ru-RU" sz="2200" dirty="0"/>
              <a:t> </a:t>
            </a:r>
            <a:r>
              <a:rPr lang="ru-RU" sz="2200" dirty="0" smtClean="0"/>
              <a:t>       обладающий </a:t>
            </a:r>
            <a:r>
              <a:rPr lang="ru-RU" sz="2200" dirty="0"/>
              <a:t>живительной силой. </a:t>
            </a:r>
          </a:p>
          <a:p>
            <a:endParaRPr lang="ru-RU" sz="2200" dirty="0" smtClean="0"/>
          </a:p>
          <a:p>
            <a:r>
              <a:rPr lang="ru-RU" sz="2200" dirty="0" smtClean="0"/>
              <a:t>Земля </a:t>
            </a:r>
            <a:r>
              <a:rPr lang="ru-RU" sz="2200" dirty="0"/>
              <a:t>– изображение женской фигуры</a:t>
            </a:r>
            <a:r>
              <a:rPr lang="ru-RU" sz="2200" dirty="0" smtClean="0"/>
              <a:t>,</a:t>
            </a:r>
          </a:p>
          <a:p>
            <a:pPr>
              <a:buNone/>
            </a:pPr>
            <a:r>
              <a:rPr lang="ru-RU" sz="2200" dirty="0"/>
              <a:t> </a:t>
            </a:r>
            <a:r>
              <a:rPr lang="ru-RU" sz="2200" dirty="0" smtClean="0"/>
              <a:t>      </a:t>
            </a:r>
            <a:r>
              <a:rPr lang="ru-RU" sz="2200" dirty="0"/>
              <a:t>матери-Земли. </a:t>
            </a:r>
            <a:r>
              <a:rPr lang="ru-RU" sz="2200" dirty="0" smtClean="0"/>
              <a:t>                                </a:t>
            </a:r>
          </a:p>
          <a:p>
            <a:pPr>
              <a:buNone/>
            </a:pPr>
            <a:endParaRPr lang="ru-RU" sz="2200" dirty="0"/>
          </a:p>
          <a:p>
            <a:endParaRPr lang="ru-RU" sz="2200" dirty="0" smtClean="0"/>
          </a:p>
          <a:p>
            <a:r>
              <a:rPr lang="ru-RU" sz="2200" dirty="0" smtClean="0"/>
              <a:t>Птицы </a:t>
            </a:r>
            <a:r>
              <a:rPr lang="ru-RU" sz="2200" dirty="0"/>
              <a:t>– спутники солнца, символ добра, </a:t>
            </a:r>
            <a:endParaRPr lang="ru-RU" sz="2200" dirty="0" smtClean="0"/>
          </a:p>
          <a:p>
            <a:pPr>
              <a:buNone/>
            </a:pPr>
            <a:r>
              <a:rPr lang="ru-RU" sz="2200" dirty="0"/>
              <a:t> </a:t>
            </a:r>
            <a:r>
              <a:rPr lang="ru-RU" sz="2200" dirty="0" smtClean="0"/>
              <a:t>      любви</a:t>
            </a:r>
            <a:r>
              <a:rPr lang="ru-RU" sz="2200" dirty="0"/>
              <a:t>, мира, согласия в доме. </a:t>
            </a:r>
            <a:endParaRPr lang="ru-RU" sz="2200" dirty="0" smtClean="0"/>
          </a:p>
          <a:p>
            <a:pPr>
              <a:buNone/>
            </a:pPr>
            <a:endParaRPr lang="ru-RU" sz="2200" dirty="0"/>
          </a:p>
          <a:p>
            <a:r>
              <a:rPr lang="ru-RU" sz="2200" dirty="0"/>
              <a:t>Конь – оберег домашнего очага, символ </a:t>
            </a:r>
            <a:r>
              <a:rPr lang="ru-RU" sz="2200" dirty="0" smtClean="0"/>
              <a:t>добра</a:t>
            </a:r>
          </a:p>
          <a:p>
            <a:endParaRPr lang="ru-RU" sz="2200" dirty="0"/>
          </a:p>
          <a:p>
            <a:pPr>
              <a:buNone/>
            </a:pPr>
            <a:endParaRPr lang="ru-RU" sz="2200" dirty="0"/>
          </a:p>
          <a:p>
            <a:r>
              <a:rPr lang="ru-RU" sz="2200" dirty="0"/>
              <a:t>Древо – символ жизни, единства рода. </a:t>
            </a:r>
            <a:endParaRPr lang="ru-RU" sz="2200" dirty="0" smtClean="0"/>
          </a:p>
          <a:p>
            <a:endParaRPr lang="ru-RU" sz="2200" dirty="0"/>
          </a:p>
          <a:p>
            <a:endParaRPr lang="ru-RU" sz="2200" dirty="0" smtClean="0"/>
          </a:p>
          <a:p>
            <a:pPr>
              <a:buNone/>
            </a:pPr>
            <a:endParaRPr lang="ru-RU" sz="2200" dirty="0"/>
          </a:p>
          <a:p>
            <a:r>
              <a:rPr lang="ru-RU" sz="2200" dirty="0"/>
              <a:t>Вода– живительная сила. </a:t>
            </a:r>
            <a:endParaRPr lang="ru-RU" sz="2200" dirty="0" smtClean="0"/>
          </a:p>
          <a:p>
            <a:pPr>
              <a:buNone/>
            </a:pPr>
            <a:endParaRPr lang="ru-RU" sz="2200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festival.1september.ru/articles/525190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71612"/>
            <a:ext cx="2476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estival.1september.ru/articles/525190/img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85992"/>
            <a:ext cx="242889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estival.1september.ru/articles/525190/img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857496"/>
            <a:ext cx="2214578" cy="7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525190/img1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714752"/>
            <a:ext cx="17716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estival.1september.ru/articles/525190/img1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572008"/>
            <a:ext cx="235745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estival.1september.ru/articles/525190/img15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5500702"/>
            <a:ext cx="2357454" cy="61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Franklin Gothic Demi" pitchFamily="34" charset="0"/>
              </a:rPr>
              <a:t>Спасибо за внимание.</a:t>
            </a:r>
            <a:br>
              <a:rPr lang="ru-RU" sz="4000" b="1" dirty="0" smtClean="0">
                <a:solidFill>
                  <a:srgbClr val="0000FF"/>
                </a:solidFill>
                <a:latin typeface="Franklin Gothic Demi" pitchFamily="34" charset="0"/>
              </a:rPr>
            </a:br>
            <a:endParaRPr lang="ru-RU" sz="4000" b="1" dirty="0">
              <a:solidFill>
                <a:srgbClr val="0000FF"/>
              </a:solidFill>
              <a:latin typeface="Franklin Gothic Demi" pitchFamily="34" charset="0"/>
            </a:endParaRPr>
          </a:p>
        </p:txBody>
      </p:sp>
      <p:pic>
        <p:nvPicPr>
          <p:cNvPr id="6147" name="Picture 3" descr="C:\Users\1\Pictures\полотенца\russian-embroidery-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28926" y="1357298"/>
            <a:ext cx="3253171" cy="4402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4287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Интерьер русской избы.</a:t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http://ourways.ru/images/pictures/pic-733-s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85918" y="2000240"/>
            <a:ext cx="521224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 Black" pitchFamily="34" charset="0"/>
              </a:rPr>
              <a:t>Красный угол был самым главным и почетным местом в доме.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http://rusmudr.ru/wp-content/uploads/2012/08/krasnyjugol0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dirty="0" smtClean="0">
                <a:latin typeface="Franklin Gothic Demi" pitchFamily="34" charset="0"/>
              </a:rPr>
              <a:t>Из приданого невесты, </a:t>
            </a:r>
            <a:r>
              <a:rPr lang="ru-RU" dirty="0" err="1" smtClean="0">
                <a:latin typeface="Franklin Gothic Demi" pitchFamily="34" charset="0"/>
              </a:rPr>
              <a:t>Олонецкая</a:t>
            </a:r>
            <a:r>
              <a:rPr lang="ru-RU" dirty="0" smtClean="0">
                <a:latin typeface="Franklin Gothic Demi" pitchFamily="34" charset="0"/>
              </a:rPr>
              <a:t> губерния, </a:t>
            </a:r>
            <a:r>
              <a:rPr lang="ru-RU" dirty="0" err="1" smtClean="0">
                <a:latin typeface="Franklin Gothic Demi" pitchFamily="34" charset="0"/>
              </a:rPr>
              <a:t>Каргопольский</a:t>
            </a:r>
            <a:r>
              <a:rPr lang="ru-RU" dirty="0" smtClean="0">
                <a:latin typeface="Franklin Gothic Demi" pitchFamily="34" charset="0"/>
              </a:rPr>
              <a:t> уезд, деревня Гарь. Начало XX 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Из приданного невесты, Олонецкая губерния, Каргопольский уезд, деревня Гарь. Начало XX в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8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ышитые детали праздничной женской одежд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14488"/>
            <a:ext cx="4071966" cy="425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Украшение полотенца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Фрагмент полотенца. Архангельская область, Пинежский район, деревня Кеврол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714776" cy="418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нец полотенца — «краски». Вологодская губерния, Устюженский уезд, деревня Кузьминское. Конец XIX — начало ХХ в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40719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Franklin Gothic Demi" pitchFamily="34" charset="0"/>
              </a:rPr>
              <a:t>Украшение полотенца</a:t>
            </a:r>
            <a:endParaRPr lang="ru-RU" dirty="0">
              <a:latin typeface="Franklin Gothic Demi" pitchFamily="34" charset="0"/>
            </a:endParaRPr>
          </a:p>
        </p:txBody>
      </p:sp>
      <p:pic>
        <p:nvPicPr>
          <p:cNvPr id="1026" name="Picture 2" descr="C:\Users\1\Pictures\полотенца\071Полот.Михайловское_800x5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5143536" cy="3426881"/>
          </a:xfrm>
          <a:prstGeom prst="rect">
            <a:avLst/>
          </a:prstGeom>
          <a:noFill/>
        </p:spPr>
      </p:pic>
      <p:pic>
        <p:nvPicPr>
          <p:cNvPr id="1027" name="Picture 3" descr="C:\Users\1\Pictures\полотенца\50314282_1256481253_ba22e777f184edd3b47b68fa12314250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142984"/>
            <a:ext cx="3113598" cy="48580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2800" b="1" cap="all" dirty="0">
                <a:latin typeface="Arial Black" pitchFamily="34" charset="0"/>
              </a:rPr>
              <a:t>Свадебный рушник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4" name="Содержимое 3" descr="Свадебный рушник — защита рода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57575" y="2226469"/>
            <a:ext cx="23812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Franklin Gothic Demi" pitchFamily="34" charset="0"/>
              </a:rPr>
              <a:t>Полотенца- </a:t>
            </a:r>
            <a:r>
              <a:rPr lang="ru-RU" dirty="0" err="1" smtClean="0">
                <a:latin typeface="Franklin Gothic Demi" pitchFamily="34" charset="0"/>
              </a:rPr>
              <a:t>рукотёры</a:t>
            </a:r>
            <a:r>
              <a:rPr lang="ru-RU" dirty="0" smtClean="0">
                <a:latin typeface="Franklin Gothic Demi" pitchFamily="34" charset="0"/>
              </a:rPr>
              <a:t>.</a:t>
            </a:r>
            <a:endParaRPr lang="ru-RU" dirty="0">
              <a:latin typeface="Franklin Gothic Demi" pitchFamily="34" charset="0"/>
            </a:endParaRPr>
          </a:p>
        </p:txBody>
      </p:sp>
      <p:pic>
        <p:nvPicPr>
          <p:cNvPr id="5122" name="Picture 2" descr="C:\Users\1\Pictures\полотенца\prodam-starinnye-vyshitye-rushniki-kiev_rev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00375" y="1621631"/>
            <a:ext cx="3295650" cy="439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Древние народные символы.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Символ воды</a:t>
            </a:r>
          </a:p>
          <a:p>
            <a:r>
              <a:rPr lang="ru-RU" dirty="0" smtClean="0"/>
              <a:t>Символ огня</a:t>
            </a:r>
          </a:p>
          <a:p>
            <a:endParaRPr lang="ru-RU" dirty="0"/>
          </a:p>
          <a:p>
            <a:r>
              <a:rPr lang="ru-RU" dirty="0" smtClean="0"/>
              <a:t>Символ земли</a:t>
            </a:r>
            <a:endParaRPr lang="ru-RU" dirty="0"/>
          </a:p>
        </p:txBody>
      </p:sp>
      <p:pic>
        <p:nvPicPr>
          <p:cNvPr id="10" name="Содержимое 3" descr="http://festival.1september.ru/articles/525190/img8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00174"/>
            <a:ext cx="44291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festival.1september.ru/articles/525190/img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357430"/>
            <a:ext cx="35004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festival.1september.ru/articles/525190/img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429000"/>
            <a:ext cx="20002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172</Words>
  <Application>Microsoft Office PowerPoint</Application>
  <PresentationFormat>Экран (4:3)</PresentationFormat>
  <Paragraphs>47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Тайна старого узора. </vt:lpstr>
      <vt:lpstr>Интерьер русской избы. </vt:lpstr>
      <vt:lpstr>Красный угол был самым главным и почетным местом в доме. </vt:lpstr>
      <vt:lpstr> </vt:lpstr>
      <vt:lpstr>Украшение полотенца</vt:lpstr>
      <vt:lpstr>Украшение полотенца</vt:lpstr>
      <vt:lpstr>Свадебный рушник</vt:lpstr>
      <vt:lpstr>Полотенца- рукотёры.</vt:lpstr>
      <vt:lpstr>Древние народные символы.</vt:lpstr>
      <vt:lpstr>Обереги в русской вышивке.</vt:lpstr>
      <vt:lpstr>Основные символы.</vt:lpstr>
      <vt:lpstr>Спасибо за внимание.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Тайна старого узора. «Орнамент – это музыка… Ряды его линий в чудеснейших и весьма тонких распределениях похожи на мелодию какой-то одной вечной песни перед мирозданием… Люди должны научиться читать забытые ими знаки.»    Сергей Есенин. «Ключи Марии».</dc:title>
  <dc:creator>1</dc:creator>
  <cp:lastModifiedBy>1</cp:lastModifiedBy>
  <cp:revision>13</cp:revision>
  <dcterms:created xsi:type="dcterms:W3CDTF">2013-03-09T16:54:41Z</dcterms:created>
  <dcterms:modified xsi:type="dcterms:W3CDTF">2013-03-09T18:56:44Z</dcterms:modified>
</cp:coreProperties>
</file>