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ACB26-F062-495D-90F0-E4933027DF7A}" type="datetimeFigureOut">
              <a:rPr lang="ru-RU" smtClean="0"/>
              <a:pPr/>
              <a:t>17.12.2015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75C325-F5EF-4E67-ABC6-3B3A13D4BD8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62785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5C325-F5EF-4E67-ABC6-3B3A13D4BD8F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42578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5C325-F5EF-4E67-ABC6-3B3A13D4BD8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2654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5C325-F5EF-4E67-ABC6-3B3A13D4BD8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6420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911F-E055-45D7-A46E-4D2EF9ED30F7}" type="datetime1">
              <a:rPr lang="ru-RU" smtClean="0"/>
              <a:pPr/>
              <a:t>17.12.2015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812E5B-6E48-4692-9C49-4B7647D8297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dirty="0" smtClean="0"/>
              <a:t>Автор презентации - Сметанина А.В.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5FDE-3A34-4BD6-862F-5BCBB56C52D1}" type="datetime1">
              <a:rPr lang="ru-RU" smtClean="0"/>
              <a:pPr/>
              <a:t>17.12.2015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Автор презентации - Сметанина А.В.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2E5B-6E48-4692-9C49-4B7647D8297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7AAB-25DE-436D-AA8C-CD74ED0C9238}" type="datetime1">
              <a:rPr lang="ru-RU" smtClean="0"/>
              <a:pPr/>
              <a:t>17.12.2015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Автор презентации - Сметанина А.В.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2E5B-6E48-4692-9C49-4B7647D8297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171B0C5-DCA4-4BF4-9EF8-F6A520A1F09F}" type="datetime1">
              <a:rPr lang="ru-RU" smtClean="0"/>
              <a:pPr/>
              <a:t>17.12.2015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3812E5B-6E48-4692-9C49-4B7647D8297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dirty="0" smtClean="0"/>
              <a:t>Автор презентации - Сметанина А.В.</a:t>
            </a:r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DE87E-DDF7-4E3F-81D6-685D2FD9671F}" type="datetime1">
              <a:rPr lang="ru-RU" smtClean="0"/>
              <a:pPr/>
              <a:t>17.12.2015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Автор презентации - Сметанина А.В.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2E5B-6E48-4692-9C49-4B7647D8297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2788-0991-4C81-B84B-27EFD358E78C}" type="datetime1">
              <a:rPr lang="ru-RU" smtClean="0"/>
              <a:pPr/>
              <a:t>17.12.2015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Автор презентации - Сметанина А.В.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2E5B-6E48-4692-9C49-4B7647D8297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2E5B-6E48-4692-9C49-4B7647D8297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Автор презентации - Сметанина А.В.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E0DE-9332-48CC-B0EB-41D6634BA772}" type="datetime1">
              <a:rPr lang="ru-RU" smtClean="0"/>
              <a:pPr/>
              <a:t>17.12.2015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E3AEA-2D02-47F4-8462-6C4F06FB25B6}" type="datetime1">
              <a:rPr lang="ru-RU" smtClean="0"/>
              <a:pPr/>
              <a:t>17.12.2015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Автор презентации - Сметанина А.В.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2E5B-6E48-4692-9C49-4B7647D8297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1280-5798-43C7-AE85-CFB435FA70B5}" type="datetime1">
              <a:rPr lang="ru-RU" smtClean="0"/>
              <a:pPr/>
              <a:t>17.12.2015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Автор презентации - Сметанина А.В.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2E5B-6E48-4692-9C49-4B7647D8297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C4E594F-71F0-4EC7-92E1-DC4C57BE7A52}" type="datetime1">
              <a:rPr lang="ru-RU" smtClean="0"/>
              <a:pPr/>
              <a:t>17.12.2015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812E5B-6E48-4692-9C49-4B7647D8297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dirty="0" smtClean="0"/>
              <a:t>Автор презентации - Сметанина А.В.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C53C-FC8B-4AF5-96E7-7313E293047A}" type="datetime1">
              <a:rPr lang="ru-RU" smtClean="0"/>
              <a:pPr/>
              <a:t>17.12.2015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812E5B-6E48-4692-9C49-4B7647D8297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dirty="0" smtClean="0"/>
              <a:t>Автор презентации - Сметанина А.В.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BBCDF3D-65AE-4E91-893B-C8A08C4AC349}" type="datetime1">
              <a:rPr lang="ru-RU" smtClean="0"/>
              <a:pPr/>
              <a:t>17.12.2015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Автор презентации - Сметанина А.В.</a:t>
            </a:r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3812E5B-6E48-4692-9C49-4B7647D8297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hf hd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Как проводил Евгений Онегин свой день…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День Онегина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dirty="0" smtClean="0"/>
              <a:t>Автор презентации - Сметанина А.В.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812E5B-6E48-4692-9C49-4B7647D8297C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33573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Не дождавшись конца спектакля, Онегин уходит и едет домой – у него ещё множество «дел» на сегодняшний вечер.</a:t>
            </a:r>
          </a:p>
          <a:p>
            <a:r>
              <a:rPr lang="ru-RU" sz="2400" dirty="0" smtClean="0"/>
              <a:t>Особое внимание Пушкин обращает на «обряд» одевания героя. Онегин был большой франт и огромное количество времени («три часа по крайней мере») уделял своему внешнему виду. Он одевался по последней моде. Автор пишет об Онегине: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… </a:t>
            </a:r>
            <a:r>
              <a:rPr lang="ru-RU" sz="2000" dirty="0"/>
              <a:t>И из уборной выходил</a:t>
            </a:r>
          </a:p>
          <a:p>
            <a:pPr marL="0" indent="0">
              <a:buNone/>
            </a:pPr>
            <a:r>
              <a:rPr lang="ru-RU" sz="2000" dirty="0"/>
              <a:t>      Подобный ветреной Венере,</a:t>
            </a:r>
          </a:p>
          <a:p>
            <a:pPr marL="0" indent="0">
              <a:buNone/>
            </a:pPr>
            <a:r>
              <a:rPr lang="ru-RU" sz="2000" dirty="0"/>
              <a:t>      Когда надев мужской наряд,</a:t>
            </a:r>
          </a:p>
          <a:p>
            <a:pPr marL="0" indent="0">
              <a:buNone/>
            </a:pPr>
            <a:r>
              <a:rPr lang="ru-RU" sz="2000" dirty="0"/>
              <a:t>      Богиня едет в </a:t>
            </a:r>
            <a:r>
              <a:rPr lang="ru-RU" sz="2000" dirty="0" smtClean="0"/>
              <a:t>маскарад.</a:t>
            </a:r>
          </a:p>
          <a:p>
            <a:pPr marL="0" indent="0">
              <a:buNone/>
            </a:pPr>
            <a:r>
              <a:rPr lang="ru-RU" sz="2000" dirty="0"/>
              <a:t>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812E5B-6E48-4692-9C49-4B7647D8297C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Автор презентации - Сметанина А.В.</a:t>
            </a:r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864096"/>
          </a:xfrm>
        </p:spPr>
        <p:txBody>
          <a:bodyPr/>
          <a:lstStyle/>
          <a:p>
            <a:r>
              <a:rPr lang="ru-RU" dirty="0" smtClean="0"/>
              <a:t>Бал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80055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4896544"/>
          </a:xfrm>
        </p:spPr>
        <p:txBody>
          <a:bodyPr/>
          <a:lstStyle/>
          <a:p>
            <a:r>
              <a:rPr lang="ru-RU" dirty="0" smtClean="0"/>
              <a:t>Мода 19 века находилась под влиянием </a:t>
            </a:r>
            <a:r>
              <a:rPr lang="ru-RU" dirty="0"/>
              <a:t>В</a:t>
            </a:r>
            <a:r>
              <a:rPr lang="ru-RU" dirty="0" smtClean="0"/>
              <a:t>еликой Французской революции и  Франция диктовала моду всей Европе. Русский костюм дворян формировался в русле общеевропейской моды. Дворяне примерили фрак, сюртук, жилет. Наиболее популярным в культуре и моде к 20-м годам 19 века был стиль ампир. В основе этого стиля лежит подражание античным          образцам. Костюм был выдержан в одном стиле: </a:t>
            </a:r>
            <a:r>
              <a:rPr lang="ru-RU" dirty="0" smtClean="0"/>
              <a:t>высокая </a:t>
            </a:r>
            <a:r>
              <a:rPr lang="ru-RU" dirty="0" smtClean="0"/>
              <a:t>талия женских платьев, прямая юбка, корсет. Это помогало сохранить силуэт, создавая образ высокой, стройной красавицы античного Рима.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812E5B-6E48-4692-9C49-4B7647D8297C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Автор презентации - Сметанина А.В.</a:t>
            </a:r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М</a:t>
            </a:r>
            <a:r>
              <a:rPr lang="ru-RU" dirty="0" smtClean="0"/>
              <a:t>ода 19 века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38469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презентации - Сметанина А.В.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2E5B-6E48-4692-9C49-4B7647D8297C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/>
          <a:lstStyle/>
          <a:p>
            <a:r>
              <a:rPr lang="ru-RU" dirty="0" smtClean="0"/>
              <a:t>Женская мода 19 века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1268760"/>
            <a:ext cx="3096343" cy="4827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8024" y="1196752"/>
            <a:ext cx="3206531" cy="4899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928508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презентации - Сметанина А.В.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2E5B-6E48-4692-9C49-4B7647D8297C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/>
          <a:lstStyle/>
          <a:p>
            <a:r>
              <a:rPr lang="ru-RU" dirty="0" smtClean="0"/>
              <a:t>Женская мода 19 века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762872" cy="482724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Женский костюм дополнялся множеством разнообразных украшений, </a:t>
            </a:r>
            <a:r>
              <a:rPr lang="ru-RU" dirty="0" smtClean="0"/>
              <a:t>словно </a:t>
            </a:r>
            <a:r>
              <a:rPr lang="ru-RU" dirty="0" smtClean="0"/>
              <a:t>комплектующих его простоту и скромность: </a:t>
            </a:r>
            <a:r>
              <a:rPr lang="ru-RU" dirty="0" smtClean="0"/>
              <a:t>жемчужными </a:t>
            </a:r>
            <a:r>
              <a:rPr lang="ru-RU" dirty="0" smtClean="0"/>
              <a:t>нитями, браслетами, диадемами, серьгами. Дамские туфельки, сшитые из материи, имели форму лодочки и обвязывались лентами вокруг щиколотки наподобие античных сандалий.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80112" y="1052736"/>
            <a:ext cx="3182149" cy="5043264"/>
          </a:xfrm>
        </p:spPr>
      </p:pic>
    </p:spTree>
    <p:extLst>
      <p:ext uri="{BB962C8B-B14F-4D97-AF65-F5344CB8AC3E}">
        <p14:creationId xmlns:p14="http://schemas.microsoft.com/office/powerpoint/2010/main" xmlns="" val="3340122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99248"/>
          </a:xfrm>
        </p:spPr>
        <p:txBody>
          <a:bodyPr/>
          <a:lstStyle/>
          <a:p>
            <a:r>
              <a:rPr lang="ru-RU" dirty="0" smtClean="0"/>
              <a:t>Мужскую моду на протяжении 19 века диктовала преимущественно Англия. Любой светский мужчина того времени носил фрак. В 20-е годы на смену коротким штанам и чулкам и башмаками пришли длинные и широкие панталоны – предшественники мужских брюк. Панталоны держались на вошедших в моду подтяжках, а внизу оканчивались штрипками, что позволяло избегать складок. Обычно панталоны и фрак были разного цвета. У мужчин самым распространённым головным убором бы цилиндр. Он появился в 18 веке и потом не раз менял цвет и форму.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812E5B-6E48-4692-9C49-4B7647D8297C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Автор презентации - Сметанина А.В.</a:t>
            </a:r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/>
          <a:lstStyle/>
          <a:p>
            <a:r>
              <a:rPr lang="ru-RU" dirty="0" smtClean="0"/>
              <a:t>Мужская мода 19 века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02534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презентации - Сметанина А.В.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2E5B-6E48-4692-9C49-4B7647D8297C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>
            <a:normAutofit/>
          </a:bodyPr>
          <a:lstStyle/>
          <a:p>
            <a:r>
              <a:rPr lang="ru-RU" dirty="0" smtClean="0"/>
              <a:t>Мужская мода 19 века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834880" cy="489924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Во второй четверти 19 века в моду вошла широкополая шляпа – боливар. Такая шляпа указывала на либеральные общественные настроения её владельца. Дополняли мужской костюм перчатки, трость и часы. Перчатки, правда, чаще носили в руках, чтобы не затруднять себя снимая их. Самой модной вещью была трость. Трости делали из гибкого дерева, что не давало возможности на них опираться. Их носили в руках или подмышкой исключительно для щегольства.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8104" y="1052736"/>
            <a:ext cx="2952328" cy="48965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816067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83224"/>
          </a:xfrm>
        </p:spPr>
        <p:txBody>
          <a:bodyPr/>
          <a:lstStyle/>
          <a:p>
            <a:r>
              <a:rPr lang="ru-RU" dirty="0" smtClean="0"/>
              <a:t>Балы проводились в знатных и богатых домах, в огромных залах, окружённых колоннами. Зал освещался множеством восковых свечей в хрустальных люстрах и медных стенных подсвечниках. В середине зала непрерывно танцевали, а на возвышенных площадках по двум сторонами залы стояло множество ломберных столов, на которых лежали колоды нераспечатанных карт. Здесь играли, сплетничали и философствовали. Бал для дворян был местом отдыха и общения.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812E5B-6E48-4692-9C49-4B7647D8297C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Автор презентации - Сметанина А.В.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38944"/>
          </a:xfrm>
        </p:spPr>
        <p:txBody>
          <a:bodyPr/>
          <a:lstStyle/>
          <a:p>
            <a:r>
              <a:rPr lang="ru-RU" dirty="0" smtClean="0"/>
              <a:t>Бал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68516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9924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Балы проводились по определённой, чётко утверждённой в дворянском обществе традиционной программе. Поскольку тон балу задавали танцы, то они и были стержнем программы вечера. В 19 веке было принято открывать бал менуэтом, вторым танцем был вальс. Кульминацией бала была мазурка, и завершал балы котильон. Такой подбор танцев давал возможность молодым кавалерам заранее пригласить письмом  интересующую их девушку на тот или иной танец. Она письмом отвечала ему согласием, или сообщала, какой танец у неё свободен. 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812E5B-6E48-4692-9C49-4B7647D8297C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Автор презентации - Сметанина А.В.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/>
          <a:lstStyle/>
          <a:p>
            <a:r>
              <a:rPr lang="ru-RU" dirty="0" smtClean="0"/>
              <a:t>Традиции и правила балов 19 века.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43233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Офицеры перед танцами оставляли свое оружие в передней и никогда не танцевали с оружием. Танцевать надо было в мундирах, но без шпор. Но русское офицерство игнорировало это правило, все танцевали в парадной форме обязательно со шпорами, которыми гордились и лихо звенели при танцевальных движениях.</a:t>
            </a:r>
          </a:p>
          <a:p>
            <a:r>
              <a:rPr lang="ru-RU" dirty="0" smtClean="0"/>
              <a:t>Неявка на бал по болезни или из-за чрезвычайного происшествия освобождала кавалера от обязательств в приглашении на танец, но требовало последующего письменного или личного извинения. Если же кавалер заранее пригласивший девушку на танец, не подходил к ней, считалось, что он нанёс оскорбление не только ей, но и членам её семьи. Подобное оскорбление могло быть поводом к дуэли.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812E5B-6E48-4692-9C49-4B7647D8297C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Автор презентации - Сметанина А.В.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/>
          <a:lstStyle/>
          <a:p>
            <a:r>
              <a:rPr lang="ru-RU" dirty="0" smtClean="0"/>
              <a:t>Традиции и правила балов 19 века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73833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1340768"/>
            <a:ext cx="7056784" cy="4608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812E5B-6E48-4692-9C49-4B7647D8297C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Автор презентации - Сметанина А.В.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/>
          <a:lstStyle/>
          <a:p>
            <a:r>
              <a:rPr lang="ru-RU" dirty="0" smtClean="0"/>
              <a:t>Бал 19 века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38695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Утро, которое у героя наступало после полудня, открывалось так:</a:t>
            </a:r>
            <a:br>
              <a:rPr lang="ru-RU" sz="2400" dirty="0" smtClean="0"/>
            </a:b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     « Бывало, он ещё в постеле:</a:t>
            </a:r>
          </a:p>
          <a:p>
            <a:pPr marL="0" indent="0">
              <a:buNone/>
            </a:pPr>
            <a:r>
              <a:rPr lang="ru-RU" sz="2400" dirty="0" smtClean="0"/>
              <a:t>      К  нему записочки несут.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Что? Приглашенья? В самом деле,</a:t>
            </a:r>
            <a:br>
              <a:rPr lang="ru-RU" sz="2400" dirty="0" smtClean="0"/>
            </a:br>
            <a:r>
              <a:rPr lang="ru-RU" sz="2400" dirty="0" smtClean="0"/>
              <a:t>      Три дома на вечер зовут…»</a:t>
            </a:r>
            <a:br>
              <a:rPr lang="ru-RU" sz="2400" dirty="0" smtClean="0"/>
            </a:b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   Эти приглашения и будут составлять суть дня Онегина.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Начало дня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dirty="0" smtClean="0"/>
              <a:t>Автор презентации - Сметанина А.В.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812E5B-6E48-4692-9C49-4B7647D8297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0532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Наш герой возвращается домой лишь ранним утром, когда весь город просыпается в ожидании нового дня.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Так и заканчивается его день.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« Что ж мой </a:t>
            </a:r>
            <a:r>
              <a:rPr lang="ru-RU" dirty="0"/>
              <a:t>О</a:t>
            </a:r>
            <a:r>
              <a:rPr lang="ru-RU" dirty="0" smtClean="0"/>
              <a:t>негин? Полусонный</a:t>
            </a:r>
            <a:br>
              <a:rPr lang="ru-RU" dirty="0" smtClean="0"/>
            </a:br>
            <a:r>
              <a:rPr lang="ru-RU" dirty="0" smtClean="0"/>
              <a:t>      В </a:t>
            </a:r>
            <a:r>
              <a:rPr lang="ru-RU" dirty="0" err="1" smtClean="0"/>
              <a:t>послелю</a:t>
            </a:r>
            <a:r>
              <a:rPr lang="ru-RU" dirty="0" smtClean="0"/>
              <a:t> с бала едет он: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А Петербург неугомонный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Уж барабаном пробуждён.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812E5B-6E48-4692-9C49-4B7647D8297C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Автор презентации - Сметанина А.В.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Завершение дня Онегина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16241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ru-RU" sz="3600" dirty="0" smtClean="0"/>
              <a:t>В ожидании обеда Евгений Онегин едет на бульвар, и вот уже «недремлющий </a:t>
            </a:r>
            <a:r>
              <a:rPr lang="ru-RU" sz="3600" dirty="0" smtClean="0"/>
              <a:t>брегет» </a:t>
            </a:r>
            <a:r>
              <a:rPr lang="ru-RU" sz="3600" dirty="0" smtClean="0"/>
              <a:t>зовёт нашего героя в один из самых известных ресторанов столицы – </a:t>
            </a:r>
            <a:r>
              <a:rPr lang="en-US" sz="3600" dirty="0" smtClean="0"/>
              <a:t>Talon</a:t>
            </a:r>
            <a:r>
              <a:rPr lang="ru-RU" sz="3600" dirty="0" smtClean="0"/>
              <a:t>.</a:t>
            </a:r>
          </a:p>
          <a:p>
            <a:pPr marL="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 Там его уже ждёт приятель Каверин.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Обед Онегина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Автор презентации - Сметанина А.В.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812E5B-6E48-4692-9C49-4B7647D8297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488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lnSpcReduction="10000"/>
          </a:bodyPr>
          <a:lstStyle/>
          <a:p>
            <a:r>
              <a:rPr lang="ru-RU" sz="2200" dirty="0" smtClean="0"/>
              <a:t>Рестораны появились в Санкт-Петербурге в начале 19 века. Первый «</a:t>
            </a:r>
            <a:r>
              <a:rPr lang="ru-RU" sz="2200" dirty="0" err="1" smtClean="0"/>
              <a:t>герберг</a:t>
            </a:r>
            <a:r>
              <a:rPr lang="ru-RU" sz="2200" dirty="0" smtClean="0"/>
              <a:t>» в «Отель </a:t>
            </a:r>
            <a:r>
              <a:rPr lang="ru-RU" sz="2200" dirty="0" err="1" smtClean="0"/>
              <a:t>дю</a:t>
            </a:r>
            <a:r>
              <a:rPr lang="ru-RU" sz="2200" dirty="0" smtClean="0"/>
              <a:t> Норд» на Офицерской улице перешёл в разряд ресторанов в 1805г. Все рестораны располагались в «бойком месте», окнами на улицу, залы были обставлены мягкой мебелью. Владельцами самых популярных петербургских ресторанов </a:t>
            </a:r>
            <a:r>
              <a:rPr lang="ru-RU" sz="2200" dirty="0" smtClean="0"/>
              <a:t>поначалу </a:t>
            </a:r>
            <a:r>
              <a:rPr lang="ru-RU" sz="2200" dirty="0" smtClean="0"/>
              <a:t>были французы. Посетителей обслуживали лакеи в сюртуках. В ресторанах, в </a:t>
            </a:r>
            <a:r>
              <a:rPr lang="ru-RU" sz="2200" dirty="0" smtClean="0"/>
              <a:t>отличие </a:t>
            </a:r>
            <a:r>
              <a:rPr lang="ru-RU" sz="2200" dirty="0" smtClean="0"/>
              <a:t>от прочих заведений, звучала «живая» музыка, выступали оркестры с популярными солистами. Во 2-й половине 19 века неотъемлемой принадлежностью ресторанов стали отдельные кабинеты и бильярд. До 1861г. </a:t>
            </a:r>
            <a:r>
              <a:rPr lang="ru-RU" sz="2200" dirty="0" smtClean="0"/>
              <a:t>женщины </a:t>
            </a:r>
            <a:r>
              <a:rPr lang="ru-RU" sz="2200" dirty="0" smtClean="0"/>
              <a:t>в рестораны не допускались. Большинство ресторанов именовались по фамилии владельца («</a:t>
            </a:r>
            <a:r>
              <a:rPr lang="ru-RU" sz="2200" dirty="0" err="1" smtClean="0"/>
              <a:t>Чвановский</a:t>
            </a:r>
            <a:r>
              <a:rPr lang="ru-RU" sz="2200" dirty="0" smtClean="0"/>
              <a:t>», «Талон»). Рестораны играли значительную роль в Культурной и деловой  жизни Петербурга, некоторые становились своеобразными литературными клубами.</a:t>
            </a:r>
            <a:endParaRPr lang="ru-RU" sz="2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Рестораны 19 века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Автор презентации - Сметанина А.В.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812E5B-6E48-4692-9C49-4B7647D8297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7137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688632"/>
          </a:xfrm>
        </p:spPr>
        <p:txBody>
          <a:bodyPr>
            <a:normAutofit lnSpcReduction="10000"/>
          </a:bodyPr>
          <a:lstStyle/>
          <a:p>
            <a:r>
              <a:rPr lang="ru-RU" sz="2200" dirty="0" smtClean="0"/>
              <a:t>Ресторан «</a:t>
            </a:r>
            <a:r>
              <a:rPr lang="en-US" sz="2200" dirty="0" smtClean="0"/>
              <a:t>Talon</a:t>
            </a:r>
            <a:r>
              <a:rPr lang="ru-RU" sz="2200" dirty="0" smtClean="0"/>
              <a:t>» существовал до весны 1825 года и находился на Невском проспекте. Этот ресторан был одним из самых модных и дорогих в Петербурге. Об этом свидетельствует меню, описанное Пушкиным: модные, привезённые из-за границы блюда. </a:t>
            </a:r>
          </a:p>
          <a:p>
            <a:r>
              <a:rPr lang="ru-RU" sz="2200" dirty="0" smtClean="0"/>
              <a:t>Известное всем блюдо – ростбиф – автор делает в английской транскрипции, чтобы подчеркнуть его новизну и изысканность. Ананасы и трюфели – тоже кулинарная экзотика. Особого внимания заслуживает «вино кометы», которое пьют герои в ресторане . Это шампанское более чем десятилетней выдержки. Имеется ввиду вино урожая 1812г. Если учесть, что действие происходит в начале 20-х годов, то легко определить качество такого шампанского. Повар ресторана «</a:t>
            </a:r>
            <a:r>
              <a:rPr lang="en-US" sz="2200" dirty="0" smtClean="0"/>
              <a:t>Talon</a:t>
            </a:r>
            <a:r>
              <a:rPr lang="ru-RU" sz="2200" dirty="0" smtClean="0"/>
              <a:t>» был </a:t>
            </a:r>
            <a:r>
              <a:rPr lang="ru-RU" sz="2200" dirty="0" smtClean="0"/>
              <a:t>французом  </a:t>
            </a:r>
            <a:r>
              <a:rPr lang="ru-RU" sz="2200" dirty="0" smtClean="0"/>
              <a:t>и создал ресторан, где посетители могли чувствовать себя словно в модных ресторанах Парижа. Именно здесь Онегина встречает бравый гусар Каверин.</a:t>
            </a:r>
            <a:endParaRPr lang="ru-RU" sz="2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92088"/>
          </a:xfrm>
        </p:spPr>
        <p:txBody>
          <a:bodyPr/>
          <a:lstStyle/>
          <a:p>
            <a:r>
              <a:rPr lang="ru-RU" dirty="0" smtClean="0"/>
              <a:t>Ресторан Талон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Автор презентации - Сметанина А.В.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812E5B-6E48-4692-9C49-4B7647D8297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1970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 fontScale="85000" lnSpcReduction="20000"/>
          </a:bodyPr>
          <a:lstStyle/>
          <a:p>
            <a:r>
              <a:rPr lang="ru-RU" sz="2600" dirty="0" smtClean="0"/>
              <a:t>Сразу после обеда </a:t>
            </a:r>
            <a:r>
              <a:rPr lang="ru-RU" sz="2600" dirty="0"/>
              <a:t>О</a:t>
            </a:r>
            <a:r>
              <a:rPr lang="ru-RU" sz="2600" dirty="0" smtClean="0"/>
              <a:t>негин мчится в театр. Там </a:t>
            </a:r>
            <a:r>
              <a:rPr lang="ru-RU" sz="2600" dirty="0" smtClean="0"/>
              <a:t> </a:t>
            </a:r>
            <a:r>
              <a:rPr lang="ru-RU" sz="2600" dirty="0" smtClean="0"/>
              <a:t>дают новый </a:t>
            </a:r>
            <a:r>
              <a:rPr lang="ru-RU" sz="2600" dirty="0" smtClean="0"/>
              <a:t>балет</a:t>
            </a:r>
            <a:r>
              <a:rPr lang="ru-RU" sz="2600" dirty="0" smtClean="0"/>
              <a:t>. Но с первых же минут его пребывания в театре, мы понимаем, что он не большой поклонник искусства. Его поведение говорит само за себя.</a:t>
            </a:r>
            <a:br>
              <a:rPr lang="ru-RU" sz="2600" dirty="0" smtClean="0"/>
            </a:br>
            <a:endParaRPr lang="ru-RU" sz="2600" dirty="0" smtClean="0"/>
          </a:p>
          <a:p>
            <a:r>
              <a:rPr lang="ru-RU" sz="2000" dirty="0" smtClean="0"/>
              <a:t>« Всё хлопает. Онегин входит,</a:t>
            </a:r>
          </a:p>
          <a:p>
            <a:pPr marL="0" indent="0">
              <a:buNone/>
            </a:pPr>
            <a:r>
              <a:rPr lang="ru-RU" sz="2000" dirty="0" smtClean="0"/>
              <a:t>        Идёт меж кресел по ногам,</a:t>
            </a:r>
          </a:p>
          <a:p>
            <a:pPr marL="0" indent="0">
              <a:buNone/>
            </a:pPr>
            <a:r>
              <a:rPr lang="ru-RU" sz="2000" dirty="0" smtClean="0"/>
              <a:t>        Двойной лорнет </a:t>
            </a:r>
            <a:r>
              <a:rPr lang="ru-RU" sz="2000" dirty="0" err="1" smtClean="0"/>
              <a:t>скосясь</a:t>
            </a:r>
            <a:r>
              <a:rPr lang="ru-RU" sz="2000" dirty="0" smtClean="0"/>
              <a:t> наводит</a:t>
            </a:r>
          </a:p>
          <a:p>
            <a:pPr marL="0" indent="0">
              <a:buNone/>
            </a:pPr>
            <a:r>
              <a:rPr lang="ru-RU" sz="2000" dirty="0" smtClean="0"/>
              <a:t>        На ложки незнакомых дам;</a:t>
            </a:r>
          </a:p>
          <a:p>
            <a:pPr marL="0" indent="0">
              <a:buNone/>
            </a:pPr>
            <a:r>
              <a:rPr lang="ru-RU" sz="2000" dirty="0" smtClean="0"/>
              <a:t>        Все ярусы окинул взором,</a:t>
            </a:r>
          </a:p>
          <a:p>
            <a:pPr marL="0" indent="0">
              <a:buNone/>
            </a:pPr>
            <a:r>
              <a:rPr lang="ru-RU" sz="2000" dirty="0" smtClean="0"/>
              <a:t>        Всё видел: лицами, убором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Ужасно недоволен он;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С мужчинами со всех сторон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Раскланялся, потом на сцену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В большом рассеянье взглянул,</a:t>
            </a:r>
          </a:p>
          <a:p>
            <a:pPr marL="0" indent="0">
              <a:buNone/>
            </a:pPr>
            <a:r>
              <a:rPr lang="ru-RU" sz="2000" dirty="0" smtClean="0"/>
              <a:t>        Отворотился - и зевнул,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И молвил: «Всех пора на смену;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Балеты долго я терпел,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Но и </a:t>
            </a:r>
            <a:r>
              <a:rPr lang="ru-RU" sz="2000" dirty="0" err="1" smtClean="0"/>
              <a:t>Дидло</a:t>
            </a:r>
            <a:r>
              <a:rPr lang="ru-RU" sz="2000" dirty="0" smtClean="0"/>
              <a:t> мне надоел».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Театр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Автор презентации - Сметанина А.В.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812E5B-6E48-4692-9C49-4B7647D8297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5391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84576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smtClean="0"/>
              <a:t>Автор не разделяет взгляды Онегина относительно театра. Он восхищается им и его актёрами.</a:t>
            </a:r>
            <a:br>
              <a:rPr lang="ru-RU" sz="2800" dirty="0" smtClean="0"/>
            </a:br>
            <a:endParaRPr lang="ru-RU" sz="2800" dirty="0" smtClean="0"/>
          </a:p>
          <a:p>
            <a:r>
              <a:rPr lang="ru-RU" sz="1900" dirty="0" smtClean="0"/>
              <a:t>«Волшебный край! Там в стары годы</a:t>
            </a:r>
          </a:p>
          <a:p>
            <a:pPr marL="0" indent="0">
              <a:buNone/>
            </a:pPr>
            <a:r>
              <a:rPr lang="ru-RU" sz="1900" dirty="0"/>
              <a:t> </a:t>
            </a:r>
            <a:r>
              <a:rPr lang="ru-RU" sz="1900" dirty="0" smtClean="0"/>
              <a:t>      Сатиры смелый властелин,</a:t>
            </a:r>
          </a:p>
          <a:p>
            <a:pPr marL="0" indent="0">
              <a:buNone/>
            </a:pPr>
            <a:r>
              <a:rPr lang="ru-RU" sz="1900" dirty="0"/>
              <a:t> </a:t>
            </a:r>
            <a:r>
              <a:rPr lang="ru-RU" sz="1900" dirty="0" smtClean="0"/>
              <a:t>      Блистал </a:t>
            </a:r>
            <a:r>
              <a:rPr lang="ru-RU" sz="1900" dirty="0"/>
              <a:t>Ф</a:t>
            </a:r>
            <a:r>
              <a:rPr lang="ru-RU" sz="1900" dirty="0" smtClean="0"/>
              <a:t>онвизин, друг свободы,</a:t>
            </a:r>
          </a:p>
          <a:p>
            <a:pPr marL="0" indent="0">
              <a:buNone/>
            </a:pPr>
            <a:r>
              <a:rPr lang="ru-RU" sz="1900" dirty="0"/>
              <a:t> </a:t>
            </a:r>
            <a:r>
              <a:rPr lang="ru-RU" sz="1900" dirty="0" smtClean="0"/>
              <a:t>      И переимчивый Княжнин;</a:t>
            </a:r>
          </a:p>
          <a:p>
            <a:pPr marL="0" indent="0">
              <a:buNone/>
            </a:pPr>
            <a:r>
              <a:rPr lang="ru-RU" sz="1900" dirty="0"/>
              <a:t> </a:t>
            </a:r>
            <a:r>
              <a:rPr lang="ru-RU" sz="1900" dirty="0" smtClean="0"/>
              <a:t>      Там Озеров </a:t>
            </a:r>
            <a:r>
              <a:rPr lang="ru-RU" sz="1900" dirty="0" err="1" smtClean="0"/>
              <a:t>невольны</a:t>
            </a:r>
            <a:r>
              <a:rPr lang="ru-RU" sz="1900" dirty="0" smtClean="0"/>
              <a:t> дани</a:t>
            </a:r>
          </a:p>
          <a:p>
            <a:pPr marL="0" indent="0">
              <a:buNone/>
            </a:pPr>
            <a:r>
              <a:rPr lang="ru-RU" sz="1900" dirty="0"/>
              <a:t> </a:t>
            </a:r>
            <a:r>
              <a:rPr lang="ru-RU" sz="1900" dirty="0" smtClean="0"/>
              <a:t>      Народных слёз, рукоплесканий</a:t>
            </a:r>
          </a:p>
          <a:p>
            <a:pPr marL="0" indent="0">
              <a:buNone/>
            </a:pPr>
            <a:r>
              <a:rPr lang="ru-RU" sz="1900" dirty="0"/>
              <a:t> </a:t>
            </a:r>
            <a:r>
              <a:rPr lang="ru-RU" sz="1900" dirty="0" smtClean="0"/>
              <a:t>      С младой </a:t>
            </a:r>
            <a:r>
              <a:rPr lang="ru-RU" sz="1900" dirty="0" err="1" smtClean="0"/>
              <a:t>Семёновой</a:t>
            </a:r>
            <a:r>
              <a:rPr lang="ru-RU" sz="1900" dirty="0" smtClean="0"/>
              <a:t> делил;</a:t>
            </a:r>
          </a:p>
          <a:p>
            <a:pPr marL="0" indent="0">
              <a:buNone/>
            </a:pPr>
            <a:r>
              <a:rPr lang="ru-RU" sz="1900" dirty="0"/>
              <a:t> </a:t>
            </a:r>
            <a:r>
              <a:rPr lang="ru-RU" sz="1900" dirty="0" smtClean="0"/>
              <a:t>      Там наш </a:t>
            </a:r>
            <a:r>
              <a:rPr lang="ru-RU" sz="1900" dirty="0" err="1"/>
              <a:t>К</a:t>
            </a:r>
            <a:r>
              <a:rPr lang="ru-RU" sz="1900" dirty="0" err="1" smtClean="0"/>
              <a:t>атенин</a:t>
            </a:r>
            <a:r>
              <a:rPr lang="ru-RU" sz="1900" dirty="0" smtClean="0"/>
              <a:t> воскресил</a:t>
            </a:r>
          </a:p>
          <a:p>
            <a:pPr marL="0" indent="0">
              <a:buNone/>
            </a:pPr>
            <a:r>
              <a:rPr lang="ru-RU" sz="1900" dirty="0"/>
              <a:t> </a:t>
            </a:r>
            <a:r>
              <a:rPr lang="ru-RU" sz="1900" dirty="0" smtClean="0"/>
              <a:t>      Корнеля гений величавый;</a:t>
            </a:r>
          </a:p>
          <a:p>
            <a:pPr marL="0" indent="0">
              <a:buNone/>
            </a:pPr>
            <a:r>
              <a:rPr lang="ru-RU" sz="1900" dirty="0"/>
              <a:t> </a:t>
            </a:r>
            <a:r>
              <a:rPr lang="ru-RU" sz="1900" dirty="0" smtClean="0"/>
              <a:t>      Там вывел колкий Шаховской</a:t>
            </a:r>
          </a:p>
          <a:p>
            <a:pPr marL="0" indent="0">
              <a:buNone/>
            </a:pPr>
            <a:r>
              <a:rPr lang="ru-RU" sz="1900" dirty="0"/>
              <a:t> </a:t>
            </a:r>
            <a:r>
              <a:rPr lang="ru-RU" sz="1900" dirty="0" smtClean="0"/>
              <a:t>      Своих комедий шумный рой,</a:t>
            </a:r>
          </a:p>
          <a:p>
            <a:pPr marL="0" indent="0">
              <a:buNone/>
            </a:pPr>
            <a:r>
              <a:rPr lang="ru-RU" sz="1900" dirty="0"/>
              <a:t> </a:t>
            </a:r>
            <a:r>
              <a:rPr lang="ru-RU" sz="1900" dirty="0" smtClean="0"/>
              <a:t>      Там и </a:t>
            </a:r>
            <a:r>
              <a:rPr lang="ru-RU" sz="1900" dirty="0" err="1" smtClean="0"/>
              <a:t>Дидло</a:t>
            </a:r>
            <a:r>
              <a:rPr lang="ru-RU" sz="1900" dirty="0" smtClean="0"/>
              <a:t> венчался славой</a:t>
            </a:r>
          </a:p>
          <a:p>
            <a:pPr marL="0" indent="0">
              <a:buNone/>
            </a:pPr>
            <a:r>
              <a:rPr lang="ru-RU" sz="1900" dirty="0"/>
              <a:t> </a:t>
            </a:r>
            <a:r>
              <a:rPr lang="ru-RU" sz="1900" dirty="0" smtClean="0"/>
              <a:t>      Там, там под </a:t>
            </a:r>
            <a:r>
              <a:rPr lang="ru-RU" sz="1900" dirty="0" err="1" smtClean="0"/>
              <a:t>сению</a:t>
            </a:r>
            <a:r>
              <a:rPr lang="ru-RU" sz="1900" dirty="0" smtClean="0"/>
              <a:t> кулис</a:t>
            </a:r>
            <a:br>
              <a:rPr lang="ru-RU" sz="1900" dirty="0" smtClean="0"/>
            </a:br>
            <a:r>
              <a:rPr lang="ru-RU" sz="1900" dirty="0" smtClean="0"/>
              <a:t>       Младые дни мои неслись.</a:t>
            </a:r>
            <a:endParaRPr lang="ru-RU" sz="19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ru-RU" dirty="0" smtClean="0"/>
              <a:t>Театр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Автор презентации - Сметанина А.В.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812E5B-6E48-4692-9C49-4B7647D8297C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9016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92500"/>
          </a:bodyPr>
          <a:lstStyle/>
          <a:p>
            <a:r>
              <a:rPr lang="ru-RU" sz="2400" dirty="0" smtClean="0"/>
              <a:t>Значительным явлением культурной жизни России стал театр. Популярность театрального искусства росла. Крепостной театр сменился государственным и частным. 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В Петербурге в начале 19 века их было несколько -дворцовый  в Эрмитаже, Большой и Малый. В 1832г. В </a:t>
            </a:r>
            <a:r>
              <a:rPr lang="ru-RU" sz="2400" dirty="0"/>
              <a:t>П</a:t>
            </a:r>
            <a:r>
              <a:rPr lang="ru-RU" sz="2400" dirty="0" smtClean="0"/>
              <a:t>етербурге по проекту </a:t>
            </a:r>
            <a:r>
              <a:rPr lang="ru-RU" sz="2400" dirty="0" err="1" smtClean="0"/>
              <a:t>К.И.Росси</a:t>
            </a:r>
            <a:r>
              <a:rPr lang="ru-RU" sz="2400" dirty="0" smtClean="0"/>
              <a:t> было построено здание драматического театра. В честь жены </a:t>
            </a:r>
            <a:r>
              <a:rPr lang="ru-RU" sz="2400" dirty="0"/>
              <a:t>Н</a:t>
            </a:r>
            <a:r>
              <a:rPr lang="ru-RU" sz="2400" dirty="0" smtClean="0"/>
              <a:t>иколая </a:t>
            </a:r>
            <a:r>
              <a:rPr lang="en-US" sz="2400" dirty="0" smtClean="0"/>
              <a:t>I</a:t>
            </a:r>
            <a:r>
              <a:rPr lang="ru-RU" sz="2400" dirty="0" smtClean="0"/>
              <a:t> Александры Фёдоровны он стал именоваться Александрийским. В 1833г. Завершилось строительство Михайловского театра. С большим успехом на сцене тогда шли такие произведения, как «Горе от ума» </a:t>
            </a:r>
            <a:r>
              <a:rPr lang="ru-RU" sz="2400" dirty="0" err="1" smtClean="0"/>
              <a:t>А.С.Грибоедова</a:t>
            </a:r>
            <a:r>
              <a:rPr lang="ru-RU" sz="2400" dirty="0"/>
              <a:t> </a:t>
            </a:r>
            <a:r>
              <a:rPr lang="ru-RU" sz="2400" dirty="0" smtClean="0"/>
              <a:t>и «Ревизор» </a:t>
            </a:r>
            <a:r>
              <a:rPr lang="ru-RU" sz="2400" dirty="0" err="1" smtClean="0"/>
              <a:t>Н.В.Гоголя</a:t>
            </a:r>
            <a:r>
              <a:rPr lang="ru-RU" sz="2400" dirty="0" smtClean="0"/>
              <a:t>. В начале 50-х годов появились первые пьесы </a:t>
            </a:r>
            <a:r>
              <a:rPr lang="ru-RU" sz="2400" dirty="0" err="1" smtClean="0"/>
              <a:t>А.Н.Островского</a:t>
            </a:r>
            <a:r>
              <a:rPr lang="ru-RU" sz="2400" dirty="0" smtClean="0"/>
              <a:t>. Значительных успехов добился балетный театр. В 1815г. На сцене Большого театра Петербурга дебютировала замечательная русская танцовщица </a:t>
            </a:r>
            <a:r>
              <a:rPr lang="ru-RU" sz="2400" dirty="0" err="1" smtClean="0"/>
              <a:t>А.И.Истомина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Театр в 19 веке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Автор презентации - Сметанина А.В.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812E5B-6E48-4692-9C49-4B7647D8297C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2279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Авдотья </a:t>
            </a:r>
            <a:r>
              <a:rPr lang="ru-RU" dirty="0"/>
              <a:t>И</a:t>
            </a:r>
            <a:r>
              <a:rPr lang="ru-RU" dirty="0" smtClean="0"/>
              <a:t>льинична Истомина</a:t>
            </a:r>
            <a:br>
              <a:rPr lang="ru-RU" dirty="0" smtClean="0"/>
            </a:br>
            <a:r>
              <a:rPr lang="ru-RU" sz="3600" dirty="0" smtClean="0"/>
              <a:t>(1799 – 1848)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268760"/>
            <a:ext cx="5544616" cy="5184576"/>
          </a:xfrm>
          <a:noFill/>
          <a:ln>
            <a:noFill/>
          </a:ln>
        </p:spPr>
        <p:txBody>
          <a:bodyPr>
            <a:normAutofit lnSpcReduction="10000"/>
          </a:bodyPr>
          <a:lstStyle/>
          <a:p>
            <a:r>
              <a:rPr lang="ru-RU" sz="2200" dirty="0" smtClean="0"/>
              <a:t>Она была талантливой, искромётной, воспоминания о которой согревают в трудные, тоскливые минуты жизненных неудач. Это была девушка с чёрными глазами, похожая на черкешенку, гибкая,</a:t>
            </a:r>
            <a:r>
              <a:rPr lang="ru-RU" sz="2400" dirty="0" smtClean="0"/>
              <a:t> </a:t>
            </a:r>
            <a:r>
              <a:rPr lang="ru-RU" sz="2200" dirty="0" smtClean="0"/>
              <a:t>как тростинка, непосредственная, с ярким, буйным темпераментом. Лёгкая в общении, обаятельная, она запросто сходилась с мужчинами, но главным в ней был всё же талант,  которым безродная Дуня была одарена матушкой-природой</a:t>
            </a:r>
            <a:r>
              <a:rPr lang="ru-RU" sz="2400" dirty="0" smtClean="0"/>
              <a:t>. </a:t>
            </a:r>
            <a:r>
              <a:rPr lang="ru-RU" sz="2200" dirty="0" smtClean="0"/>
              <a:t>Она стала «музой», способной вырваться из канонов, довериться неизведанному, претворить на сцене самые дерзкие новации того времени.</a:t>
            </a:r>
            <a:endParaRPr lang="ru-RU" sz="2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2120" y="1484784"/>
            <a:ext cx="3085954" cy="44211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презентации - Сметанина А.В.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2E5B-6E48-4692-9C49-4B7647D8297C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8376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1359</TotalTime>
  <Words>1488</Words>
  <Application>Microsoft Office PowerPoint</Application>
  <PresentationFormat>Экран (4:3)</PresentationFormat>
  <Paragraphs>126</Paragraphs>
  <Slides>20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Бумажная</vt:lpstr>
      <vt:lpstr>День Онегина</vt:lpstr>
      <vt:lpstr>Начало дня</vt:lpstr>
      <vt:lpstr>Обед Онегина</vt:lpstr>
      <vt:lpstr>Рестораны 19 века</vt:lpstr>
      <vt:lpstr>Ресторан Талон</vt:lpstr>
      <vt:lpstr>Театр</vt:lpstr>
      <vt:lpstr>Театр</vt:lpstr>
      <vt:lpstr>Театр в 19 веке</vt:lpstr>
      <vt:lpstr>Авдотья Ильинична Истомина (1799 – 1848)</vt:lpstr>
      <vt:lpstr>Бал</vt:lpstr>
      <vt:lpstr> Мода 19 века</vt:lpstr>
      <vt:lpstr>Женская мода 19 века</vt:lpstr>
      <vt:lpstr>Женская мода 19 века</vt:lpstr>
      <vt:lpstr>Мужская мода 19 века</vt:lpstr>
      <vt:lpstr>Мужская мода 19 века</vt:lpstr>
      <vt:lpstr>Бал</vt:lpstr>
      <vt:lpstr>Традиции и правила балов 19 века.</vt:lpstr>
      <vt:lpstr>Традиции и правила балов 19 века</vt:lpstr>
      <vt:lpstr>Бал 19 века</vt:lpstr>
      <vt:lpstr>Завершение дня Онегина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Даша</dc:creator>
  <cp:lastModifiedBy>андрей</cp:lastModifiedBy>
  <cp:revision>36</cp:revision>
  <dcterms:created xsi:type="dcterms:W3CDTF">2013-02-21T17:57:08Z</dcterms:created>
  <dcterms:modified xsi:type="dcterms:W3CDTF">2015-12-17T17:36:59Z</dcterms:modified>
</cp:coreProperties>
</file>