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816" r:id="rId3"/>
  </p:sldMasterIdLst>
  <p:notesMasterIdLst>
    <p:notesMasterId r:id="rId43"/>
  </p:notesMasterIdLst>
  <p:sldIdLst>
    <p:sldId id="256" r:id="rId4"/>
    <p:sldId id="276" r:id="rId5"/>
    <p:sldId id="277" r:id="rId6"/>
    <p:sldId id="278" r:id="rId7"/>
    <p:sldId id="265" r:id="rId8"/>
    <p:sldId id="281" r:id="rId9"/>
    <p:sldId id="280" r:id="rId10"/>
    <p:sldId id="282" r:id="rId11"/>
    <p:sldId id="284" r:id="rId12"/>
    <p:sldId id="266" r:id="rId13"/>
    <p:sldId id="287" r:id="rId14"/>
    <p:sldId id="260" r:id="rId15"/>
    <p:sldId id="285" r:id="rId16"/>
    <p:sldId id="262" r:id="rId17"/>
    <p:sldId id="263" r:id="rId18"/>
    <p:sldId id="288" r:id="rId19"/>
    <p:sldId id="264" r:id="rId20"/>
    <p:sldId id="275" r:id="rId21"/>
    <p:sldId id="289" r:id="rId22"/>
    <p:sldId id="274" r:id="rId23"/>
    <p:sldId id="290" r:id="rId24"/>
    <p:sldId id="291" r:id="rId25"/>
    <p:sldId id="267" r:id="rId26"/>
    <p:sldId id="292" r:id="rId27"/>
    <p:sldId id="293" r:id="rId28"/>
    <p:sldId id="269" r:id="rId29"/>
    <p:sldId id="295" r:id="rId30"/>
    <p:sldId id="294" r:id="rId31"/>
    <p:sldId id="268" r:id="rId32"/>
    <p:sldId id="297" r:id="rId33"/>
    <p:sldId id="296" r:id="rId34"/>
    <p:sldId id="270" r:id="rId35"/>
    <p:sldId id="300" r:id="rId36"/>
    <p:sldId id="302" r:id="rId37"/>
    <p:sldId id="305" r:id="rId38"/>
    <p:sldId id="306" r:id="rId39"/>
    <p:sldId id="272" r:id="rId40"/>
    <p:sldId id="304" r:id="rId41"/>
    <p:sldId id="303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404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2769" autoAdjust="0"/>
  </p:normalViewPr>
  <p:slideViewPr>
    <p:cSldViewPr snapToGrid="0">
      <p:cViewPr>
        <p:scale>
          <a:sx n="69" d="100"/>
          <a:sy n="69" d="100"/>
        </p:scale>
        <p:origin x="-2250" y="-9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5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5.wmf"/><Relationship Id="rId4" Type="http://schemas.openxmlformats.org/officeDocument/2006/relationships/image" Target="../media/image17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28DEAB7-0489-4705-B0F1-AEBAE79EA1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972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DEAB7-0489-4705-B0F1-AEBAE79EA16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DEAB7-0489-4705-B0F1-AEBAE79EA16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DEAB7-0489-4705-B0F1-AEBAE79EA16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DEAB7-0489-4705-B0F1-AEBAE79EA16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DEAB7-0489-4705-B0F1-AEBAE79EA16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DEAB7-0489-4705-B0F1-AEBAE79EA16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DEAB7-0489-4705-B0F1-AEBAE79EA16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DEAB7-0489-4705-B0F1-AEBAE79EA16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DEAB7-0489-4705-B0F1-AEBAE79EA16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DEAB7-0489-4705-B0F1-AEBAE79EA16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DEAB7-0489-4705-B0F1-AEBAE79EA16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DEAB7-0489-4705-B0F1-AEBAE79EA16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DEAB7-0489-4705-B0F1-AEBAE79EA16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DEAB7-0489-4705-B0F1-AEBAE79EA16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DEAB7-0489-4705-B0F1-AEBAE79EA16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F0FA48-2F24-4D79-81C8-A50953E2BD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4B52B-6310-4F4B-B663-99C12446E6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154319-817E-40B8-B429-3EA0A66A46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BA1D29-A4B6-4CD1-829D-391807ED87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E16808-D7D1-4579-AA9F-5859A03E46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21F3F3-EF1D-490A-9610-1E6D3EE29D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B8901D-9934-491A-AE15-1657794A87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1AA52A-0336-48AC-8DD3-BA5DAAF5A2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712EA-9C95-4EB0-ABDA-CC6B420E3E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047607-3576-4982-8047-976E3121ED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50F204-3214-419D-8CD7-28B0C06441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BC80A-3803-42C5-9C14-ED4C345AC4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3E3C8-D2F0-4BA6-A3E8-B3FC689C03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F940BB-3B51-4E8E-86C9-48E0F91494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84F6C2-60F2-4A04-9413-9B0E6C20CC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BA1D29-A4B6-4CD1-829D-391807ED87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16808-D7D1-4579-AA9F-5859A03E46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1F3F3-EF1D-490A-9610-1E6D3EE29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8901D-9934-491A-AE15-1657794A87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A52A-0336-48AC-8DD3-BA5DAAF5A2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712EA-9C95-4EB0-ABDA-CC6B420E3E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47607-3576-4982-8047-976E3121ED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9C980-F20C-48A9-91D8-464875C856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0F204-3214-419D-8CD7-28B0C06441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E3C8-D2F0-4BA6-A3E8-B3FC689C0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940BB-3B51-4E8E-86C9-48E0F91494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F6C2-60F2-4A04-9413-9B0E6C20CC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9362B7-CDF0-4C0F-B8A1-CFEDF9A2B8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1E0FC-C68C-4736-9E23-7E60B6D518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0996A-F6B1-4C61-871E-253772612D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91494B-FF18-497D-85E3-C4AC3E9B6C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5B147-FEEB-4964-A0E2-CDEF4783D2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F1901B-E841-49C8-B13C-50E31D3283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90172A9-90A2-4C06-9BF1-EE28F9511C8F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8F72E1-B1DD-4180-A670-61D2BD56E54B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90172A9-90A2-4C06-9BF1-EE28F9511C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3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18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1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0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24.bin"/><Relationship Id="rId12" Type="http://schemas.openxmlformats.org/officeDocument/2006/relationships/oleObject" Target="../embeddings/oleObject27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3.bin"/><Relationship Id="rId11" Type="http://schemas.openxmlformats.org/officeDocument/2006/relationships/oleObject" Target="../embeddings/oleObject26.bin"/><Relationship Id="rId5" Type="http://schemas.openxmlformats.org/officeDocument/2006/relationships/image" Target="../media/image5.wmf"/><Relationship Id="rId10" Type="http://schemas.openxmlformats.org/officeDocument/2006/relationships/image" Target="../media/image16.wmf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9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8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0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2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3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4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9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20.wmf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vaz.ru/" TargetMode="External"/><Relationship Id="rId2" Type="http://schemas.openxmlformats.org/officeDocument/2006/relationships/hyperlink" Target="http://pedsovet.su/load/321" TargetMode="External"/><Relationship Id="rId1" Type="http://schemas.openxmlformats.org/officeDocument/2006/relationships/slideLayout" Target="../slideLayouts/slideLayout24.xml"/><Relationship Id="rId4" Type="http://schemas.openxmlformats.org/officeDocument/2006/relationships/hyperlink" Target="http://alexlarin.net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199" y="855023"/>
            <a:ext cx="8451273" cy="337853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ГОСУДАРСТВЕННАЯ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ИТОГОВАЯ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АТТЕСТАЦИЯ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ОСНОВНОЙ ГОСУДАРСТВЕННЫЙ ЭКЗАМЕН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МАТЕМАТИКА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КЛАСС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МОДУЛЬ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ГЕОМЕТРИЯ (часть 2)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Выпуклые четырёхугольники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Специфика параллелограммов Специфика трапеций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69819" y="4544291"/>
            <a:ext cx="7204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Учитель математики высшей категории Сысуева Ольга Александровна, </a:t>
            </a:r>
            <a:r>
              <a:rPr lang="ru-RU" sz="2400" b="1" dirty="0"/>
              <a:t>ГБОУ СОШ№ </a:t>
            </a:r>
            <a:r>
              <a:rPr lang="ru-RU" sz="2400" b="1" dirty="0" smtClean="0"/>
              <a:t>22 </a:t>
            </a:r>
            <a:r>
              <a:rPr lang="ru-RU" sz="2400" b="1" dirty="0" err="1" smtClean="0"/>
              <a:t>г.о</a:t>
            </a:r>
            <a:r>
              <a:rPr lang="ru-RU" sz="2400" b="1" dirty="0" smtClean="0"/>
              <a:t>. Чапаевск, Самарской области</a:t>
            </a:r>
            <a:endParaRPr lang="ru-RU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154379" y="2356169"/>
            <a:ext cx="3384469" cy="2140913"/>
            <a:chOff x="154379" y="2356169"/>
            <a:chExt cx="3384469" cy="2140913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154379" y="2356169"/>
              <a:ext cx="3384469" cy="2140913"/>
              <a:chOff x="154379" y="2356169"/>
              <a:chExt cx="3384469" cy="2140913"/>
            </a:xfrm>
          </p:grpSpPr>
          <p:sp>
            <p:nvSpPr>
              <p:cNvPr id="93" name="Прямоугольник 92"/>
              <p:cNvSpPr/>
              <p:nvPr/>
            </p:nvSpPr>
            <p:spPr>
              <a:xfrm>
                <a:off x="439387" y="2743200"/>
                <a:ext cx="2422566" cy="1377538"/>
              </a:xfrm>
              <a:prstGeom prst="rect">
                <a:avLst/>
              </a:prstGeom>
              <a:noFill/>
              <a:ln w="635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3" name="TextBox 182"/>
              <p:cNvSpPr txBox="1"/>
              <p:nvPr/>
            </p:nvSpPr>
            <p:spPr>
              <a:xfrm>
                <a:off x="2897580" y="2394405"/>
                <a:ext cx="6412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4" name="TextBox 183"/>
              <p:cNvSpPr txBox="1"/>
              <p:nvPr/>
            </p:nvSpPr>
            <p:spPr>
              <a:xfrm>
                <a:off x="2921330" y="4064024"/>
                <a:ext cx="4512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5" name="TextBox 184"/>
              <p:cNvSpPr txBox="1"/>
              <p:nvPr/>
            </p:nvSpPr>
            <p:spPr>
              <a:xfrm>
                <a:off x="154379" y="2356169"/>
                <a:ext cx="3443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154379" y="4127750"/>
                <a:ext cx="28500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95" name="Прямая соединительная линия 94"/>
              <p:cNvCxnSpPr/>
              <p:nvPr/>
            </p:nvCxnSpPr>
            <p:spPr>
              <a:xfrm>
                <a:off x="439387" y="2731325"/>
                <a:ext cx="2446317" cy="1401288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7" name="Прямая соединительная линия 96"/>
            <p:cNvCxnSpPr/>
            <p:nvPr/>
          </p:nvCxnSpPr>
          <p:spPr>
            <a:xfrm flipH="1">
              <a:off x="451262" y="2755075"/>
              <a:ext cx="2410691" cy="1353787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Группа 81"/>
          <p:cNvGrpSpPr/>
          <p:nvPr/>
        </p:nvGrpSpPr>
        <p:grpSpPr>
          <a:xfrm>
            <a:off x="784556" y="512910"/>
            <a:ext cx="1424254" cy="1183039"/>
            <a:chOff x="784556" y="512910"/>
            <a:chExt cx="1874662" cy="1183039"/>
          </a:xfrm>
        </p:grpSpPr>
        <p:sp>
          <p:nvSpPr>
            <p:cNvPr id="77" name="TextBox 76"/>
            <p:cNvSpPr txBox="1"/>
            <p:nvPr/>
          </p:nvSpPr>
          <p:spPr>
            <a:xfrm>
              <a:off x="784556" y="878670"/>
              <a:ext cx="287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574918" y="512910"/>
              <a:ext cx="287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371814" y="873002"/>
              <a:ext cx="287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511534" y="1326617"/>
              <a:ext cx="287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782488" y="918427"/>
              <a:ext cx="287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540934" y="1036581"/>
              <a:ext cx="270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2" name="TextBox 151"/>
          <p:cNvSpPr txBox="1"/>
          <p:nvPr/>
        </p:nvSpPr>
        <p:spPr>
          <a:xfrm>
            <a:off x="3782607" y="109503"/>
            <a:ext cx="5195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Специфика параллелограмма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" name="Группа 188"/>
          <p:cNvGrpSpPr/>
          <p:nvPr/>
        </p:nvGrpSpPr>
        <p:grpSpPr>
          <a:xfrm>
            <a:off x="784556" y="5333628"/>
            <a:ext cx="1900062" cy="541155"/>
            <a:chOff x="2806811" y="3347498"/>
            <a:chExt cx="1892410" cy="456797"/>
          </a:xfrm>
        </p:grpSpPr>
        <p:sp>
          <p:nvSpPr>
            <p:cNvPr id="190" name="TextBox 189"/>
            <p:cNvSpPr txBox="1"/>
            <p:nvPr/>
          </p:nvSpPr>
          <p:spPr>
            <a:xfrm>
              <a:off x="2806811" y="3347498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4412974" y="3434963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3800724" y="3387255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0" y="218609"/>
            <a:ext cx="3728852" cy="1970557"/>
            <a:chOff x="0" y="218609"/>
            <a:chExt cx="3728852" cy="1970557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0" y="218609"/>
              <a:ext cx="3728852" cy="1970557"/>
              <a:chOff x="0" y="218609"/>
              <a:chExt cx="3728852" cy="1970557"/>
            </a:xfrm>
          </p:grpSpPr>
          <p:grpSp>
            <p:nvGrpSpPr>
              <p:cNvPr id="4" name="Группа 3"/>
              <p:cNvGrpSpPr/>
              <p:nvPr/>
            </p:nvGrpSpPr>
            <p:grpSpPr>
              <a:xfrm>
                <a:off x="0" y="218609"/>
                <a:ext cx="3728852" cy="1970557"/>
                <a:chOff x="0" y="218609"/>
                <a:chExt cx="3728852" cy="1970557"/>
              </a:xfrm>
            </p:grpSpPr>
            <p:sp>
              <p:nvSpPr>
                <p:cNvPr id="83" name="Ромб 82"/>
                <p:cNvSpPr/>
                <p:nvPr/>
              </p:nvSpPr>
              <p:spPr>
                <a:xfrm rot="20034215">
                  <a:off x="344385" y="344384"/>
                  <a:ext cx="3051958" cy="1508167"/>
                </a:xfrm>
                <a:prstGeom prst="diamond">
                  <a:avLst/>
                </a:prstGeom>
                <a:noFill/>
                <a:ln w="50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3298137" y="253168"/>
                  <a:ext cx="43071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2294359" y="1762236"/>
                  <a:ext cx="47727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1039169" y="218609"/>
                  <a:ext cx="37251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0" y="1819834"/>
                  <a:ext cx="36086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91" name="Прямая соединительная линия 90"/>
              <p:cNvCxnSpPr/>
              <p:nvPr/>
            </p:nvCxnSpPr>
            <p:spPr>
              <a:xfrm flipV="1">
                <a:off x="2125713" y="740441"/>
                <a:ext cx="33163" cy="101251"/>
              </a:xfrm>
              <a:prstGeom prst="line">
                <a:avLst/>
              </a:prstGeom>
              <a:ln w="127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>
                <a:off x="1456604" y="1103093"/>
                <a:ext cx="200003" cy="47761"/>
              </a:xfrm>
              <a:prstGeom prst="line">
                <a:avLst/>
              </a:prstGeom>
              <a:ln w="127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Прямая соединительная линия 37"/>
            <p:cNvCxnSpPr>
              <a:stCxn id="83" idx="0"/>
            </p:cNvCxnSpPr>
            <p:nvPr/>
          </p:nvCxnSpPr>
          <p:spPr>
            <a:xfrm>
              <a:off x="1538655" y="421259"/>
              <a:ext cx="0" cy="13409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endCxn id="83" idx="0"/>
            </p:cNvCxnSpPr>
            <p:nvPr/>
          </p:nvCxnSpPr>
          <p:spPr>
            <a:xfrm flipH="1" flipV="1">
              <a:off x="1538655" y="421259"/>
              <a:ext cx="1164401" cy="71170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513494" y="2850242"/>
            <a:ext cx="5391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00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Параллелограмм, диагонали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которого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равны, является прямоугольником.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49907" y="4806011"/>
            <a:ext cx="5502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4200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Параллелограмм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диагонали которого взаимно перпендикулярны и равны, является квадратом.</a:t>
            </a:r>
          </a:p>
          <a:p>
            <a:endParaRPr lang="ru-RU" sz="2400" dirty="0"/>
          </a:p>
        </p:txBody>
      </p:sp>
      <p:grpSp>
        <p:nvGrpSpPr>
          <p:cNvPr id="20" name="Группа 19"/>
          <p:cNvGrpSpPr/>
          <p:nvPr/>
        </p:nvGrpSpPr>
        <p:grpSpPr>
          <a:xfrm>
            <a:off x="181671" y="4571909"/>
            <a:ext cx="2971566" cy="2168209"/>
            <a:chOff x="181671" y="4571909"/>
            <a:chExt cx="2971566" cy="2168209"/>
          </a:xfrm>
        </p:grpSpPr>
        <p:grpSp>
          <p:nvGrpSpPr>
            <p:cNvPr id="8" name="Группа 7"/>
            <p:cNvGrpSpPr/>
            <p:nvPr/>
          </p:nvGrpSpPr>
          <p:grpSpPr>
            <a:xfrm>
              <a:off x="181671" y="4571909"/>
              <a:ext cx="2971566" cy="2168209"/>
              <a:chOff x="237506" y="4689791"/>
              <a:chExt cx="2826328" cy="2168209"/>
            </a:xfrm>
          </p:grpSpPr>
          <p:grpSp>
            <p:nvGrpSpPr>
              <p:cNvPr id="15" name="Группа 203"/>
              <p:cNvGrpSpPr/>
              <p:nvPr/>
            </p:nvGrpSpPr>
            <p:grpSpPr>
              <a:xfrm>
                <a:off x="237506" y="4689791"/>
                <a:ext cx="2826328" cy="2168209"/>
                <a:chOff x="559760" y="542855"/>
                <a:chExt cx="3363773" cy="2201191"/>
              </a:xfrm>
            </p:grpSpPr>
            <p:sp>
              <p:nvSpPr>
                <p:cNvPr id="216" name="TextBox 215"/>
                <p:cNvSpPr txBox="1"/>
                <p:nvPr/>
              </p:nvSpPr>
              <p:spPr>
                <a:xfrm>
                  <a:off x="3410915" y="560309"/>
                  <a:ext cx="512618" cy="4441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7" name="TextBox 216"/>
                <p:cNvSpPr txBox="1"/>
                <p:nvPr/>
              </p:nvSpPr>
              <p:spPr>
                <a:xfrm>
                  <a:off x="3304541" y="2299853"/>
                  <a:ext cx="568037" cy="4441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8" name="TextBox 217"/>
                <p:cNvSpPr txBox="1"/>
                <p:nvPr/>
              </p:nvSpPr>
              <p:spPr>
                <a:xfrm>
                  <a:off x="581053" y="542855"/>
                  <a:ext cx="443345" cy="4441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9" name="TextBox 218"/>
                <p:cNvSpPr txBox="1"/>
                <p:nvPr/>
              </p:nvSpPr>
              <p:spPr>
                <a:xfrm>
                  <a:off x="559760" y="2299853"/>
                  <a:ext cx="429491" cy="4441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sp>
            <p:nvSpPr>
              <p:cNvPr id="98" name="Прямоугольник 97"/>
              <p:cNvSpPr/>
              <p:nvPr/>
            </p:nvSpPr>
            <p:spPr>
              <a:xfrm>
                <a:off x="748146" y="4821382"/>
                <a:ext cx="1757548" cy="1733797"/>
              </a:xfrm>
              <a:prstGeom prst="rect">
                <a:avLst/>
              </a:prstGeom>
              <a:noFill/>
              <a:ln w="635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718552" y="4703500"/>
              <a:ext cx="1822364" cy="1733797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718552" y="4703500"/>
              <a:ext cx="1847864" cy="1733797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0" name="TextBox 49"/>
          <p:cNvSpPr txBox="1"/>
          <p:nvPr/>
        </p:nvSpPr>
        <p:spPr>
          <a:xfrm>
            <a:off x="3868645" y="877029"/>
            <a:ext cx="5275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Параллелограмм, имеющий равные высоты, является ромбом.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Группа 67"/>
          <p:cNvGrpSpPr/>
          <p:nvPr/>
        </p:nvGrpSpPr>
        <p:grpSpPr>
          <a:xfrm>
            <a:off x="0" y="347506"/>
            <a:ext cx="4750676" cy="2700494"/>
            <a:chOff x="1839066" y="2271309"/>
            <a:chExt cx="3882085" cy="1961117"/>
          </a:xfrm>
        </p:grpSpPr>
        <p:sp>
          <p:nvSpPr>
            <p:cNvPr id="14" name="Дуга 13"/>
            <p:cNvSpPr/>
            <p:nvPr/>
          </p:nvSpPr>
          <p:spPr>
            <a:xfrm rot="1639401">
              <a:off x="2092600" y="3571032"/>
              <a:ext cx="529134" cy="417902"/>
            </a:xfrm>
            <a:prstGeom prst="arc">
              <a:avLst>
                <a:gd name="adj1" fmla="val 17534585"/>
                <a:gd name="adj2" fmla="val 214822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2543953" y="2511932"/>
              <a:ext cx="2567134" cy="1398152"/>
            </a:xfrm>
            <a:prstGeom prst="line">
              <a:avLst/>
            </a:prstGeom>
            <a:ln w="12700">
              <a:solidFill>
                <a:srgbClr val="FFFF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2194000" y="2511932"/>
              <a:ext cx="1807722" cy="1367749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205620" y="2271309"/>
              <a:ext cx="4289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45794" y="3863094"/>
              <a:ext cx="4753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50482" y="2291341"/>
              <a:ext cx="371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839066" y="3818512"/>
              <a:ext cx="421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Дуга 15"/>
            <p:cNvSpPr/>
            <p:nvPr/>
          </p:nvSpPr>
          <p:spPr>
            <a:xfrm rot="2237116">
              <a:off x="2636987" y="2350356"/>
              <a:ext cx="375514" cy="381081"/>
            </a:xfrm>
            <a:prstGeom prst="arc">
              <a:avLst>
                <a:gd name="adj1" fmla="val 19278904"/>
                <a:gd name="adj2" fmla="val 19876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Дуга 16"/>
            <p:cNvSpPr/>
            <p:nvPr/>
          </p:nvSpPr>
          <p:spPr>
            <a:xfrm rot="2709981">
              <a:off x="2647032" y="2374527"/>
              <a:ext cx="313091" cy="310645"/>
            </a:xfrm>
            <a:prstGeom prst="arc">
              <a:avLst>
                <a:gd name="adj1" fmla="val 18744165"/>
                <a:gd name="adj2" fmla="val 143633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Дуга 17"/>
            <p:cNvSpPr/>
            <p:nvPr/>
          </p:nvSpPr>
          <p:spPr>
            <a:xfrm rot="14777059">
              <a:off x="4538785" y="3697891"/>
              <a:ext cx="313091" cy="310645"/>
            </a:xfrm>
            <a:prstGeom prst="arc">
              <a:avLst>
                <a:gd name="adj1" fmla="val 17038236"/>
                <a:gd name="adj2" fmla="val 139005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Дуга 18"/>
            <p:cNvSpPr/>
            <p:nvPr/>
          </p:nvSpPr>
          <p:spPr>
            <a:xfrm rot="14348258">
              <a:off x="4489809" y="3649507"/>
              <a:ext cx="375047" cy="367753"/>
            </a:xfrm>
            <a:prstGeom prst="arc">
              <a:avLst>
                <a:gd name="adj1" fmla="val 17038236"/>
                <a:gd name="adj2" fmla="val 110345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21556" y="2845498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216122" y="2540896"/>
              <a:ext cx="4467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400" b="1" baseline="-250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4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06997" y="2871548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91765" y="3312371"/>
              <a:ext cx="45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200" b="1" baseline="-250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12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61399" y="2980730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2178660" y="2504816"/>
              <a:ext cx="375967" cy="13961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 flipV="1">
              <a:off x="4001722" y="2504816"/>
              <a:ext cx="1134822" cy="139927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2173316" y="3899153"/>
              <a:ext cx="2979129" cy="1288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V="1">
              <a:off x="2552369" y="2504816"/>
              <a:ext cx="1449353" cy="157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Дуга 66"/>
            <p:cNvSpPr/>
            <p:nvPr/>
          </p:nvSpPr>
          <p:spPr>
            <a:xfrm rot="11364683">
              <a:off x="3693486" y="2376853"/>
              <a:ext cx="529134" cy="417902"/>
            </a:xfrm>
            <a:prstGeom prst="arc">
              <a:avLst>
                <a:gd name="adj1" fmla="val 19205904"/>
                <a:gd name="adj2" fmla="val 19156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4252121" y="90514"/>
            <a:ext cx="4725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Специфика трапеций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5102" y="3585335"/>
            <a:ext cx="890226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Диагонали трапеции, пересекаясь, образуют </a:t>
            </a:r>
          </a:p>
          <a:p>
            <a:pPr marL="342900" indent="-34290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четыре треугольника, два из которых</a:t>
            </a:r>
          </a:p>
          <a:p>
            <a:pPr marL="342900" indent="-34290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равновелики, а два других – подобны с</a:t>
            </a:r>
          </a:p>
          <a:p>
            <a:pPr marL="342900" indent="-34290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коэффициентом подобия равным отношению</a:t>
            </a:r>
          </a:p>
          <a:p>
            <a:pPr marL="342900" indent="-342900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оснований трапеции.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OAD</a:t>
            </a:r>
            <a:r>
              <a:rPr lang="en-US" sz="2400" b="1" dirty="0" smtClean="0">
                <a:latin typeface="Vrinda"/>
                <a:cs typeface="Vrinda"/>
                <a:sym typeface="Wingdings 3"/>
              </a:rPr>
              <a:t>~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OCB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(по двум равным углам),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342900" indent="-342900"/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S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OAD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: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S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OCB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= k</a:t>
            </a:r>
            <a:r>
              <a:rPr lang="en-US" sz="2400" b="1" i="1" baseline="30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,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где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k = AD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: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BC = OA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: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OC = OD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: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OB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77273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Группа 67"/>
          <p:cNvGrpSpPr/>
          <p:nvPr/>
        </p:nvGrpSpPr>
        <p:grpSpPr>
          <a:xfrm>
            <a:off x="0" y="347506"/>
            <a:ext cx="4544390" cy="2616411"/>
            <a:chOff x="1839066" y="2271309"/>
            <a:chExt cx="3882085" cy="1961117"/>
          </a:xfrm>
        </p:grpSpPr>
        <p:sp>
          <p:nvSpPr>
            <p:cNvPr id="14" name="Дуга 13"/>
            <p:cNvSpPr/>
            <p:nvPr/>
          </p:nvSpPr>
          <p:spPr>
            <a:xfrm rot="1639401">
              <a:off x="2071264" y="3648052"/>
              <a:ext cx="422649" cy="313621"/>
            </a:xfrm>
            <a:prstGeom prst="arc">
              <a:avLst>
                <a:gd name="adj1" fmla="val 17534585"/>
                <a:gd name="adj2" fmla="val 214822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2543953" y="2511932"/>
              <a:ext cx="2567134" cy="1398152"/>
            </a:xfrm>
            <a:prstGeom prst="line">
              <a:avLst/>
            </a:prstGeom>
            <a:ln w="12700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2194000" y="2511932"/>
              <a:ext cx="1807722" cy="136774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205620" y="2271309"/>
              <a:ext cx="4289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45794" y="3863094"/>
              <a:ext cx="4753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50482" y="2291341"/>
              <a:ext cx="371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839066" y="3818512"/>
              <a:ext cx="421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Дуга 15"/>
            <p:cNvSpPr/>
            <p:nvPr/>
          </p:nvSpPr>
          <p:spPr>
            <a:xfrm rot="2237116">
              <a:off x="2636987" y="2350356"/>
              <a:ext cx="375514" cy="381081"/>
            </a:xfrm>
            <a:prstGeom prst="arc">
              <a:avLst>
                <a:gd name="adj1" fmla="val 19278904"/>
                <a:gd name="adj2" fmla="val 19876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Дуга 16"/>
            <p:cNvSpPr/>
            <p:nvPr/>
          </p:nvSpPr>
          <p:spPr>
            <a:xfrm rot="2709981">
              <a:off x="2647032" y="2374527"/>
              <a:ext cx="313091" cy="310645"/>
            </a:xfrm>
            <a:prstGeom prst="arc">
              <a:avLst>
                <a:gd name="adj1" fmla="val 18744165"/>
                <a:gd name="adj2" fmla="val 143633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Дуга 17"/>
            <p:cNvSpPr/>
            <p:nvPr/>
          </p:nvSpPr>
          <p:spPr>
            <a:xfrm rot="14777059">
              <a:off x="4538785" y="3697891"/>
              <a:ext cx="313091" cy="310645"/>
            </a:xfrm>
            <a:prstGeom prst="arc">
              <a:avLst>
                <a:gd name="adj1" fmla="val 17038236"/>
                <a:gd name="adj2" fmla="val 139005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Дуга 18"/>
            <p:cNvSpPr/>
            <p:nvPr/>
          </p:nvSpPr>
          <p:spPr>
            <a:xfrm rot="14348258">
              <a:off x="4489809" y="3649507"/>
              <a:ext cx="375047" cy="367753"/>
            </a:xfrm>
            <a:prstGeom prst="arc">
              <a:avLst>
                <a:gd name="adj1" fmla="val 17038236"/>
                <a:gd name="adj2" fmla="val 110345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21556" y="2845498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20025" y="2534329"/>
              <a:ext cx="4467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400" b="1" baseline="-250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4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58052" y="2903661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91765" y="3312371"/>
              <a:ext cx="45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200" b="1" baseline="-250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12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61399" y="2980730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2178660" y="2504816"/>
              <a:ext cx="375967" cy="13961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 flipV="1">
              <a:off x="4001723" y="2504817"/>
              <a:ext cx="1134821" cy="13992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2173316" y="3899153"/>
              <a:ext cx="2979129" cy="1288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V="1">
              <a:off x="2552369" y="2504816"/>
              <a:ext cx="1449353" cy="157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Дуга 66"/>
            <p:cNvSpPr/>
            <p:nvPr/>
          </p:nvSpPr>
          <p:spPr>
            <a:xfrm rot="11364683">
              <a:off x="3693486" y="2376853"/>
              <a:ext cx="529134" cy="417902"/>
            </a:xfrm>
            <a:prstGeom prst="arc">
              <a:avLst>
                <a:gd name="adj1" fmla="val 19205904"/>
                <a:gd name="adj2" fmla="val 19156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>
              <a:off x="2554627" y="2520564"/>
              <a:ext cx="13010" cy="1359118"/>
            </a:xfrm>
            <a:prstGeom prst="line">
              <a:avLst/>
            </a:prstGeom>
            <a:ln w="12700">
              <a:solidFill>
                <a:schemeClr val="accent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4001722" y="2504816"/>
              <a:ext cx="14029" cy="1399275"/>
            </a:xfrm>
            <a:prstGeom prst="line">
              <a:avLst/>
            </a:prstGeom>
            <a:ln w="12700">
              <a:solidFill>
                <a:schemeClr val="accent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Box 68"/>
          <p:cNvSpPr txBox="1"/>
          <p:nvPr/>
        </p:nvSpPr>
        <p:spPr>
          <a:xfrm>
            <a:off x="4399265" y="105036"/>
            <a:ext cx="4467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Специфика трапеций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175854" y="3109788"/>
            <a:ext cx="87370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 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BAD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= S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CAD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= S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DBC 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(как площади треугольников, имеющих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оответственно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одинаковые основания и высоты).</a:t>
            </a:r>
          </a:p>
          <a:p>
            <a:pPr marL="342900" indent="-342900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5854" y="4679448"/>
            <a:ext cx="80736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OAB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= 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OCD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(т.к.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OAB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S</a:t>
            </a:r>
            <a:r>
              <a:rPr lang="en-US" sz="2400" b="1" i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OBC</a:t>
            </a:r>
            <a:r>
              <a:rPr lang="ru-RU" sz="2400" b="1" i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DBC</a:t>
            </a:r>
            <a:r>
              <a:rPr lang="en-US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S</a:t>
            </a:r>
            <a:r>
              <a:rPr lang="en-US" sz="2400" b="1" i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OBC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OCD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5854" y="5721509"/>
            <a:ext cx="80849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BAD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DBC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BAD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,5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AD·h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DBC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,5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·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BC·h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" grpId="0"/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Группа 67"/>
          <p:cNvGrpSpPr/>
          <p:nvPr/>
        </p:nvGrpSpPr>
        <p:grpSpPr>
          <a:xfrm>
            <a:off x="0" y="347506"/>
            <a:ext cx="5010150" cy="2938619"/>
            <a:chOff x="1839066" y="2271309"/>
            <a:chExt cx="3882085" cy="1961117"/>
          </a:xfrm>
        </p:grpSpPr>
        <p:sp>
          <p:nvSpPr>
            <p:cNvPr id="14" name="Дуга 13"/>
            <p:cNvSpPr/>
            <p:nvPr/>
          </p:nvSpPr>
          <p:spPr>
            <a:xfrm rot="1639401">
              <a:off x="2062695" y="3676998"/>
              <a:ext cx="439997" cy="287015"/>
            </a:xfrm>
            <a:prstGeom prst="arc">
              <a:avLst>
                <a:gd name="adj1" fmla="val 17534585"/>
                <a:gd name="adj2" fmla="val 214822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2543953" y="2511932"/>
              <a:ext cx="2567134" cy="1398152"/>
            </a:xfrm>
            <a:prstGeom prst="line">
              <a:avLst/>
            </a:prstGeom>
            <a:ln w="19050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2194000" y="2511932"/>
              <a:ext cx="1807722" cy="136774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205620" y="2271309"/>
              <a:ext cx="4289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45794" y="3863094"/>
              <a:ext cx="4753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50482" y="2291341"/>
              <a:ext cx="371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839066" y="3818512"/>
              <a:ext cx="421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Дуга 15"/>
            <p:cNvSpPr/>
            <p:nvPr/>
          </p:nvSpPr>
          <p:spPr>
            <a:xfrm rot="2237116">
              <a:off x="2623825" y="2383959"/>
              <a:ext cx="375514" cy="343652"/>
            </a:xfrm>
            <a:prstGeom prst="arc">
              <a:avLst>
                <a:gd name="adj1" fmla="val 18909072"/>
                <a:gd name="adj2" fmla="val 160196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Дуга 16"/>
            <p:cNvSpPr/>
            <p:nvPr/>
          </p:nvSpPr>
          <p:spPr>
            <a:xfrm rot="2709981">
              <a:off x="2647032" y="2374527"/>
              <a:ext cx="313091" cy="310645"/>
            </a:xfrm>
            <a:prstGeom prst="arc">
              <a:avLst>
                <a:gd name="adj1" fmla="val 18744165"/>
                <a:gd name="adj2" fmla="val 174494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Дуга 17"/>
            <p:cNvSpPr/>
            <p:nvPr/>
          </p:nvSpPr>
          <p:spPr>
            <a:xfrm rot="13744612">
              <a:off x="4622391" y="3686198"/>
              <a:ext cx="297702" cy="318495"/>
            </a:xfrm>
            <a:prstGeom prst="arc">
              <a:avLst>
                <a:gd name="adj1" fmla="val 17038236"/>
                <a:gd name="adj2" fmla="val 139005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Дуга 18"/>
            <p:cNvSpPr/>
            <p:nvPr/>
          </p:nvSpPr>
          <p:spPr>
            <a:xfrm rot="14348258">
              <a:off x="4583718" y="3673321"/>
              <a:ext cx="375047" cy="367753"/>
            </a:xfrm>
            <a:prstGeom prst="arc">
              <a:avLst>
                <a:gd name="adj1" fmla="val 17038236"/>
                <a:gd name="adj2" fmla="val 48736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21556" y="2845498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20025" y="2534329"/>
              <a:ext cx="4467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400" b="1" baseline="-250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4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06997" y="2871548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91765" y="3312371"/>
              <a:ext cx="45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200" b="1" baseline="-250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12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61399" y="2980730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2178660" y="2504816"/>
              <a:ext cx="375967" cy="13961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 flipV="1">
              <a:off x="4001722" y="2504816"/>
              <a:ext cx="1134822" cy="1399275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2173316" y="3899153"/>
              <a:ext cx="2979129" cy="1288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V="1">
              <a:off x="2552369" y="2504816"/>
              <a:ext cx="1449353" cy="15748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Дуга 66"/>
            <p:cNvSpPr/>
            <p:nvPr/>
          </p:nvSpPr>
          <p:spPr>
            <a:xfrm rot="11364683">
              <a:off x="3693486" y="2376853"/>
              <a:ext cx="529134" cy="417902"/>
            </a:xfrm>
            <a:prstGeom prst="arc">
              <a:avLst>
                <a:gd name="adj1" fmla="val 19205904"/>
                <a:gd name="adj2" fmla="val 19156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4037972" y="83057"/>
            <a:ext cx="4925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Специфика трапеций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1" y="3441680"/>
            <a:ext cx="914399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Диагонали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трапеции делят её на четыре треугольника так, что произведение площадей тех из них, которые прилежат к основаниям, равно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квадрату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площади треугольника,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прилежащего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 любой из боковых сторон трапеции: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 S</a:t>
            </a:r>
            <a:r>
              <a:rPr lang="en-US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  <a:sym typeface="Wingdings 3"/>
              </a:rPr>
              <a:t>OAD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=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5·OB·OC·sin </a:t>
            </a:r>
            <a:r>
              <a:rPr lang="el-GR" sz="2400" b="1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  <a:sym typeface="Wingdings 3"/>
              </a:rPr>
              <a:t>OCB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=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=0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5·OA·OD·sin</a:t>
            </a:r>
            <a:r>
              <a:rPr lang="el-GR" sz="2400" b="1" i="1" dirty="0">
                <a:latin typeface="Times New Roman" pitchFamily="18" charset="0"/>
                <a:cs typeface="Times New Roman" pitchFamily="18" charset="0"/>
              </a:rPr>
              <a:t> α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OAB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S=0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5·OA·OB·sin(180°</a:t>
            </a:r>
            <a:r>
              <a:rPr lang="en-US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)=0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5·OA·OB·sin</a:t>
            </a:r>
            <a:r>
              <a:rPr lang="en-US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OCD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S=0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5·OC·OD·sin(180°</a:t>
            </a:r>
            <a:r>
              <a:rPr lang="en-US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)=0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5·OA·OB·sin</a:t>
            </a:r>
            <a:r>
              <a:rPr lang="en-US" sz="2400" b="1" i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400" b="1" i="1" dirty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, тогда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= S</a:t>
            </a:r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6783619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3361267" y="724637"/>
            <a:ext cx="58153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  Биссектрисы углов, прилежащих к боковым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сторонам трапеции, перпендикулярны</a:t>
            </a:r>
          </a:p>
          <a:p>
            <a:pPr marL="180000" indent="34290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(следует из того факта, что сумма этих углов равна 180° как сумма односторонних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углов при параллельных прямых и секущей).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0" name="Группа 79"/>
          <p:cNvGrpSpPr/>
          <p:nvPr/>
        </p:nvGrpSpPr>
        <p:grpSpPr>
          <a:xfrm>
            <a:off x="0" y="537513"/>
            <a:ext cx="3481217" cy="1792754"/>
            <a:chOff x="0" y="2247558"/>
            <a:chExt cx="3882085" cy="1961117"/>
          </a:xfrm>
        </p:grpSpPr>
        <p:grpSp>
          <p:nvGrpSpPr>
            <p:cNvPr id="3" name="Группа 69"/>
            <p:cNvGrpSpPr/>
            <p:nvPr/>
          </p:nvGrpSpPr>
          <p:grpSpPr>
            <a:xfrm>
              <a:off x="0" y="2247558"/>
              <a:ext cx="3882085" cy="1961117"/>
              <a:chOff x="1839066" y="2271309"/>
              <a:chExt cx="3882085" cy="1961117"/>
            </a:xfrm>
          </p:grpSpPr>
          <p:sp>
            <p:nvSpPr>
              <p:cNvPr id="71" name="Дуга 70"/>
              <p:cNvSpPr/>
              <p:nvPr/>
            </p:nvSpPr>
            <p:spPr>
              <a:xfrm rot="1147136">
                <a:off x="2092600" y="3571032"/>
                <a:ext cx="529134" cy="417902"/>
              </a:xfrm>
              <a:prstGeom prst="arc">
                <a:avLst>
                  <a:gd name="adj1" fmla="val 18441158"/>
                  <a:gd name="adj2" fmla="val 23787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2543953" y="2511932"/>
                <a:ext cx="680160" cy="813072"/>
              </a:xfrm>
              <a:prstGeom prst="line">
                <a:avLst/>
              </a:prstGeom>
              <a:ln w="19050">
                <a:solidFill>
                  <a:schemeClr val="accent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flipH="1">
                <a:off x="2194001" y="3076233"/>
                <a:ext cx="1151136" cy="80344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4205620" y="2271309"/>
                <a:ext cx="4289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5245794" y="3863094"/>
                <a:ext cx="4753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2150482" y="2291341"/>
                <a:ext cx="3710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839066" y="3818512"/>
                <a:ext cx="421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8" name="Дуга 77"/>
              <p:cNvSpPr/>
              <p:nvPr/>
            </p:nvSpPr>
            <p:spPr>
              <a:xfrm rot="2037172">
                <a:off x="2518233" y="2362231"/>
                <a:ext cx="375514" cy="381081"/>
              </a:xfrm>
              <a:prstGeom prst="arc">
                <a:avLst>
                  <a:gd name="adj1" fmla="val 19278904"/>
                  <a:gd name="adj2" fmla="val 261597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" name="Дуга 78"/>
              <p:cNvSpPr/>
              <p:nvPr/>
            </p:nvSpPr>
            <p:spPr>
              <a:xfrm rot="2510037">
                <a:off x="2573428" y="2389655"/>
                <a:ext cx="288771" cy="310645"/>
              </a:xfrm>
              <a:prstGeom prst="arc">
                <a:avLst>
                  <a:gd name="adj1" fmla="val 18744165"/>
                  <a:gd name="adj2" fmla="val 320511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3320025" y="2534329"/>
                <a:ext cx="446757" cy="235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1400" b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3906997" y="2871548"/>
                <a:ext cx="2862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261399" y="2980730"/>
                <a:ext cx="2862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7" name="Прямая соединительная линия 86"/>
              <p:cNvCxnSpPr/>
              <p:nvPr/>
            </p:nvCxnSpPr>
            <p:spPr>
              <a:xfrm flipV="1">
                <a:off x="2178660" y="2504816"/>
                <a:ext cx="375967" cy="139612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 flipH="1" flipV="1">
                <a:off x="3966671" y="2520563"/>
                <a:ext cx="1169872" cy="138352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2173316" y="3899153"/>
                <a:ext cx="2979129" cy="1288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/>
              <p:nvPr/>
            </p:nvCxnSpPr>
            <p:spPr>
              <a:xfrm>
                <a:off x="2552369" y="2520563"/>
                <a:ext cx="1414302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8" name="Дуга 117"/>
              <p:cNvSpPr/>
              <p:nvPr/>
            </p:nvSpPr>
            <p:spPr>
              <a:xfrm rot="21417237">
                <a:off x="1946565" y="3559158"/>
                <a:ext cx="529134" cy="417902"/>
              </a:xfrm>
              <a:prstGeom prst="arc">
                <a:avLst>
                  <a:gd name="adj1" fmla="val 17534585"/>
                  <a:gd name="adj2" fmla="val 2095549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" name="Дуга 118"/>
              <p:cNvSpPr/>
              <p:nvPr/>
            </p:nvSpPr>
            <p:spPr>
              <a:xfrm rot="5183036">
                <a:off x="2413112" y="2407467"/>
                <a:ext cx="288771" cy="310645"/>
              </a:xfrm>
              <a:prstGeom prst="arc">
                <a:avLst>
                  <a:gd name="adj1" fmla="val 18744165"/>
                  <a:gd name="adj2" fmla="val 143633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" name="Дуга 120"/>
              <p:cNvSpPr/>
              <p:nvPr/>
            </p:nvSpPr>
            <p:spPr>
              <a:xfrm rot="5183036">
                <a:off x="2424987" y="2454968"/>
                <a:ext cx="288771" cy="310645"/>
              </a:xfrm>
              <a:prstGeom prst="arc">
                <a:avLst>
                  <a:gd name="adj1" fmla="val 18744165"/>
                  <a:gd name="adj2" fmla="val 1436336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23" name="Прямая соединительная линия 122"/>
            <p:cNvCxnSpPr/>
            <p:nvPr/>
          </p:nvCxnSpPr>
          <p:spPr>
            <a:xfrm flipH="1">
              <a:off x="1074718" y="3065929"/>
              <a:ext cx="122070" cy="81032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9"/>
            <p:cNvCxnSpPr/>
            <p:nvPr/>
          </p:nvCxnSpPr>
          <p:spPr>
            <a:xfrm>
              <a:off x="1080655" y="3138665"/>
              <a:ext cx="109410" cy="128970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Группа 56"/>
          <p:cNvGrpSpPr/>
          <p:nvPr/>
        </p:nvGrpSpPr>
        <p:grpSpPr>
          <a:xfrm>
            <a:off x="225632" y="3392053"/>
            <a:ext cx="3255585" cy="2717801"/>
            <a:chOff x="225632" y="3392053"/>
            <a:chExt cx="3255585" cy="2717801"/>
          </a:xfrm>
        </p:grpSpPr>
        <p:cxnSp>
          <p:nvCxnSpPr>
            <p:cNvPr id="153" name="Прямая соединительная линия 152"/>
            <p:cNvCxnSpPr/>
            <p:nvPr/>
          </p:nvCxnSpPr>
          <p:spPr>
            <a:xfrm>
              <a:off x="1126726" y="5749306"/>
              <a:ext cx="62016" cy="1573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Прямая соединительная линия 154"/>
            <p:cNvCxnSpPr/>
            <p:nvPr/>
          </p:nvCxnSpPr>
          <p:spPr>
            <a:xfrm>
              <a:off x="1214142" y="5745787"/>
              <a:ext cx="67733" cy="16086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6" name="Группа 55"/>
            <p:cNvGrpSpPr/>
            <p:nvPr/>
          </p:nvGrpSpPr>
          <p:grpSpPr>
            <a:xfrm>
              <a:off x="225632" y="3392053"/>
              <a:ext cx="3255585" cy="2717801"/>
              <a:chOff x="213756" y="4140199"/>
              <a:chExt cx="3255585" cy="2717801"/>
            </a:xfrm>
          </p:grpSpPr>
          <p:cxnSp>
            <p:nvCxnSpPr>
              <p:cNvPr id="134" name="Прямая соединительная линия 133"/>
              <p:cNvCxnSpPr/>
              <p:nvPr/>
            </p:nvCxnSpPr>
            <p:spPr>
              <a:xfrm flipV="1">
                <a:off x="797411" y="4161865"/>
                <a:ext cx="332142" cy="128419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Прямая соединительная линия 135"/>
              <p:cNvCxnSpPr/>
              <p:nvPr/>
            </p:nvCxnSpPr>
            <p:spPr>
              <a:xfrm>
                <a:off x="1129553" y="4141694"/>
                <a:ext cx="986176" cy="13745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Прямая соединительная линия 142"/>
              <p:cNvCxnSpPr/>
              <p:nvPr/>
            </p:nvCxnSpPr>
            <p:spPr>
              <a:xfrm>
                <a:off x="1153886" y="5334770"/>
                <a:ext cx="65314" cy="18549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Прямая соединительная линия 146"/>
              <p:cNvCxnSpPr/>
              <p:nvPr/>
            </p:nvCxnSpPr>
            <p:spPr>
              <a:xfrm>
                <a:off x="1634067" y="5325533"/>
                <a:ext cx="84666" cy="16086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Прямая соединительная линия 156"/>
              <p:cNvCxnSpPr/>
              <p:nvPr/>
            </p:nvCxnSpPr>
            <p:spPr>
              <a:xfrm>
                <a:off x="2117657" y="6505918"/>
                <a:ext cx="67402" cy="16801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9" name="Прямая соединительная линия 158"/>
              <p:cNvCxnSpPr/>
              <p:nvPr/>
            </p:nvCxnSpPr>
            <p:spPr>
              <a:xfrm>
                <a:off x="2200894" y="6477110"/>
                <a:ext cx="93573" cy="20309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5" name="Группа 54"/>
              <p:cNvGrpSpPr/>
              <p:nvPr/>
            </p:nvGrpSpPr>
            <p:grpSpPr>
              <a:xfrm>
                <a:off x="213756" y="4140199"/>
                <a:ext cx="3255585" cy="2717801"/>
                <a:chOff x="213756" y="4140199"/>
                <a:chExt cx="3255585" cy="2717801"/>
              </a:xfrm>
            </p:grpSpPr>
            <p:grpSp>
              <p:nvGrpSpPr>
                <p:cNvPr id="4" name="Группа 91"/>
                <p:cNvGrpSpPr/>
                <p:nvPr/>
              </p:nvGrpSpPr>
              <p:grpSpPr>
                <a:xfrm>
                  <a:off x="213756" y="5213373"/>
                  <a:ext cx="3255585" cy="1644627"/>
                  <a:chOff x="1839066" y="2271309"/>
                  <a:chExt cx="3882085" cy="1961117"/>
                </a:xfrm>
              </p:grpSpPr>
              <p:cxnSp>
                <p:nvCxnSpPr>
                  <p:cNvPr id="94" name="Прямая соединительная линия 93"/>
                  <p:cNvCxnSpPr/>
                  <p:nvPr/>
                </p:nvCxnSpPr>
                <p:spPr>
                  <a:xfrm>
                    <a:off x="2543953" y="2511932"/>
                    <a:ext cx="2567134" cy="1398152"/>
                  </a:xfrm>
                  <a:prstGeom prst="line">
                    <a:avLst/>
                  </a:prstGeom>
                  <a:ln w="19050">
                    <a:solidFill>
                      <a:schemeClr val="accent1"/>
                    </a:solidFill>
                    <a:headEnd type="none" w="med" len="med"/>
                    <a:tailEnd type="none" w="med" len="me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Прямая соединительная линия 94"/>
                  <p:cNvCxnSpPr/>
                  <p:nvPr/>
                </p:nvCxnSpPr>
                <p:spPr>
                  <a:xfrm flipH="1">
                    <a:off x="2194000" y="2526205"/>
                    <a:ext cx="1833402" cy="1353476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6" name="TextBox 95"/>
                  <p:cNvSpPr txBox="1"/>
                  <p:nvPr/>
                </p:nvSpPr>
                <p:spPr>
                  <a:xfrm>
                    <a:off x="4205620" y="2271309"/>
                    <a:ext cx="42898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C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97" name="TextBox 96"/>
                  <p:cNvSpPr txBox="1"/>
                  <p:nvPr/>
                </p:nvSpPr>
                <p:spPr>
                  <a:xfrm>
                    <a:off x="5245794" y="3863094"/>
                    <a:ext cx="47535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D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98" name="TextBox 97"/>
                  <p:cNvSpPr txBox="1"/>
                  <p:nvPr/>
                </p:nvSpPr>
                <p:spPr>
                  <a:xfrm>
                    <a:off x="2150482" y="2291341"/>
                    <a:ext cx="37101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B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99" name="TextBox 98"/>
                  <p:cNvSpPr txBox="1"/>
                  <p:nvPr/>
                </p:nvSpPr>
                <p:spPr>
                  <a:xfrm>
                    <a:off x="1839066" y="3818512"/>
                    <a:ext cx="42142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A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4" name="TextBox 103"/>
                  <p:cNvSpPr txBox="1"/>
                  <p:nvPr/>
                </p:nvSpPr>
                <p:spPr>
                  <a:xfrm>
                    <a:off x="2621556" y="2845498"/>
                    <a:ext cx="28624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3320025" y="2534329"/>
                    <a:ext cx="446757" cy="23596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ru-RU" sz="1400" b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6" name="TextBox 105"/>
                  <p:cNvSpPr txBox="1"/>
                  <p:nvPr/>
                </p:nvSpPr>
                <p:spPr>
                  <a:xfrm>
                    <a:off x="3906997" y="2871548"/>
                    <a:ext cx="286247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7" name="TextBox 106"/>
                  <p:cNvSpPr txBox="1"/>
                  <p:nvPr/>
                </p:nvSpPr>
                <p:spPr>
                  <a:xfrm>
                    <a:off x="3391765" y="3312371"/>
                    <a:ext cx="450080" cy="215444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ru-RU" sz="1200" b="1" baseline="-25000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108" name="TextBox 107"/>
                  <p:cNvSpPr txBox="1"/>
                  <p:nvPr/>
                </p:nvSpPr>
                <p:spPr>
                  <a:xfrm>
                    <a:off x="3523895" y="2718026"/>
                    <a:ext cx="301589" cy="44040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o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cxnSp>
                <p:nvCxnSpPr>
                  <p:cNvPr id="109" name="Прямая соединительная линия 108"/>
                  <p:cNvCxnSpPr/>
                  <p:nvPr/>
                </p:nvCxnSpPr>
                <p:spPr>
                  <a:xfrm flipV="1">
                    <a:off x="2178660" y="2504816"/>
                    <a:ext cx="375967" cy="1396124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Прямая соединительная линия 109"/>
                  <p:cNvCxnSpPr/>
                  <p:nvPr/>
                </p:nvCxnSpPr>
                <p:spPr>
                  <a:xfrm flipH="1" flipV="1">
                    <a:off x="4027402" y="2506013"/>
                    <a:ext cx="1109142" cy="1398078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1" name="Прямая соединительная линия 110"/>
                  <p:cNvCxnSpPr/>
                  <p:nvPr/>
                </p:nvCxnSpPr>
                <p:spPr>
                  <a:xfrm>
                    <a:off x="2173316" y="3899153"/>
                    <a:ext cx="2979129" cy="12889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Прямая соединительная линия 111"/>
                  <p:cNvCxnSpPr/>
                  <p:nvPr/>
                </p:nvCxnSpPr>
                <p:spPr>
                  <a:xfrm flipV="1">
                    <a:off x="2553765" y="2516110"/>
                    <a:ext cx="1493830" cy="2927"/>
                  </a:xfrm>
                  <a:prstGeom prst="line">
                    <a:avLst/>
                  </a:prstGeom>
                  <a:ln w="381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39" name="Прямая соединительная линия 138"/>
                <p:cNvCxnSpPr/>
                <p:nvPr/>
              </p:nvCxnSpPr>
              <p:spPr>
                <a:xfrm>
                  <a:off x="1134533" y="4148667"/>
                  <a:ext cx="575734" cy="2480733"/>
                </a:xfrm>
                <a:prstGeom prst="line">
                  <a:avLst/>
                </a:prstGeom>
                <a:ln w="28575">
                  <a:solidFill>
                    <a:srgbClr val="FFFF00"/>
                  </a:solidFill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1" name="Улыбающееся лицо 130"/>
                <p:cNvSpPr/>
                <p:nvPr/>
              </p:nvSpPr>
              <p:spPr>
                <a:xfrm>
                  <a:off x="1092200" y="4140199"/>
                  <a:ext cx="110067" cy="127000"/>
                </a:xfrm>
                <a:prstGeom prst="smileyFac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2" name="Улыбающееся лицо 131"/>
                <p:cNvSpPr/>
                <p:nvPr/>
              </p:nvSpPr>
              <p:spPr>
                <a:xfrm>
                  <a:off x="1371600" y="5350932"/>
                  <a:ext cx="110067" cy="127000"/>
                </a:xfrm>
                <a:prstGeom prst="smileyFac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3" name="Улыбающееся лицо 132"/>
                <p:cNvSpPr/>
                <p:nvPr/>
              </p:nvSpPr>
              <p:spPr>
                <a:xfrm>
                  <a:off x="1456267" y="5740399"/>
                  <a:ext cx="110067" cy="127000"/>
                </a:xfrm>
                <a:prstGeom prst="smileyFac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5" name="Улыбающееся лицо 134"/>
                <p:cNvSpPr/>
                <p:nvPr/>
              </p:nvSpPr>
              <p:spPr>
                <a:xfrm>
                  <a:off x="1651001" y="6527799"/>
                  <a:ext cx="110067" cy="127000"/>
                </a:xfrm>
                <a:prstGeom prst="smileyFace">
                  <a:avLst/>
                </a:prstGeom>
                <a:solidFill>
                  <a:schemeClr val="accent1">
                    <a:lumMod val="50000"/>
                  </a:schemeClr>
                </a:solidFill>
                <a:ln>
                  <a:solidFill>
                    <a:srgbClr val="FFFF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sp>
        <p:nvSpPr>
          <p:cNvPr id="6" name="TextBox 5"/>
          <p:cNvSpPr txBox="1"/>
          <p:nvPr/>
        </p:nvSpPr>
        <p:spPr>
          <a:xfrm>
            <a:off x="3607817" y="4364793"/>
            <a:ext cx="54547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7.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Точка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пересечения диагоналей, точка пересечения продолжений боковых сторон, середина верхнего и середина нижнего основания – лежат на одной прямой.</a:t>
            </a:r>
          </a:p>
          <a:p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455437" y="203144"/>
            <a:ext cx="37807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Специфика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трапеций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82490" y="802942"/>
            <a:ext cx="286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80959" y="491773"/>
            <a:ext cx="446757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baseline="-25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67931" y="828992"/>
            <a:ext cx="286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52699" y="1269815"/>
            <a:ext cx="45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baseline="-25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2333" y="938174"/>
            <a:ext cx="286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056499" y="114300"/>
            <a:ext cx="594462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Специфика трапеций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(наиболее распространённые) дополнительные построения в задачах на трапецию.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84816" y="1474484"/>
            <a:ext cx="4690383" cy="2852242"/>
            <a:chOff x="0" y="228753"/>
            <a:chExt cx="3531856" cy="2034648"/>
          </a:xfrm>
        </p:grpSpPr>
        <p:sp>
          <p:nvSpPr>
            <p:cNvPr id="14" name="Дуга 13"/>
            <p:cNvSpPr/>
            <p:nvPr/>
          </p:nvSpPr>
          <p:spPr>
            <a:xfrm rot="1639401">
              <a:off x="253534" y="1528476"/>
              <a:ext cx="529134" cy="417902"/>
            </a:xfrm>
            <a:prstGeom prst="arc">
              <a:avLst>
                <a:gd name="adj1" fmla="val 13268409"/>
                <a:gd name="adj2" fmla="val 214822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66554" y="228753"/>
              <a:ext cx="4289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56499" y="1894069"/>
              <a:ext cx="4753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11416" y="248785"/>
              <a:ext cx="371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0" y="1775956"/>
              <a:ext cx="421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339594" y="474135"/>
              <a:ext cx="375967" cy="13961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 flipV="1">
              <a:off x="2104575" y="474135"/>
              <a:ext cx="1189603" cy="1412657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322374" y="1880348"/>
              <a:ext cx="2979129" cy="1288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V="1">
              <a:off x="713303" y="474135"/>
              <a:ext cx="1391272" cy="3872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Прямая соединительная линия 79"/>
            <p:cNvCxnSpPr/>
            <p:nvPr/>
          </p:nvCxnSpPr>
          <p:spPr>
            <a:xfrm flipV="1">
              <a:off x="1731738" y="490668"/>
              <a:ext cx="375967" cy="13961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Дуга 80"/>
            <p:cNvSpPr/>
            <p:nvPr/>
          </p:nvSpPr>
          <p:spPr>
            <a:xfrm rot="1924752">
              <a:off x="1678532" y="1552227"/>
              <a:ext cx="529134" cy="417902"/>
            </a:xfrm>
            <a:prstGeom prst="arc">
              <a:avLst>
                <a:gd name="adj1" fmla="val 12817582"/>
                <a:gd name="adj2" fmla="val 214822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84817" y="4642008"/>
            <a:ext cx="90011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Построение 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80000" indent="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Через вершину меньшего основания трапеции провести прямую, параллельную её боковой стороне, до пересечения со вторым основанием; трапеция разбивается на параллелограмм и треугольник.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82490" y="802942"/>
            <a:ext cx="286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80959" y="491773"/>
            <a:ext cx="446757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baseline="-25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67931" y="828992"/>
            <a:ext cx="286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52699" y="1269815"/>
            <a:ext cx="45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baseline="-25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2333" y="938174"/>
            <a:ext cx="286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837019" y="114300"/>
            <a:ext cx="62399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Специфика трапеций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(наиболее распространённые) дополнительные построения в задачах на трапецию</a:t>
            </a:r>
          </a:p>
        </p:txBody>
      </p:sp>
      <p:grpSp>
        <p:nvGrpSpPr>
          <p:cNvPr id="183" name="Группа 182"/>
          <p:cNvGrpSpPr/>
          <p:nvPr/>
        </p:nvGrpSpPr>
        <p:grpSpPr>
          <a:xfrm>
            <a:off x="188136" y="1099916"/>
            <a:ext cx="4402160" cy="2536190"/>
            <a:chOff x="0" y="4132613"/>
            <a:chExt cx="3621975" cy="1628813"/>
          </a:xfrm>
        </p:grpSpPr>
        <p:grpSp>
          <p:nvGrpSpPr>
            <p:cNvPr id="3" name="Группа 69"/>
            <p:cNvGrpSpPr/>
            <p:nvPr/>
          </p:nvGrpSpPr>
          <p:grpSpPr>
            <a:xfrm>
              <a:off x="0" y="4132613"/>
              <a:ext cx="3621975" cy="1628813"/>
              <a:chOff x="1839066" y="2271309"/>
              <a:chExt cx="4811116" cy="2145606"/>
            </a:xfrm>
          </p:grpSpPr>
          <p:sp>
            <p:nvSpPr>
              <p:cNvPr id="71" name="Дуга 70"/>
              <p:cNvSpPr/>
              <p:nvPr/>
            </p:nvSpPr>
            <p:spPr>
              <a:xfrm rot="14677467">
                <a:off x="5950199" y="3707069"/>
                <a:ext cx="529134" cy="417902"/>
              </a:xfrm>
              <a:prstGeom prst="arc">
                <a:avLst>
                  <a:gd name="adj1" fmla="val 17693384"/>
                  <a:gd name="adj2" fmla="val 62211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2543953" y="2511932"/>
                <a:ext cx="2606643" cy="1385881"/>
              </a:xfrm>
              <a:prstGeom prst="line">
                <a:avLst/>
              </a:prstGeom>
              <a:ln w="19050">
                <a:solidFill>
                  <a:schemeClr val="accent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flipH="1">
                <a:off x="2194002" y="2538203"/>
                <a:ext cx="1806122" cy="13414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4205620" y="2271309"/>
                <a:ext cx="4289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5245794" y="3863094"/>
                <a:ext cx="4753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2150482" y="2291341"/>
                <a:ext cx="3710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839066" y="3818512"/>
                <a:ext cx="421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3320025" y="2534329"/>
                <a:ext cx="446757" cy="235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1400" b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261399" y="2980730"/>
                <a:ext cx="2862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7" name="Прямая соединительная линия 86"/>
              <p:cNvCxnSpPr/>
              <p:nvPr/>
            </p:nvCxnSpPr>
            <p:spPr>
              <a:xfrm flipV="1">
                <a:off x="2178660" y="2504816"/>
                <a:ext cx="375967" cy="139612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 flipH="1" flipV="1">
                <a:off x="4015647" y="2517254"/>
                <a:ext cx="1120898" cy="138683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2173316" y="3899153"/>
                <a:ext cx="4476866" cy="11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/>
              <p:nvPr/>
            </p:nvCxnSpPr>
            <p:spPr>
              <a:xfrm>
                <a:off x="2552369" y="2520563"/>
                <a:ext cx="1479304" cy="186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>
                <a:off x="4035080" y="2517254"/>
                <a:ext cx="2599328" cy="1409073"/>
              </a:xfrm>
              <a:prstGeom prst="line">
                <a:avLst/>
              </a:prstGeom>
              <a:ln w="19050">
                <a:solidFill>
                  <a:schemeClr val="accent1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TextBox 112"/>
              <p:cNvSpPr txBox="1"/>
              <p:nvPr/>
            </p:nvSpPr>
            <p:spPr>
              <a:xfrm>
                <a:off x="6174822" y="3926327"/>
                <a:ext cx="475357" cy="4905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Дуга 41"/>
              <p:cNvSpPr/>
              <p:nvPr/>
            </p:nvSpPr>
            <p:spPr>
              <a:xfrm rot="14677467">
                <a:off x="4529334" y="3675122"/>
                <a:ext cx="529134" cy="417902"/>
              </a:xfrm>
              <a:prstGeom prst="arc">
                <a:avLst>
                  <a:gd name="adj1" fmla="val 17693384"/>
                  <a:gd name="adj2" fmla="val 62211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15" name="Прямая соединительная линия 114"/>
            <p:cNvCxnSpPr/>
            <p:nvPr/>
          </p:nvCxnSpPr>
          <p:spPr>
            <a:xfrm flipH="1">
              <a:off x="1045029" y="4251366"/>
              <a:ext cx="35626" cy="154379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Прямая соединительная линия 178"/>
            <p:cNvCxnSpPr/>
            <p:nvPr/>
          </p:nvCxnSpPr>
          <p:spPr>
            <a:xfrm flipH="1">
              <a:off x="2955341" y="5318150"/>
              <a:ext cx="36576" cy="160935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46194" y="3441680"/>
            <a:ext cx="889780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Построение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180000" indent="34290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Из вершины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меньшего основания трапеции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провести прямую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параллельную диагонали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до пересечения с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 точке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; получится треугольник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ACE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две стороны которого равны диагоналям трапеции, а длина третьей равна сумме длин оснований трапеции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80000" indent="342900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AE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= AD + DE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indent="-34290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	При этом площадь трапеции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равна площади образованного треугольника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ACE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ACE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85014377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Box 68"/>
          <p:cNvSpPr txBox="1"/>
          <p:nvPr/>
        </p:nvSpPr>
        <p:spPr>
          <a:xfrm>
            <a:off x="2980090" y="114300"/>
            <a:ext cx="597299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Специфика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трапеций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Основные (наиболее распространённые) дополнительные построения в задачах на трапецию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9" name="Группа 18"/>
          <p:cNvGrpSpPr/>
          <p:nvPr/>
        </p:nvGrpSpPr>
        <p:grpSpPr>
          <a:xfrm>
            <a:off x="-30998" y="475150"/>
            <a:ext cx="3882085" cy="2028756"/>
            <a:chOff x="0" y="228753"/>
            <a:chExt cx="3882085" cy="2028756"/>
          </a:xfrm>
        </p:grpSpPr>
        <p:grpSp>
          <p:nvGrpSpPr>
            <p:cNvPr id="2" name="Группа 67"/>
            <p:cNvGrpSpPr/>
            <p:nvPr/>
          </p:nvGrpSpPr>
          <p:grpSpPr>
            <a:xfrm>
              <a:off x="0" y="228753"/>
              <a:ext cx="3882085" cy="1961117"/>
              <a:chOff x="1839066" y="2271309"/>
              <a:chExt cx="3882085" cy="1961117"/>
            </a:xfrm>
          </p:grpSpPr>
          <p:sp>
            <p:nvSpPr>
              <p:cNvPr id="32" name="TextBox 31"/>
              <p:cNvSpPr txBox="1"/>
              <p:nvPr/>
            </p:nvSpPr>
            <p:spPr>
              <a:xfrm>
                <a:off x="4205620" y="2271309"/>
                <a:ext cx="4289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5245794" y="3863094"/>
                <a:ext cx="4753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2150482" y="2291341"/>
                <a:ext cx="3710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1839066" y="3818512"/>
                <a:ext cx="421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2621556" y="2845498"/>
                <a:ext cx="2862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3906997" y="2871548"/>
                <a:ext cx="2862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391765" y="3312371"/>
                <a:ext cx="45008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1200" b="1" baseline="-250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41" name="Прямая соединительная линия 40"/>
              <p:cNvCxnSpPr/>
              <p:nvPr/>
            </p:nvCxnSpPr>
            <p:spPr>
              <a:xfrm flipV="1">
                <a:off x="2178660" y="2504816"/>
                <a:ext cx="375967" cy="139612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 flipH="1" flipV="1">
                <a:off x="4027077" y="2504816"/>
                <a:ext cx="1109466" cy="139927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Прямая соединительная линия 46"/>
              <p:cNvCxnSpPr/>
              <p:nvPr/>
            </p:nvCxnSpPr>
            <p:spPr>
              <a:xfrm>
                <a:off x="2173316" y="3899153"/>
                <a:ext cx="2979129" cy="12889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>
                <a:off x="2552369" y="2520563"/>
                <a:ext cx="1474708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1" name="Прямая соединительная линия 80"/>
            <p:cNvCxnSpPr/>
            <p:nvPr/>
          </p:nvCxnSpPr>
          <p:spPr>
            <a:xfrm flipH="1">
              <a:off x="724395" y="478007"/>
              <a:ext cx="11876" cy="13745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>
              <a:off x="2188011" y="478007"/>
              <a:ext cx="20799" cy="136266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546265" y="1876300"/>
              <a:ext cx="4868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b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006930" y="1888177"/>
              <a:ext cx="6311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Times New Roman" pitchFamily="18" charset="0"/>
                  <a:cs typeface="Times New Roman" pitchFamily="18" charset="0"/>
                </a:rPr>
                <a:t>H</a:t>
              </a:r>
              <a:r>
                <a:rPr lang="en-US" b="1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dirty="0"/>
            </a:p>
          </p:txBody>
        </p:sp>
        <p:cxnSp>
          <p:nvCxnSpPr>
            <p:cNvPr id="101" name="Прямая соединительная линия 100"/>
            <p:cNvCxnSpPr/>
            <p:nvPr/>
          </p:nvCxnSpPr>
          <p:spPr>
            <a:xfrm>
              <a:off x="736270" y="1662546"/>
              <a:ext cx="190005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Прямая соединительная линия 113"/>
            <p:cNvCxnSpPr/>
            <p:nvPr/>
          </p:nvCxnSpPr>
          <p:spPr>
            <a:xfrm>
              <a:off x="2202872" y="1662545"/>
              <a:ext cx="175393" cy="79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15"/>
            <p:cNvCxnSpPr/>
            <p:nvPr/>
          </p:nvCxnSpPr>
          <p:spPr>
            <a:xfrm>
              <a:off x="2381481" y="1670496"/>
              <a:ext cx="0" cy="1989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Прямая соединительная линия 121"/>
            <p:cNvCxnSpPr/>
            <p:nvPr/>
          </p:nvCxnSpPr>
          <p:spPr>
            <a:xfrm flipH="1">
              <a:off x="925613" y="1662545"/>
              <a:ext cx="662" cy="19899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Группа 20"/>
          <p:cNvGrpSpPr/>
          <p:nvPr/>
        </p:nvGrpSpPr>
        <p:grpSpPr>
          <a:xfrm>
            <a:off x="190255" y="3674376"/>
            <a:ext cx="3255585" cy="3023633"/>
            <a:chOff x="201432" y="2843797"/>
            <a:chExt cx="3255585" cy="3023633"/>
          </a:xfrm>
        </p:grpSpPr>
        <p:grpSp>
          <p:nvGrpSpPr>
            <p:cNvPr id="124" name="Группа 123"/>
            <p:cNvGrpSpPr/>
            <p:nvPr/>
          </p:nvGrpSpPr>
          <p:grpSpPr>
            <a:xfrm>
              <a:off x="201432" y="3149629"/>
              <a:ext cx="3255585" cy="2717801"/>
              <a:chOff x="213756" y="4140199"/>
              <a:chExt cx="3255585" cy="2717801"/>
            </a:xfrm>
          </p:grpSpPr>
          <p:grpSp>
            <p:nvGrpSpPr>
              <p:cNvPr id="4" name="Группа 91"/>
              <p:cNvGrpSpPr/>
              <p:nvPr/>
            </p:nvGrpSpPr>
            <p:grpSpPr>
              <a:xfrm>
                <a:off x="213756" y="5213373"/>
                <a:ext cx="3255585" cy="1644627"/>
                <a:chOff x="1839066" y="2271309"/>
                <a:chExt cx="3882085" cy="1961117"/>
              </a:xfrm>
            </p:grpSpPr>
            <p:sp>
              <p:nvSpPr>
                <p:cNvPr id="96" name="TextBox 95"/>
                <p:cNvSpPr txBox="1"/>
                <p:nvPr/>
              </p:nvSpPr>
              <p:spPr>
                <a:xfrm>
                  <a:off x="4205620" y="2271309"/>
                  <a:ext cx="4289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7" name="TextBox 96"/>
                <p:cNvSpPr txBox="1"/>
                <p:nvPr/>
              </p:nvSpPr>
              <p:spPr>
                <a:xfrm>
                  <a:off x="5245794" y="3863094"/>
                  <a:ext cx="4753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8" name="TextBox 97"/>
                <p:cNvSpPr txBox="1"/>
                <p:nvPr/>
              </p:nvSpPr>
              <p:spPr>
                <a:xfrm>
                  <a:off x="2150482" y="2291341"/>
                  <a:ext cx="37101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1839066" y="3818512"/>
                  <a:ext cx="42142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4" name="TextBox 103"/>
                <p:cNvSpPr txBox="1"/>
                <p:nvPr/>
              </p:nvSpPr>
              <p:spPr>
                <a:xfrm>
                  <a:off x="2621556" y="2845498"/>
                  <a:ext cx="28624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3320025" y="2534329"/>
                  <a:ext cx="446757" cy="23596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sz="1400" b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3906997" y="2871548"/>
                  <a:ext cx="28624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7" name="TextBox 106"/>
                <p:cNvSpPr txBox="1"/>
                <p:nvPr/>
              </p:nvSpPr>
              <p:spPr>
                <a:xfrm>
                  <a:off x="3391765" y="3312371"/>
                  <a:ext cx="450080" cy="21544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sz="1200" b="1" baseline="-25000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3523895" y="2718026"/>
                  <a:ext cx="301589" cy="44040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 flipV="1">
                  <a:off x="2178660" y="2504816"/>
                  <a:ext cx="375967" cy="139612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0" name="Прямая соединительная линия 109"/>
                <p:cNvCxnSpPr/>
                <p:nvPr/>
              </p:nvCxnSpPr>
              <p:spPr>
                <a:xfrm flipH="1" flipV="1">
                  <a:off x="4027402" y="2506013"/>
                  <a:ext cx="1109142" cy="139807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1" name="Прямая соединительная линия 110"/>
                <p:cNvCxnSpPr/>
                <p:nvPr/>
              </p:nvCxnSpPr>
              <p:spPr>
                <a:xfrm>
                  <a:off x="2173316" y="3899153"/>
                  <a:ext cx="2979129" cy="12889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2" name="Прямая соединительная линия 111"/>
                <p:cNvCxnSpPr/>
                <p:nvPr/>
              </p:nvCxnSpPr>
              <p:spPr>
                <a:xfrm flipV="1">
                  <a:off x="2553765" y="2516110"/>
                  <a:ext cx="1493830" cy="2927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4" name="Прямая соединительная линия 133"/>
              <p:cNvCxnSpPr/>
              <p:nvPr/>
            </p:nvCxnSpPr>
            <p:spPr>
              <a:xfrm flipV="1">
                <a:off x="797411" y="4161865"/>
                <a:ext cx="332142" cy="128419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6" name="Прямая соединительная линия 135"/>
              <p:cNvCxnSpPr/>
              <p:nvPr/>
            </p:nvCxnSpPr>
            <p:spPr>
              <a:xfrm>
                <a:off x="1129553" y="4141694"/>
                <a:ext cx="986176" cy="137457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1" name="Улыбающееся лицо 130"/>
              <p:cNvSpPr/>
              <p:nvPr/>
            </p:nvSpPr>
            <p:spPr>
              <a:xfrm>
                <a:off x="1092200" y="4140199"/>
                <a:ext cx="110067" cy="127000"/>
              </a:xfrm>
              <a:prstGeom prst="smileyFace">
                <a:avLst/>
              </a:prstGeom>
              <a:solidFill>
                <a:schemeClr val="accent1">
                  <a:lumMod val="50000"/>
                </a:schemeClr>
              </a:solidFill>
              <a:ln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125" name="TextBox 124"/>
            <p:cNvSpPr txBox="1"/>
            <p:nvPr/>
          </p:nvSpPr>
          <p:spPr>
            <a:xfrm>
              <a:off x="1257436" y="2843797"/>
              <a:ext cx="6354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</a:t>
              </a:r>
              <a:endParaRPr lang="ru-RU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992605" y="4131907"/>
            <a:ext cx="59756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Построение </a:t>
            </a:r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180000" indent="34290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Достроить трапецию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 треугольника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APD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вершина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которого образуется при пересечении продолжений боковых сторон трапеции.</a:t>
            </a:r>
          </a:p>
          <a:p>
            <a:endParaRPr lang="ru-RU" sz="2400" dirty="0"/>
          </a:p>
        </p:txBody>
      </p:sp>
      <p:sp>
        <p:nvSpPr>
          <p:cNvPr id="45" name="TextBox 44"/>
          <p:cNvSpPr txBox="1"/>
          <p:nvPr/>
        </p:nvSpPr>
        <p:spPr>
          <a:xfrm>
            <a:off x="2286473" y="2060966"/>
            <a:ext cx="6666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Построение </a:t>
            </a:r>
            <a:r>
              <a:rPr lang="en-US" sz="2400" b="1" i="1" u="sng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80000" indent="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 вершин меньшего основания трапеции опустить две высоты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CH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58145" y="346364"/>
            <a:ext cx="4308764" cy="1387434"/>
          </a:xfrm>
        </p:spPr>
        <p:txBody>
          <a:bodyPr/>
          <a:lstStyle/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" name="Объект 38"/>
          <p:cNvGraphicFramePr>
            <a:graphicFrameLocks noChangeAspect="1"/>
          </p:cNvGraphicFramePr>
          <p:nvPr/>
        </p:nvGraphicFramePr>
        <p:xfrm>
          <a:off x="3691596" y="1963676"/>
          <a:ext cx="84408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1" name="Equation" r:id="rId3" imgW="114102" imgH="177492" progId="">
                  <p:embed/>
                </p:oleObj>
              </mc:Choice>
              <mc:Fallback>
                <p:oleObj name="Equation" r:id="rId3" imgW="114102" imgH="177492" progId="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1596" y="1963676"/>
                        <a:ext cx="84408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Прямоугольник 62"/>
          <p:cNvSpPr/>
          <p:nvPr/>
        </p:nvSpPr>
        <p:spPr>
          <a:xfrm>
            <a:off x="559056" y="196657"/>
            <a:ext cx="83771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Задача №1. (Тренировочные варианты Иркутск 2013г.)</a:t>
            </a:r>
          </a:p>
          <a:p>
            <a:pPr marL="180000" indent="342900"/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Найдите площадь выпуклого четырёхугольника с диагоналями 3 и 4, если отрезки, соединяющие середины противоположных сторон равны.</a:t>
            </a:r>
          </a:p>
        </p:txBody>
      </p:sp>
      <p:grpSp>
        <p:nvGrpSpPr>
          <p:cNvPr id="68" name="Группа 67"/>
          <p:cNvGrpSpPr/>
          <p:nvPr/>
        </p:nvGrpSpPr>
        <p:grpSpPr>
          <a:xfrm rot="20597695">
            <a:off x="1664137" y="1883328"/>
            <a:ext cx="5618949" cy="4632737"/>
            <a:chOff x="403638" y="441367"/>
            <a:chExt cx="3797958" cy="2895682"/>
          </a:xfrm>
        </p:grpSpPr>
        <p:sp>
          <p:nvSpPr>
            <p:cNvPr id="29" name="TextBox 28"/>
            <p:cNvSpPr txBox="1"/>
            <p:nvPr/>
          </p:nvSpPr>
          <p:spPr>
            <a:xfrm rot="1002305">
              <a:off x="1555291" y="178892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 rot="1002305">
              <a:off x="403638" y="1839563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1002305">
              <a:off x="1329914" y="2967717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 rot="1002305">
              <a:off x="3882352" y="1599441"/>
              <a:ext cx="3192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36" name="TextBox 35"/>
            <p:cNvSpPr txBox="1"/>
            <p:nvPr/>
          </p:nvSpPr>
          <p:spPr>
            <a:xfrm rot="1002305">
              <a:off x="1801462" y="441367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baseline="-25000" dirty="0"/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795647" y="688769"/>
              <a:ext cx="736270" cy="1448789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1002305">
              <a:off x="702219" y="2233755"/>
              <a:ext cx="898633" cy="544281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flipV="1">
              <a:off x="1496291" y="2125683"/>
              <a:ext cx="2481943" cy="760021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002305">
              <a:off x="1358652" y="1046595"/>
              <a:ext cx="2812774" cy="708326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1002305" flipV="1">
              <a:off x="878907" y="1665184"/>
              <a:ext cx="3000897" cy="877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1543792" y="724395"/>
              <a:ext cx="0" cy="21969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1002305" flipV="1">
              <a:off x="1200639" y="1162130"/>
              <a:ext cx="1468380" cy="472034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1002305">
              <a:off x="1002312" y="1441197"/>
              <a:ext cx="352404" cy="1071738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1002305" flipV="1">
              <a:off x="1255334" y="2288115"/>
              <a:ext cx="1443751" cy="477607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1002305">
              <a:off x="2545200" y="1411329"/>
              <a:ext cx="352738" cy="1066166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 rot="1002305">
              <a:off x="641144" y="1127044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 rot="1002305">
              <a:off x="3002044" y="1037399"/>
              <a:ext cx="290975" cy="382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P</a:t>
              </a:r>
              <a:endParaRPr lang="ru-RU" dirty="0">
                <a:solidFill>
                  <a:srgbClr val="FFFF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 rot="1002305">
              <a:off x="2885703" y="2515962"/>
              <a:ext cx="333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T</a:t>
              </a:r>
              <a:endParaRPr lang="ru-RU" dirty="0">
                <a:solidFill>
                  <a:srgbClr val="FFFF00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 rot="1002305">
              <a:off x="783648" y="248083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58145" y="346364"/>
            <a:ext cx="4308764" cy="1387434"/>
          </a:xfrm>
        </p:spPr>
        <p:txBody>
          <a:bodyPr/>
          <a:lstStyle/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658710" y="567393"/>
            <a:ext cx="52169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Точки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середины сторон четырёхугольника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ABCD.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Отрезки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АС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диагонали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четырёхугольника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39" name="Объект 38"/>
          <p:cNvGraphicFramePr>
            <a:graphicFrameLocks noChangeAspect="1"/>
          </p:cNvGraphicFramePr>
          <p:nvPr/>
        </p:nvGraphicFramePr>
        <p:xfrm>
          <a:off x="3691596" y="1963676"/>
          <a:ext cx="84408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83" name="Equation" r:id="rId3" imgW="114102" imgH="177492" progId="">
                  <p:embed/>
                </p:oleObj>
              </mc:Choice>
              <mc:Fallback>
                <p:oleObj name="Equation" r:id="rId3" imgW="114102" imgH="177492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1596" y="1963676"/>
                        <a:ext cx="84408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8" name="Группа 67"/>
          <p:cNvGrpSpPr/>
          <p:nvPr/>
        </p:nvGrpSpPr>
        <p:grpSpPr>
          <a:xfrm rot="20597695">
            <a:off x="123991" y="17086"/>
            <a:ext cx="3797958" cy="2895682"/>
            <a:chOff x="403638" y="441367"/>
            <a:chExt cx="3797958" cy="2895682"/>
          </a:xfrm>
        </p:grpSpPr>
        <p:sp>
          <p:nvSpPr>
            <p:cNvPr id="29" name="TextBox 28"/>
            <p:cNvSpPr txBox="1"/>
            <p:nvPr/>
          </p:nvSpPr>
          <p:spPr>
            <a:xfrm rot="1002305">
              <a:off x="1555291" y="178892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</a:t>
              </a:r>
              <a:endParaRPr lang="ru-RU" dirty="0"/>
            </a:p>
          </p:txBody>
        </p:sp>
        <p:sp>
          <p:nvSpPr>
            <p:cNvPr id="20" name="TextBox 19"/>
            <p:cNvSpPr txBox="1"/>
            <p:nvPr/>
          </p:nvSpPr>
          <p:spPr>
            <a:xfrm rot="1002305">
              <a:off x="403638" y="1839563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1002305">
              <a:off x="1329914" y="2967717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</a:t>
              </a:r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 rot="1002305">
              <a:off x="3882352" y="1599441"/>
              <a:ext cx="31924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36" name="TextBox 35"/>
            <p:cNvSpPr txBox="1"/>
            <p:nvPr/>
          </p:nvSpPr>
          <p:spPr>
            <a:xfrm rot="1002305">
              <a:off x="1801462" y="441367"/>
              <a:ext cx="3385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ru-RU" baseline="-25000" dirty="0"/>
            </a:p>
          </p:txBody>
        </p:sp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795647" y="688769"/>
              <a:ext cx="736270" cy="1448789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1002305">
              <a:off x="709748" y="2253939"/>
              <a:ext cx="871737" cy="515175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 flipV="1">
              <a:off x="1496291" y="2125683"/>
              <a:ext cx="2481943" cy="760021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 rot="1002305">
              <a:off x="1374777" y="1073190"/>
              <a:ext cx="2779991" cy="654889"/>
            </a:xfrm>
            <a:prstGeom prst="line">
              <a:avLst/>
            </a:prstGeom>
            <a:ln w="635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/>
            <p:nvPr/>
          </p:nvCxnSpPr>
          <p:spPr>
            <a:xfrm rot="1002305" flipV="1">
              <a:off x="878907" y="1665184"/>
              <a:ext cx="3000897" cy="877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единительная линия 52"/>
            <p:cNvCxnSpPr/>
            <p:nvPr/>
          </p:nvCxnSpPr>
          <p:spPr>
            <a:xfrm>
              <a:off x="1543792" y="724395"/>
              <a:ext cx="0" cy="21969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rot="1002305" flipV="1">
              <a:off x="1200639" y="1162130"/>
              <a:ext cx="1468380" cy="472034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единительная линия 56"/>
            <p:cNvCxnSpPr/>
            <p:nvPr/>
          </p:nvCxnSpPr>
          <p:spPr>
            <a:xfrm rot="1002305">
              <a:off x="1002312" y="1441197"/>
              <a:ext cx="352404" cy="1071738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rot="1002305" flipV="1">
              <a:off x="1255334" y="2288115"/>
              <a:ext cx="1443751" cy="477607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/>
            <p:nvPr/>
          </p:nvCxnSpPr>
          <p:spPr>
            <a:xfrm rot="1002305">
              <a:off x="2545200" y="1411329"/>
              <a:ext cx="352738" cy="1066166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TextBox 63"/>
            <p:cNvSpPr txBox="1"/>
            <p:nvPr/>
          </p:nvSpPr>
          <p:spPr>
            <a:xfrm rot="1002305">
              <a:off x="641144" y="1127044"/>
              <a:ext cx="3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 rot="1002305">
              <a:off x="3002044" y="1037399"/>
              <a:ext cx="290975" cy="382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P</a:t>
              </a:r>
              <a:endParaRPr lang="ru-RU" dirty="0">
                <a:solidFill>
                  <a:srgbClr val="FFFF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 rot="1002305">
              <a:off x="2885703" y="2515962"/>
              <a:ext cx="333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T</a:t>
              </a:r>
              <a:endParaRPr lang="ru-RU" dirty="0">
                <a:solidFill>
                  <a:srgbClr val="FFFF00"/>
                </a:solidFill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 rot="1002305">
              <a:off x="783648" y="2480830"/>
              <a:ext cx="3642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0" name="Прямоугольник 69"/>
          <p:cNvSpPr/>
          <p:nvPr/>
        </p:nvSpPr>
        <p:spPr>
          <a:xfrm>
            <a:off x="0" y="4734342"/>
            <a:ext cx="864465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 startAt="3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условию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КТ = РН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значит,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параллелограмм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КРТН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прямоугольник, угол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КРТ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прямой;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следовательно, угол между диагоналями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АС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тоже прямой, а значит, </a:t>
            </a: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= 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,5·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D·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АС 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,5 · 3 · 4 = 6.</a:t>
            </a:r>
          </a:p>
          <a:p>
            <a:pPr marL="342900" indent="-342900"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						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ru-RU" sz="3600" b="1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6.</a:t>
            </a:r>
            <a:endParaRPr lang="ru-RU" sz="3600" dirty="0"/>
          </a:p>
        </p:txBody>
      </p:sp>
      <p:sp>
        <p:nvSpPr>
          <p:cNvPr id="28" name="TextBox 27"/>
          <p:cNvSpPr txBox="1"/>
          <p:nvPr/>
        </p:nvSpPr>
        <p:spPr>
          <a:xfrm>
            <a:off x="235260" y="3086713"/>
            <a:ext cx="879262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  По свойству средней линии треугольника отрезки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РТ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параллельны  диагонали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равны её половине; отрезки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КР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НТ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параллельны  диагонали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АС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равны её половине. Значит,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КРТН 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параллелограмм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1293817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70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7776" y="3447223"/>
            <a:ext cx="7547835" cy="1577687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Площадь выпуклого четырёхугольника равна половине произведения его диагоналей на синус угла между ними: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591237" y="383914"/>
            <a:ext cx="5027999" cy="2816854"/>
            <a:chOff x="768867" y="499730"/>
            <a:chExt cx="3303403" cy="1679944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768867" y="499730"/>
              <a:ext cx="3303403" cy="1679944"/>
              <a:chOff x="768867" y="499730"/>
              <a:chExt cx="3303403" cy="1679944"/>
            </a:xfrm>
          </p:grpSpPr>
          <p:grpSp>
            <p:nvGrpSpPr>
              <p:cNvPr id="33" name="Группа 32"/>
              <p:cNvGrpSpPr/>
              <p:nvPr/>
            </p:nvGrpSpPr>
            <p:grpSpPr>
              <a:xfrm>
                <a:off x="797442" y="520995"/>
                <a:ext cx="3274828" cy="1658679"/>
                <a:chOff x="797442" y="520995"/>
                <a:chExt cx="3274828" cy="1658679"/>
              </a:xfrm>
            </p:grpSpPr>
            <p:cxnSp>
              <p:nvCxnSpPr>
                <p:cNvPr id="7" name="Прямая соединительная линия 6"/>
                <p:cNvCxnSpPr/>
                <p:nvPr/>
              </p:nvCxnSpPr>
              <p:spPr>
                <a:xfrm flipV="1">
                  <a:off x="797442" y="1807607"/>
                  <a:ext cx="3274828" cy="10560"/>
                </a:xfrm>
                <a:prstGeom prst="line">
                  <a:avLst/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 flipH="1">
                  <a:off x="1488558" y="520995"/>
                  <a:ext cx="2094614" cy="1658679"/>
                </a:xfrm>
                <a:prstGeom prst="line">
                  <a:avLst/>
                </a:prstGeom>
                <a:ln w="5715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Дуга 27"/>
                <p:cNvSpPr/>
                <p:nvPr/>
              </p:nvSpPr>
              <p:spPr>
                <a:xfrm rot="1598057">
                  <a:off x="2018787" y="1584409"/>
                  <a:ext cx="379355" cy="276447"/>
                </a:xfrm>
                <a:prstGeom prst="arc">
                  <a:avLst>
                    <a:gd name="adj1" fmla="val 15623048"/>
                    <a:gd name="adj2" fmla="val 642234"/>
                  </a:avLst>
                </a:prstGeom>
                <a:ln w="254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3" name="Группа 22"/>
              <p:cNvGrpSpPr/>
              <p:nvPr/>
            </p:nvGrpSpPr>
            <p:grpSpPr>
              <a:xfrm>
                <a:off x="768867" y="499730"/>
                <a:ext cx="3303403" cy="1669315"/>
                <a:chOff x="768867" y="499730"/>
                <a:chExt cx="3303403" cy="1669315"/>
              </a:xfrm>
            </p:grpSpPr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flipH="1">
                  <a:off x="768867" y="499730"/>
                  <a:ext cx="2803008" cy="1317330"/>
                </a:xfrm>
                <a:prstGeom prst="line">
                  <a:avLst/>
                </a:prstGeom>
                <a:ln w="635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>
                  <a:off x="768867" y="1812887"/>
                  <a:ext cx="719691" cy="356158"/>
                </a:xfrm>
                <a:prstGeom prst="line">
                  <a:avLst/>
                </a:prstGeom>
                <a:ln w="635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flipV="1">
                  <a:off x="1488558" y="1800225"/>
                  <a:ext cx="2583712" cy="368820"/>
                </a:xfrm>
                <a:prstGeom prst="line">
                  <a:avLst/>
                </a:prstGeom>
                <a:ln w="635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3571875" y="499730"/>
                  <a:ext cx="500395" cy="1307877"/>
                </a:xfrm>
                <a:prstGeom prst="line">
                  <a:avLst/>
                </a:prstGeom>
                <a:ln w="635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27" name="Группа 26"/>
            <p:cNvGrpSpPr/>
            <p:nvPr/>
          </p:nvGrpSpPr>
          <p:grpSpPr>
            <a:xfrm>
              <a:off x="1703541" y="762000"/>
              <a:ext cx="1885200" cy="1184106"/>
              <a:chOff x="1703541" y="762000"/>
              <a:chExt cx="1885200" cy="1184106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1703541" y="1537966"/>
                <a:ext cx="18210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O</a:t>
                </a:r>
                <a:endParaRPr lang="ru-RU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3190875" y="762000"/>
                <a:ext cx="3978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</a:t>
                </a:r>
                <a:r>
                  <a:rPr lang="en-US" baseline="-25000" dirty="0" smtClean="0"/>
                  <a:t>1</a:t>
                </a:r>
                <a:endParaRPr lang="ru-RU" baseline="-25000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190875" y="1576774"/>
                <a:ext cx="39786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</a:t>
                </a:r>
                <a:r>
                  <a:rPr lang="en-US" baseline="-25000" dirty="0" smtClean="0"/>
                  <a:t>2</a:t>
                </a:r>
                <a:endParaRPr lang="ru-RU" baseline="-25000" dirty="0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2381250" y="1438275"/>
                <a:ext cx="31771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l-GR" dirty="0" smtClean="0"/>
                  <a:t>α</a:t>
                </a:r>
                <a:endParaRPr lang="ru-RU" dirty="0"/>
              </a:p>
            </p:txBody>
          </p:sp>
        </p:grpSp>
      </p:grpSp>
      <p:graphicFrame>
        <p:nvGraphicFramePr>
          <p:cNvPr id="37" name="Объект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770655"/>
              </p:ext>
            </p:extLst>
          </p:nvPr>
        </p:nvGraphicFramePr>
        <p:xfrm>
          <a:off x="3961901" y="4940490"/>
          <a:ext cx="3806543" cy="12345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2" name="Equation" r:id="rId3" imgW="990170" imgH="393529" progId="">
                  <p:embed/>
                </p:oleObj>
              </mc:Choice>
              <mc:Fallback>
                <p:oleObj name="Equation" r:id="rId3" imgW="990170" imgH="393529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1901" y="4940490"/>
                        <a:ext cx="3806543" cy="12345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Объект 38"/>
          <p:cNvGraphicFramePr>
            <a:graphicFrameLocks noChangeAspect="1"/>
          </p:cNvGraphicFramePr>
          <p:nvPr/>
        </p:nvGraphicFramePr>
        <p:xfrm>
          <a:off x="3676650" y="1939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03" name="Equation" r:id="rId5" imgW="114102" imgH="177492" progId="">
                  <p:embed/>
                </p:oleObj>
              </mc:Choice>
              <mc:Fallback>
                <p:oleObj name="Equation" r:id="rId5" imgW="114102" imgH="177492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19399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3433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47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Box 151"/>
          <p:cNvSpPr txBox="1"/>
          <p:nvPr/>
        </p:nvSpPr>
        <p:spPr>
          <a:xfrm>
            <a:off x="0" y="285009"/>
            <a:ext cx="89820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Задача №2. (ФИПИ 2014г.)</a:t>
            </a:r>
          </a:p>
          <a:p>
            <a:pPr marL="180000" indent="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стороне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параллелограмма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выбрана точка К. Отрезки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АК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пересекаются в точке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Площадь параллелограмма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равна 24, а площадь четырёхугольника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РКС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равна 10. Найдите площадь треугольника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АР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1451430" y="2567941"/>
            <a:ext cx="5589514" cy="3998692"/>
            <a:chOff x="178607" y="0"/>
            <a:chExt cx="3538847" cy="2531662"/>
          </a:xfrm>
        </p:grpSpPr>
        <p:grpSp>
          <p:nvGrpSpPr>
            <p:cNvPr id="2" name="Группа 186"/>
            <p:cNvGrpSpPr/>
            <p:nvPr/>
          </p:nvGrpSpPr>
          <p:grpSpPr>
            <a:xfrm>
              <a:off x="178607" y="0"/>
              <a:ext cx="3538847" cy="2531662"/>
              <a:chOff x="2025414" y="2497230"/>
              <a:chExt cx="3524596" cy="2137014"/>
            </a:xfrm>
          </p:grpSpPr>
          <p:grpSp>
            <p:nvGrpSpPr>
              <p:cNvPr id="3" name="Группа 195"/>
              <p:cNvGrpSpPr/>
              <p:nvPr/>
            </p:nvGrpSpPr>
            <p:grpSpPr>
              <a:xfrm>
                <a:off x="2025414" y="2497230"/>
                <a:ext cx="3524596" cy="2137014"/>
                <a:chOff x="1937949" y="2070985"/>
                <a:chExt cx="4211782" cy="2570173"/>
              </a:xfrm>
            </p:grpSpPr>
            <p:grpSp>
              <p:nvGrpSpPr>
                <p:cNvPr id="4" name="Группа 203"/>
                <p:cNvGrpSpPr/>
                <p:nvPr/>
              </p:nvGrpSpPr>
              <p:grpSpPr>
                <a:xfrm>
                  <a:off x="1937949" y="2070985"/>
                  <a:ext cx="4211782" cy="2570173"/>
                  <a:chOff x="277091" y="173875"/>
                  <a:chExt cx="4211782" cy="2570173"/>
                </a:xfrm>
              </p:grpSpPr>
              <p:sp>
                <p:nvSpPr>
                  <p:cNvPr id="213" name="Параллелограмм 212"/>
                  <p:cNvSpPr/>
                  <p:nvPr/>
                </p:nvSpPr>
                <p:spPr>
                  <a:xfrm>
                    <a:off x="668936" y="590266"/>
                    <a:ext cx="3214253" cy="1676400"/>
                  </a:xfrm>
                  <a:prstGeom prst="parallelogram">
                    <a:avLst>
                      <a:gd name="adj" fmla="val 23990"/>
                    </a:avLst>
                  </a:prstGeom>
                  <a:noFill/>
                  <a:ln w="571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215" name="Прямая соединительная линия 214"/>
                  <p:cNvCxnSpPr/>
                  <p:nvPr/>
                </p:nvCxnSpPr>
                <p:spPr>
                  <a:xfrm flipH="1">
                    <a:off x="668936" y="615507"/>
                    <a:ext cx="2496142" cy="1645719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6" name="TextBox 215"/>
                  <p:cNvSpPr txBox="1"/>
                  <p:nvPr/>
                </p:nvSpPr>
                <p:spPr>
                  <a:xfrm>
                    <a:off x="3976255" y="415636"/>
                    <a:ext cx="512618" cy="44419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C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17" name="TextBox 216"/>
                  <p:cNvSpPr txBox="1"/>
                  <p:nvPr/>
                </p:nvSpPr>
                <p:spPr>
                  <a:xfrm>
                    <a:off x="3742679" y="2130606"/>
                    <a:ext cx="568037" cy="44419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D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18" name="TextBox 217"/>
                  <p:cNvSpPr txBox="1"/>
                  <p:nvPr/>
                </p:nvSpPr>
                <p:spPr>
                  <a:xfrm>
                    <a:off x="623454" y="374072"/>
                    <a:ext cx="443345" cy="44419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B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19" name="TextBox 218"/>
                  <p:cNvSpPr txBox="1"/>
                  <p:nvPr/>
                </p:nvSpPr>
                <p:spPr>
                  <a:xfrm>
                    <a:off x="277091" y="2299855"/>
                    <a:ext cx="429491" cy="44419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A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3" name="TextBox 82"/>
                  <p:cNvSpPr txBox="1"/>
                  <p:nvPr/>
                </p:nvSpPr>
                <p:spPr>
                  <a:xfrm>
                    <a:off x="3017919" y="173875"/>
                    <a:ext cx="512618" cy="37495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K</a:t>
                    </a:r>
                    <a:endParaRPr lang="ru-RU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2368201" y="1205392"/>
                    <a:ext cx="512618" cy="37495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P</a:t>
                    </a:r>
                    <a:endParaRPr lang="ru-RU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237" name="Дуга 236"/>
                <p:cNvSpPr/>
                <p:nvPr/>
              </p:nvSpPr>
              <p:spPr>
                <a:xfrm rot="21314675">
                  <a:off x="2216061" y="3887045"/>
                  <a:ext cx="632298" cy="502608"/>
                </a:xfrm>
                <a:prstGeom prst="arc">
                  <a:avLst>
                    <a:gd name="adj1" fmla="val 18499935"/>
                    <a:gd name="adj2" fmla="val 657097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8" name="Дуга 237"/>
                <p:cNvSpPr/>
                <p:nvPr/>
              </p:nvSpPr>
              <p:spPr>
                <a:xfrm rot="10565755">
                  <a:off x="4312968" y="2356552"/>
                  <a:ext cx="632298" cy="502608"/>
                </a:xfrm>
                <a:prstGeom prst="arc">
                  <a:avLst>
                    <a:gd name="adj1" fmla="val 19174851"/>
                    <a:gd name="adj2" fmla="val 187014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7" name="Дуга 86"/>
                <p:cNvSpPr/>
                <p:nvPr/>
              </p:nvSpPr>
              <p:spPr>
                <a:xfrm rot="3434517">
                  <a:off x="2825963" y="2265642"/>
                  <a:ext cx="539355" cy="589219"/>
                </a:xfrm>
                <a:prstGeom prst="arc">
                  <a:avLst>
                    <a:gd name="adj1" fmla="val 17065632"/>
                    <a:gd name="adj2" fmla="val 197221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8" name="Дуга 87"/>
                <p:cNvSpPr/>
                <p:nvPr/>
              </p:nvSpPr>
              <p:spPr>
                <a:xfrm rot="3816017">
                  <a:off x="2744605" y="2252161"/>
                  <a:ext cx="539355" cy="589219"/>
                </a:xfrm>
                <a:prstGeom prst="arc">
                  <a:avLst>
                    <a:gd name="adj1" fmla="val 17065632"/>
                    <a:gd name="adj2" fmla="val 21202657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9" name="Дуга 88"/>
                <p:cNvSpPr/>
                <p:nvPr/>
              </p:nvSpPr>
              <p:spPr>
                <a:xfrm rot="16200000">
                  <a:off x="4383336" y="3823361"/>
                  <a:ext cx="557911" cy="543546"/>
                </a:xfrm>
                <a:prstGeom prst="arc">
                  <a:avLst>
                    <a:gd name="adj1" fmla="val 15556209"/>
                    <a:gd name="adj2" fmla="val 21309423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0" name="Дуга 89"/>
                <p:cNvSpPr/>
                <p:nvPr/>
              </p:nvSpPr>
              <p:spPr>
                <a:xfrm rot="15359110">
                  <a:off x="4487427" y="3843740"/>
                  <a:ext cx="539355" cy="589219"/>
                </a:xfrm>
                <a:prstGeom prst="arc">
                  <a:avLst>
                    <a:gd name="adj1" fmla="val 17065632"/>
                    <a:gd name="adj2" fmla="val 6752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5" name="Группа 188"/>
              <p:cNvGrpSpPr/>
              <p:nvPr/>
            </p:nvGrpSpPr>
            <p:grpSpPr>
              <a:xfrm>
                <a:off x="2806811" y="3347498"/>
                <a:ext cx="1892410" cy="456797"/>
                <a:chOff x="2806811" y="3347498"/>
                <a:chExt cx="1892410" cy="456797"/>
              </a:xfrm>
            </p:grpSpPr>
            <p:sp>
              <p:nvSpPr>
                <p:cNvPr id="190" name="TextBox 189"/>
                <p:cNvSpPr txBox="1"/>
                <p:nvPr/>
              </p:nvSpPr>
              <p:spPr>
                <a:xfrm>
                  <a:off x="2806811" y="3347498"/>
                  <a:ext cx="28624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2" name="TextBox 191"/>
                <p:cNvSpPr txBox="1"/>
                <p:nvPr/>
              </p:nvSpPr>
              <p:spPr>
                <a:xfrm>
                  <a:off x="4412974" y="3434963"/>
                  <a:ext cx="28624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4" name="TextBox 193"/>
                <p:cNvSpPr txBox="1"/>
                <p:nvPr/>
              </p:nvSpPr>
              <p:spPr>
                <a:xfrm>
                  <a:off x="3800724" y="3387255"/>
                  <a:ext cx="28624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cxnSp>
          <p:nvCxnSpPr>
            <p:cNvPr id="82" name="Прямая соединительная линия 81"/>
            <p:cNvCxnSpPr/>
            <p:nvPr/>
          </p:nvCxnSpPr>
          <p:spPr>
            <a:xfrm>
              <a:off x="946298" y="425302"/>
              <a:ext cx="1871330" cy="16480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178607" y="0"/>
            <a:ext cx="3538847" cy="2531662"/>
            <a:chOff x="178607" y="0"/>
            <a:chExt cx="3538847" cy="2531662"/>
          </a:xfrm>
        </p:grpSpPr>
        <p:grpSp>
          <p:nvGrpSpPr>
            <p:cNvPr id="2" name="Группа 186"/>
            <p:cNvGrpSpPr/>
            <p:nvPr/>
          </p:nvGrpSpPr>
          <p:grpSpPr>
            <a:xfrm>
              <a:off x="178607" y="0"/>
              <a:ext cx="3538847" cy="2531662"/>
              <a:chOff x="2025414" y="2497230"/>
              <a:chExt cx="3524596" cy="2137014"/>
            </a:xfrm>
          </p:grpSpPr>
          <p:grpSp>
            <p:nvGrpSpPr>
              <p:cNvPr id="3" name="Группа 195"/>
              <p:cNvGrpSpPr/>
              <p:nvPr/>
            </p:nvGrpSpPr>
            <p:grpSpPr>
              <a:xfrm>
                <a:off x="2025414" y="2497230"/>
                <a:ext cx="3524596" cy="2137014"/>
                <a:chOff x="1937949" y="2070985"/>
                <a:chExt cx="4211782" cy="2570173"/>
              </a:xfrm>
            </p:grpSpPr>
            <p:grpSp>
              <p:nvGrpSpPr>
                <p:cNvPr id="4" name="Группа 203"/>
                <p:cNvGrpSpPr/>
                <p:nvPr/>
              </p:nvGrpSpPr>
              <p:grpSpPr>
                <a:xfrm>
                  <a:off x="1937949" y="2070985"/>
                  <a:ext cx="4211782" cy="2570173"/>
                  <a:chOff x="277091" y="173875"/>
                  <a:chExt cx="4211782" cy="2570173"/>
                </a:xfrm>
              </p:grpSpPr>
              <p:sp>
                <p:nvSpPr>
                  <p:cNvPr id="213" name="Параллелограмм 212"/>
                  <p:cNvSpPr/>
                  <p:nvPr/>
                </p:nvSpPr>
                <p:spPr>
                  <a:xfrm>
                    <a:off x="668936" y="590266"/>
                    <a:ext cx="3214253" cy="1676400"/>
                  </a:xfrm>
                  <a:prstGeom prst="parallelogram">
                    <a:avLst>
                      <a:gd name="adj" fmla="val 23990"/>
                    </a:avLst>
                  </a:prstGeom>
                  <a:noFill/>
                  <a:ln w="571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215" name="Прямая соединительная линия 214"/>
                  <p:cNvCxnSpPr/>
                  <p:nvPr/>
                </p:nvCxnSpPr>
                <p:spPr>
                  <a:xfrm flipH="1">
                    <a:off x="706583" y="640281"/>
                    <a:ext cx="2496142" cy="1645719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6" name="TextBox 215"/>
                  <p:cNvSpPr txBox="1"/>
                  <p:nvPr/>
                </p:nvSpPr>
                <p:spPr>
                  <a:xfrm>
                    <a:off x="3976255" y="415635"/>
                    <a:ext cx="512618" cy="44419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C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17" name="TextBox 216"/>
                  <p:cNvSpPr txBox="1"/>
                  <p:nvPr/>
                </p:nvSpPr>
                <p:spPr>
                  <a:xfrm>
                    <a:off x="3742679" y="2130606"/>
                    <a:ext cx="568037" cy="44419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D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18" name="TextBox 217"/>
                  <p:cNvSpPr txBox="1"/>
                  <p:nvPr/>
                </p:nvSpPr>
                <p:spPr>
                  <a:xfrm>
                    <a:off x="623454" y="374072"/>
                    <a:ext cx="443345" cy="44419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B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19" name="TextBox 218"/>
                  <p:cNvSpPr txBox="1"/>
                  <p:nvPr/>
                </p:nvSpPr>
                <p:spPr>
                  <a:xfrm>
                    <a:off x="277091" y="2299855"/>
                    <a:ext cx="429491" cy="44419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A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3" name="TextBox 82"/>
                  <p:cNvSpPr txBox="1"/>
                  <p:nvPr/>
                </p:nvSpPr>
                <p:spPr>
                  <a:xfrm>
                    <a:off x="3017919" y="173875"/>
                    <a:ext cx="512618" cy="37495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K</a:t>
                    </a:r>
                    <a:endParaRPr lang="ru-RU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2368201" y="1205392"/>
                    <a:ext cx="512618" cy="37495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P</a:t>
                    </a:r>
                    <a:endParaRPr lang="ru-RU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237" name="Дуга 236"/>
                <p:cNvSpPr/>
                <p:nvPr/>
              </p:nvSpPr>
              <p:spPr>
                <a:xfrm rot="21314675">
                  <a:off x="2249477" y="3907032"/>
                  <a:ext cx="632298" cy="502608"/>
                </a:xfrm>
                <a:prstGeom prst="arc">
                  <a:avLst>
                    <a:gd name="adj1" fmla="val 18499935"/>
                    <a:gd name="adj2" fmla="val 657097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8" name="Дуга 237"/>
                <p:cNvSpPr/>
                <p:nvPr/>
              </p:nvSpPr>
              <p:spPr>
                <a:xfrm rot="10565755">
                  <a:off x="4312968" y="2356552"/>
                  <a:ext cx="632298" cy="502608"/>
                </a:xfrm>
                <a:prstGeom prst="arc">
                  <a:avLst>
                    <a:gd name="adj1" fmla="val 18596477"/>
                    <a:gd name="adj2" fmla="val 187014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7" name="Дуга 86"/>
                <p:cNvSpPr/>
                <p:nvPr/>
              </p:nvSpPr>
              <p:spPr>
                <a:xfrm rot="3816017">
                  <a:off x="2825963" y="2283248"/>
                  <a:ext cx="539355" cy="589219"/>
                </a:xfrm>
                <a:prstGeom prst="arc">
                  <a:avLst>
                    <a:gd name="adj1" fmla="val 17065632"/>
                    <a:gd name="adj2" fmla="val 197221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8" name="Дуга 87"/>
                <p:cNvSpPr/>
                <p:nvPr/>
              </p:nvSpPr>
              <p:spPr>
                <a:xfrm rot="3816017">
                  <a:off x="2744605" y="2252161"/>
                  <a:ext cx="539355" cy="589219"/>
                </a:xfrm>
                <a:prstGeom prst="arc">
                  <a:avLst>
                    <a:gd name="adj1" fmla="val 17065632"/>
                    <a:gd name="adj2" fmla="val 6752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9" name="Дуга 88"/>
                <p:cNvSpPr/>
                <p:nvPr/>
              </p:nvSpPr>
              <p:spPr>
                <a:xfrm rot="15296445">
                  <a:off x="4388984" y="3794107"/>
                  <a:ext cx="539355" cy="589219"/>
                </a:xfrm>
                <a:prstGeom prst="arc">
                  <a:avLst>
                    <a:gd name="adj1" fmla="val 16304625"/>
                    <a:gd name="adj2" fmla="val 21309423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0" name="Дуга 89"/>
                <p:cNvSpPr/>
                <p:nvPr/>
              </p:nvSpPr>
              <p:spPr>
                <a:xfrm rot="15359110">
                  <a:off x="4487427" y="3843740"/>
                  <a:ext cx="539355" cy="589219"/>
                </a:xfrm>
                <a:prstGeom prst="arc">
                  <a:avLst>
                    <a:gd name="adj1" fmla="val 17065632"/>
                    <a:gd name="adj2" fmla="val 6752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5" name="Группа 188"/>
              <p:cNvGrpSpPr/>
              <p:nvPr/>
            </p:nvGrpSpPr>
            <p:grpSpPr>
              <a:xfrm>
                <a:off x="2806811" y="3347498"/>
                <a:ext cx="1892410" cy="456797"/>
                <a:chOff x="2806811" y="3347498"/>
                <a:chExt cx="1892410" cy="456797"/>
              </a:xfrm>
            </p:grpSpPr>
            <p:sp>
              <p:nvSpPr>
                <p:cNvPr id="190" name="TextBox 189"/>
                <p:cNvSpPr txBox="1"/>
                <p:nvPr/>
              </p:nvSpPr>
              <p:spPr>
                <a:xfrm>
                  <a:off x="2806811" y="3347498"/>
                  <a:ext cx="28624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2" name="TextBox 191"/>
                <p:cNvSpPr txBox="1"/>
                <p:nvPr/>
              </p:nvSpPr>
              <p:spPr>
                <a:xfrm>
                  <a:off x="4412974" y="3434963"/>
                  <a:ext cx="28624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4" name="TextBox 193"/>
                <p:cNvSpPr txBox="1"/>
                <p:nvPr/>
              </p:nvSpPr>
              <p:spPr>
                <a:xfrm>
                  <a:off x="3800724" y="3387255"/>
                  <a:ext cx="28624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cxnSp>
          <p:nvCxnSpPr>
            <p:cNvPr id="82" name="Прямая соединительная линия 81"/>
            <p:cNvCxnSpPr/>
            <p:nvPr/>
          </p:nvCxnSpPr>
          <p:spPr>
            <a:xfrm>
              <a:off x="946298" y="425302"/>
              <a:ext cx="1871330" cy="16480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Прямоугольник 92"/>
          <p:cNvSpPr/>
          <p:nvPr/>
        </p:nvSpPr>
        <p:spPr>
          <a:xfrm>
            <a:off x="3593576" y="303661"/>
            <a:ext cx="55504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000" indent="342900" algn="r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637200" indent="-457200"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A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D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=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CDB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(по трём равным сторонам). 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  <a:p>
            <a:pPr marL="180000"/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S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A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В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D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=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S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CDB</a:t>
            </a:r>
            <a:r>
              <a:rPr lang="en-US" sz="2400" b="1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= 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,5·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S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A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В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CD</a:t>
            </a:r>
            <a:r>
              <a:rPr lang="ru-RU" sz="2400" b="1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= =0,5·24=12;     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</a:rPr>
              <a:t>КР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CDB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– S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PKCD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12 – 10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  <a:sym typeface="Wingdings 3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239" y="2531662"/>
            <a:ext cx="88675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.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Wingdings 3"/>
              </a:rPr>
              <a:t>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APD</a:t>
            </a:r>
            <a:r>
              <a:rPr lang="en-US" sz="2400" b="1" dirty="0">
                <a:latin typeface="Vrinda"/>
                <a:cs typeface="Vrinda"/>
                <a:sym typeface="Wingdings 3"/>
              </a:rPr>
              <a:t>~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Wingdings 3"/>
              </a:rPr>
              <a:t>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KPB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(по двум равным углам); 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  <a:sym typeface="Wingdings 3"/>
              </a:rPr>
              <a:t>A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  <a:sym typeface="Wingdings 3"/>
              </a:rPr>
              <a:t>Р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  <a:sym typeface="Wingdings 3"/>
              </a:rPr>
              <a:t>D 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: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 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  <a:sym typeface="Wingdings 3"/>
              </a:rPr>
              <a:t>KPB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=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k</a:t>
            </a:r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;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AP=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  <a:sym typeface="Wingdings 3"/>
              </a:rPr>
              <a:t>k·PK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,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DP=</a:t>
            </a:r>
            <a:r>
              <a:rPr lang="en-US" sz="2400" b="1" i="1" dirty="0" err="1" smtClean="0">
                <a:latin typeface="Times New Roman" pitchFamily="18" charset="0"/>
                <a:cs typeface="Times New Roman" pitchFamily="18" charset="0"/>
                <a:sym typeface="Wingdings 3"/>
              </a:rPr>
              <a:t>k·PB</a:t>
            </a:r>
            <a:endParaRPr lang="en-US" sz="2400" b="1" i="1" dirty="0">
              <a:latin typeface="Times New Roman" pitchFamily="18" charset="0"/>
              <a:cs typeface="Times New Roman" pitchFamily="18" charset="0"/>
              <a:sym typeface="Wingdings 3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876" y="3685341"/>
            <a:ext cx="88323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3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.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Wingdings 3"/>
              </a:rPr>
              <a:t>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A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P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и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Wingdings 3"/>
              </a:rPr>
              <a:t>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PK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 имеют общую высоту из вершины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, значит, отношение их площадей равно отношению их оснований, т.е.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KPB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PK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=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k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(из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п.2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)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8657" y="5216990"/>
            <a:ext cx="87439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4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.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Wingdings 3"/>
              </a:rPr>
              <a:t>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APD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и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Wingdings 3"/>
              </a:rPr>
              <a:t>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ABP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имеют общую высоту из вершины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A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, значит, отношение их площадей равно отношению их оснований, т.е.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AP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DP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PB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=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k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(из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п.2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2504273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6" grpId="0"/>
      <p:bldP spid="7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178607" y="0"/>
            <a:ext cx="3538847" cy="2531662"/>
            <a:chOff x="178607" y="0"/>
            <a:chExt cx="3538847" cy="2531662"/>
          </a:xfrm>
        </p:grpSpPr>
        <p:grpSp>
          <p:nvGrpSpPr>
            <p:cNvPr id="2" name="Группа 186"/>
            <p:cNvGrpSpPr/>
            <p:nvPr/>
          </p:nvGrpSpPr>
          <p:grpSpPr>
            <a:xfrm>
              <a:off x="178607" y="0"/>
              <a:ext cx="3538847" cy="2531662"/>
              <a:chOff x="2025414" y="2497230"/>
              <a:chExt cx="3524596" cy="2137014"/>
            </a:xfrm>
          </p:grpSpPr>
          <p:grpSp>
            <p:nvGrpSpPr>
              <p:cNvPr id="3" name="Группа 195"/>
              <p:cNvGrpSpPr/>
              <p:nvPr/>
            </p:nvGrpSpPr>
            <p:grpSpPr>
              <a:xfrm>
                <a:off x="2025414" y="2497230"/>
                <a:ext cx="3524596" cy="2137014"/>
                <a:chOff x="1937949" y="2070985"/>
                <a:chExt cx="4211782" cy="2570173"/>
              </a:xfrm>
            </p:grpSpPr>
            <p:grpSp>
              <p:nvGrpSpPr>
                <p:cNvPr id="4" name="Группа 203"/>
                <p:cNvGrpSpPr/>
                <p:nvPr/>
              </p:nvGrpSpPr>
              <p:grpSpPr>
                <a:xfrm>
                  <a:off x="1937949" y="2070985"/>
                  <a:ext cx="4211782" cy="2570173"/>
                  <a:chOff x="277091" y="173875"/>
                  <a:chExt cx="4211782" cy="2570173"/>
                </a:xfrm>
              </p:grpSpPr>
              <p:sp>
                <p:nvSpPr>
                  <p:cNvPr id="213" name="Параллелограмм 212"/>
                  <p:cNvSpPr/>
                  <p:nvPr/>
                </p:nvSpPr>
                <p:spPr>
                  <a:xfrm>
                    <a:off x="668936" y="590266"/>
                    <a:ext cx="3214253" cy="1676400"/>
                  </a:xfrm>
                  <a:prstGeom prst="parallelogram">
                    <a:avLst>
                      <a:gd name="adj" fmla="val 23990"/>
                    </a:avLst>
                  </a:prstGeom>
                  <a:noFill/>
                  <a:ln w="5715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cxnSp>
                <p:nvCxnSpPr>
                  <p:cNvPr id="215" name="Прямая соединительная линия 214"/>
                  <p:cNvCxnSpPr/>
                  <p:nvPr/>
                </p:nvCxnSpPr>
                <p:spPr>
                  <a:xfrm flipH="1">
                    <a:off x="706583" y="640281"/>
                    <a:ext cx="2496142" cy="1645719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16" name="TextBox 215"/>
                  <p:cNvSpPr txBox="1"/>
                  <p:nvPr/>
                </p:nvSpPr>
                <p:spPr>
                  <a:xfrm>
                    <a:off x="3976255" y="415636"/>
                    <a:ext cx="512618" cy="44419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C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17" name="TextBox 216"/>
                  <p:cNvSpPr txBox="1"/>
                  <p:nvPr/>
                </p:nvSpPr>
                <p:spPr>
                  <a:xfrm>
                    <a:off x="3742679" y="2130606"/>
                    <a:ext cx="568037" cy="44419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D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18" name="TextBox 217"/>
                  <p:cNvSpPr txBox="1"/>
                  <p:nvPr/>
                </p:nvSpPr>
                <p:spPr>
                  <a:xfrm>
                    <a:off x="623454" y="374072"/>
                    <a:ext cx="443345" cy="44419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B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219" name="TextBox 218"/>
                  <p:cNvSpPr txBox="1"/>
                  <p:nvPr/>
                </p:nvSpPr>
                <p:spPr>
                  <a:xfrm>
                    <a:off x="277091" y="2299855"/>
                    <a:ext cx="429491" cy="44419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latin typeface="Times New Roman" pitchFamily="18" charset="0"/>
                        <a:cs typeface="Times New Roman" pitchFamily="18" charset="0"/>
                      </a:rPr>
                      <a:t>A</a:t>
                    </a:r>
                    <a:endParaRPr lang="ru-RU" dirty="0"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3" name="TextBox 82"/>
                  <p:cNvSpPr txBox="1"/>
                  <p:nvPr/>
                </p:nvSpPr>
                <p:spPr>
                  <a:xfrm>
                    <a:off x="3017919" y="173875"/>
                    <a:ext cx="512618" cy="37495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K</a:t>
                    </a:r>
                    <a:endParaRPr lang="ru-RU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5" name="TextBox 84"/>
                  <p:cNvSpPr txBox="1"/>
                  <p:nvPr/>
                </p:nvSpPr>
                <p:spPr>
                  <a:xfrm>
                    <a:off x="2368201" y="1205392"/>
                    <a:ext cx="512618" cy="37495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dirty="0" smtClean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rPr>
                      <a:t>P</a:t>
                    </a:r>
                    <a:endParaRPr lang="ru-RU" dirty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237" name="Дуга 236"/>
                <p:cNvSpPr/>
                <p:nvPr/>
              </p:nvSpPr>
              <p:spPr>
                <a:xfrm rot="21314675">
                  <a:off x="2249477" y="3907032"/>
                  <a:ext cx="632298" cy="502608"/>
                </a:xfrm>
                <a:prstGeom prst="arc">
                  <a:avLst>
                    <a:gd name="adj1" fmla="val 18499935"/>
                    <a:gd name="adj2" fmla="val 657097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38" name="Дуга 237"/>
                <p:cNvSpPr/>
                <p:nvPr/>
              </p:nvSpPr>
              <p:spPr>
                <a:xfrm rot="10565755">
                  <a:off x="4312968" y="2356552"/>
                  <a:ext cx="632298" cy="502608"/>
                </a:xfrm>
                <a:prstGeom prst="arc">
                  <a:avLst>
                    <a:gd name="adj1" fmla="val 18596477"/>
                    <a:gd name="adj2" fmla="val 1870140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7" name="Дуга 86"/>
                <p:cNvSpPr/>
                <p:nvPr/>
              </p:nvSpPr>
              <p:spPr>
                <a:xfrm rot="3816017">
                  <a:off x="2825963" y="2283248"/>
                  <a:ext cx="539355" cy="589219"/>
                </a:xfrm>
                <a:prstGeom prst="arc">
                  <a:avLst>
                    <a:gd name="adj1" fmla="val 17065632"/>
                    <a:gd name="adj2" fmla="val 197221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8" name="Дуга 87"/>
                <p:cNvSpPr/>
                <p:nvPr/>
              </p:nvSpPr>
              <p:spPr>
                <a:xfrm rot="3816017">
                  <a:off x="2744605" y="2252161"/>
                  <a:ext cx="539355" cy="589219"/>
                </a:xfrm>
                <a:prstGeom prst="arc">
                  <a:avLst>
                    <a:gd name="adj1" fmla="val 17065632"/>
                    <a:gd name="adj2" fmla="val 6752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9" name="Дуга 88"/>
                <p:cNvSpPr/>
                <p:nvPr/>
              </p:nvSpPr>
              <p:spPr>
                <a:xfrm rot="15296445">
                  <a:off x="4388984" y="3794107"/>
                  <a:ext cx="539355" cy="589219"/>
                </a:xfrm>
                <a:prstGeom prst="arc">
                  <a:avLst>
                    <a:gd name="adj1" fmla="val 16304625"/>
                    <a:gd name="adj2" fmla="val 21309423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0" name="Дуга 89"/>
                <p:cNvSpPr/>
                <p:nvPr/>
              </p:nvSpPr>
              <p:spPr>
                <a:xfrm rot="15359110">
                  <a:off x="4487427" y="3843740"/>
                  <a:ext cx="539355" cy="589219"/>
                </a:xfrm>
                <a:prstGeom prst="arc">
                  <a:avLst>
                    <a:gd name="adj1" fmla="val 17065632"/>
                    <a:gd name="adj2" fmla="val 6752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5" name="Группа 188"/>
              <p:cNvGrpSpPr/>
              <p:nvPr/>
            </p:nvGrpSpPr>
            <p:grpSpPr>
              <a:xfrm>
                <a:off x="2806811" y="3347498"/>
                <a:ext cx="1892410" cy="456797"/>
                <a:chOff x="2806811" y="3347498"/>
                <a:chExt cx="1892410" cy="456797"/>
              </a:xfrm>
            </p:grpSpPr>
            <p:sp>
              <p:nvSpPr>
                <p:cNvPr id="190" name="TextBox 189"/>
                <p:cNvSpPr txBox="1"/>
                <p:nvPr/>
              </p:nvSpPr>
              <p:spPr>
                <a:xfrm>
                  <a:off x="2806811" y="3347498"/>
                  <a:ext cx="28624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2" name="TextBox 191"/>
                <p:cNvSpPr txBox="1"/>
                <p:nvPr/>
              </p:nvSpPr>
              <p:spPr>
                <a:xfrm>
                  <a:off x="4412974" y="3434963"/>
                  <a:ext cx="28624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94" name="TextBox 193"/>
                <p:cNvSpPr txBox="1"/>
                <p:nvPr/>
              </p:nvSpPr>
              <p:spPr>
                <a:xfrm>
                  <a:off x="3800724" y="3387255"/>
                  <a:ext cx="28624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cxnSp>
          <p:nvCxnSpPr>
            <p:cNvPr id="82" name="Прямая соединительная линия 81"/>
            <p:cNvCxnSpPr/>
            <p:nvPr/>
          </p:nvCxnSpPr>
          <p:spPr>
            <a:xfrm>
              <a:off x="946298" y="425302"/>
              <a:ext cx="1871330" cy="16480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4235227" y="699488"/>
            <a:ext cx="4625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5.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Из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п.3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 и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п.1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 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k·S</a:t>
            </a:r>
            <a:r>
              <a:rPr lang="en-US" sz="2400" b="1" i="1" baseline="-25000" dirty="0" err="1">
                <a:latin typeface="Times New Roman" pitchFamily="18" charset="0"/>
                <a:cs typeface="Times New Roman" pitchFamily="18" charset="0"/>
              </a:rPr>
              <a:t>KPB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2k</a:t>
            </a:r>
            <a:endParaRPr lang="en-US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9379" y="1797296"/>
            <a:ext cx="37741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6.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Из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п.4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и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п.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5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APD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i="1" dirty="0" err="1">
                <a:latin typeface="Times New Roman" pitchFamily="18" charset="0"/>
                <a:cs typeface="Times New Roman" pitchFamily="18" charset="0"/>
              </a:rPr>
              <a:t>k·S</a:t>
            </a:r>
            <a:r>
              <a:rPr lang="en-US" sz="2400" b="1" i="1" baseline="-25000" dirty="0" err="1">
                <a:latin typeface="Times New Roman" pitchFamily="18" charset="0"/>
                <a:cs typeface="Times New Roman" pitchFamily="18" charset="0"/>
              </a:rPr>
              <a:t>ABP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= k·2k  = 2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k</a:t>
            </a:r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  <a:sym typeface="Wingdings 3"/>
              </a:rPr>
              <a:t>2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5064" y="3083053"/>
            <a:ext cx="88605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7"/>
            </a:pP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ABD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+ 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APD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2k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k</a:t>
            </a:r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.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Из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п.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1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следует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2k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k</a:t>
            </a:r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= 12.</a:t>
            </a:r>
          </a:p>
          <a:p>
            <a:pPr marL="342900" indent="-34290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Корни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уравнения  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k</a:t>
            </a:r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6 = 0     числа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2;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смыслу задачи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= 2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824" y="5119963"/>
            <a:ext cx="3212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APD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k</a:t>
            </a:r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ru-RU" sz="2400" b="1" i="1" baseline="300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= 2·2</a:t>
            </a:r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ru-RU" sz="2400" b="1" i="1" baseline="300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 = 8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.</a:t>
            </a:r>
            <a:endParaRPr lang="ru-RU" sz="2400" b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89077" y="5764445"/>
            <a:ext cx="2444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ru-RU" sz="3600" b="1" i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69776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7"/>
          <p:cNvGrpSpPr/>
          <p:nvPr/>
        </p:nvGrpSpPr>
        <p:grpSpPr>
          <a:xfrm>
            <a:off x="964912" y="2333773"/>
            <a:ext cx="7216387" cy="3689566"/>
            <a:chOff x="1839066" y="2271309"/>
            <a:chExt cx="3882085" cy="1961117"/>
          </a:xfrm>
        </p:grpSpPr>
        <p:sp>
          <p:nvSpPr>
            <p:cNvPr id="14" name="Дуга 13"/>
            <p:cNvSpPr/>
            <p:nvPr/>
          </p:nvSpPr>
          <p:spPr>
            <a:xfrm rot="1639401">
              <a:off x="2092600" y="3571032"/>
              <a:ext cx="529134" cy="417902"/>
            </a:xfrm>
            <a:prstGeom prst="arc">
              <a:avLst>
                <a:gd name="adj1" fmla="val 17534585"/>
                <a:gd name="adj2" fmla="val 214822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2543953" y="2511932"/>
              <a:ext cx="2567134" cy="1398152"/>
            </a:xfrm>
            <a:prstGeom prst="line">
              <a:avLst/>
            </a:prstGeom>
            <a:ln w="19050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2193999" y="2568271"/>
              <a:ext cx="1853215" cy="13114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205620" y="2271309"/>
              <a:ext cx="4289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45794" y="3863094"/>
              <a:ext cx="4753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50482" y="2291341"/>
              <a:ext cx="371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839066" y="3818512"/>
              <a:ext cx="421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Дуга 15"/>
            <p:cNvSpPr/>
            <p:nvPr/>
          </p:nvSpPr>
          <p:spPr>
            <a:xfrm rot="2237116">
              <a:off x="2636987" y="2350356"/>
              <a:ext cx="375514" cy="381081"/>
            </a:xfrm>
            <a:prstGeom prst="arc">
              <a:avLst>
                <a:gd name="adj1" fmla="val 19278904"/>
                <a:gd name="adj2" fmla="val 19876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Дуга 16"/>
            <p:cNvSpPr/>
            <p:nvPr/>
          </p:nvSpPr>
          <p:spPr>
            <a:xfrm rot="2709981">
              <a:off x="2647032" y="2374527"/>
              <a:ext cx="313091" cy="310645"/>
            </a:xfrm>
            <a:prstGeom prst="arc">
              <a:avLst>
                <a:gd name="adj1" fmla="val 18744165"/>
                <a:gd name="adj2" fmla="val 143633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Дуга 17"/>
            <p:cNvSpPr/>
            <p:nvPr/>
          </p:nvSpPr>
          <p:spPr>
            <a:xfrm rot="14777059">
              <a:off x="4538785" y="3697891"/>
              <a:ext cx="313091" cy="310645"/>
            </a:xfrm>
            <a:prstGeom prst="arc">
              <a:avLst>
                <a:gd name="adj1" fmla="val 17038236"/>
                <a:gd name="adj2" fmla="val 139005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Дуга 18"/>
            <p:cNvSpPr/>
            <p:nvPr/>
          </p:nvSpPr>
          <p:spPr>
            <a:xfrm rot="14348258">
              <a:off x="4489809" y="3649507"/>
              <a:ext cx="375047" cy="367753"/>
            </a:xfrm>
            <a:prstGeom prst="arc">
              <a:avLst>
                <a:gd name="adj1" fmla="val 17038236"/>
                <a:gd name="adj2" fmla="val 110345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21556" y="2845498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20025" y="2534329"/>
              <a:ext cx="4467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400" b="1" baseline="-250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4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06997" y="2871548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91765" y="3312371"/>
              <a:ext cx="45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200" b="1" baseline="-250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12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61399" y="2980730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2178660" y="2504816"/>
              <a:ext cx="375967" cy="13961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 flipV="1">
              <a:off x="4031311" y="2544417"/>
              <a:ext cx="1105232" cy="13596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2173316" y="3899153"/>
              <a:ext cx="2979129" cy="1288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2552369" y="2520563"/>
              <a:ext cx="1478942" cy="318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Дуга 66"/>
            <p:cNvSpPr/>
            <p:nvPr/>
          </p:nvSpPr>
          <p:spPr>
            <a:xfrm rot="11364683">
              <a:off x="3737155" y="2376853"/>
              <a:ext cx="529134" cy="417902"/>
            </a:xfrm>
            <a:prstGeom prst="arc">
              <a:avLst>
                <a:gd name="adj1" fmla="val 18537231"/>
                <a:gd name="adj2" fmla="val 214822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0" y="43543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Задача №3. (МИОО 2013г.)</a:t>
            </a:r>
          </a:p>
          <a:p>
            <a:pPr marL="180000" indent="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Диагонали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трапеции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пересекаются в точке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Площади треугольников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OC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равны соответственно 16 см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 9 см</a:t>
            </a:r>
            <a:r>
              <a:rPr lang="ru-RU" sz="2400" b="1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Найдите площадь трапеции.</a:t>
            </a:r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3276600" y="1930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7" name="Equation" r:id="rId4" imgW="114102" imgH="177492" progId="">
                  <p:embed/>
                </p:oleObj>
              </mc:Choice>
              <mc:Fallback>
                <p:oleObj name="Equation" r:id="rId4" imgW="114102" imgH="177492" progId="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304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7"/>
          <p:cNvGrpSpPr/>
          <p:nvPr/>
        </p:nvGrpSpPr>
        <p:grpSpPr>
          <a:xfrm>
            <a:off x="1" y="513761"/>
            <a:ext cx="3835730" cy="1961117"/>
            <a:chOff x="1839066" y="2271309"/>
            <a:chExt cx="3882085" cy="1961117"/>
          </a:xfrm>
        </p:grpSpPr>
        <p:sp>
          <p:nvSpPr>
            <p:cNvPr id="14" name="Дуга 13"/>
            <p:cNvSpPr/>
            <p:nvPr/>
          </p:nvSpPr>
          <p:spPr>
            <a:xfrm rot="1639401">
              <a:off x="2092600" y="3571032"/>
              <a:ext cx="529134" cy="417902"/>
            </a:xfrm>
            <a:prstGeom prst="arc">
              <a:avLst>
                <a:gd name="adj1" fmla="val 17534585"/>
                <a:gd name="adj2" fmla="val 214822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2543953" y="2511932"/>
              <a:ext cx="2567134" cy="1398152"/>
            </a:xfrm>
            <a:prstGeom prst="line">
              <a:avLst/>
            </a:prstGeom>
            <a:ln w="19050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2193999" y="2568271"/>
              <a:ext cx="1853215" cy="13114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205620" y="2271309"/>
              <a:ext cx="4289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45794" y="3863094"/>
              <a:ext cx="4753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50482" y="2291341"/>
              <a:ext cx="371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839066" y="3818512"/>
              <a:ext cx="421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Дуга 15"/>
            <p:cNvSpPr/>
            <p:nvPr/>
          </p:nvSpPr>
          <p:spPr>
            <a:xfrm rot="2237116">
              <a:off x="2636987" y="2350356"/>
              <a:ext cx="375514" cy="381081"/>
            </a:xfrm>
            <a:prstGeom prst="arc">
              <a:avLst>
                <a:gd name="adj1" fmla="val 19278904"/>
                <a:gd name="adj2" fmla="val 19876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Дуга 16"/>
            <p:cNvSpPr/>
            <p:nvPr/>
          </p:nvSpPr>
          <p:spPr>
            <a:xfrm rot="2709981">
              <a:off x="2647032" y="2374527"/>
              <a:ext cx="313091" cy="310645"/>
            </a:xfrm>
            <a:prstGeom prst="arc">
              <a:avLst>
                <a:gd name="adj1" fmla="val 18744165"/>
                <a:gd name="adj2" fmla="val 143633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Дуга 17"/>
            <p:cNvSpPr/>
            <p:nvPr/>
          </p:nvSpPr>
          <p:spPr>
            <a:xfrm rot="14777059">
              <a:off x="4538785" y="3697891"/>
              <a:ext cx="313091" cy="310645"/>
            </a:xfrm>
            <a:prstGeom prst="arc">
              <a:avLst>
                <a:gd name="adj1" fmla="val 17038236"/>
                <a:gd name="adj2" fmla="val 139005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Дуга 18"/>
            <p:cNvSpPr/>
            <p:nvPr/>
          </p:nvSpPr>
          <p:spPr>
            <a:xfrm rot="14348258">
              <a:off x="4489809" y="3649507"/>
              <a:ext cx="375047" cy="367753"/>
            </a:xfrm>
            <a:prstGeom prst="arc">
              <a:avLst>
                <a:gd name="adj1" fmla="val 17038236"/>
                <a:gd name="adj2" fmla="val 110345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21556" y="2845498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20025" y="2534329"/>
              <a:ext cx="4467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400" b="1" baseline="-250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4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06997" y="2871548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91765" y="3312371"/>
              <a:ext cx="45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200" b="1" baseline="-250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12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61399" y="2980730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2178660" y="2504816"/>
              <a:ext cx="375967" cy="13961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 flipV="1">
              <a:off x="4031311" y="2544417"/>
              <a:ext cx="1105232" cy="13596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2173316" y="3899153"/>
              <a:ext cx="2979129" cy="1288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2552369" y="2520563"/>
              <a:ext cx="1478942" cy="318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Дуга 66"/>
            <p:cNvSpPr/>
            <p:nvPr/>
          </p:nvSpPr>
          <p:spPr>
            <a:xfrm rot="11364683">
              <a:off x="3737155" y="2376853"/>
              <a:ext cx="529134" cy="417902"/>
            </a:xfrm>
            <a:prstGeom prst="arc">
              <a:avLst>
                <a:gd name="adj1" fmla="val 18537231"/>
                <a:gd name="adj2" fmla="val 214822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0" y="3766515"/>
            <a:ext cx="8812976" cy="2554622"/>
            <a:chOff x="797581" y="3014206"/>
            <a:chExt cx="8812976" cy="2554622"/>
          </a:xfrm>
        </p:grpSpPr>
        <p:sp>
          <p:nvSpPr>
            <p:cNvPr id="5" name="TextBox 4"/>
            <p:cNvSpPr txBox="1"/>
            <p:nvPr/>
          </p:nvSpPr>
          <p:spPr>
            <a:xfrm>
              <a:off x="797581" y="3014206"/>
              <a:ext cx="881297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AutoNum type="arabicPeriod" startAt="3"/>
              </a:pPr>
              <a:r>
                <a:rPr lang="en-US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</a:t>
              </a:r>
              <a:r>
                <a:rPr lang="en-US" sz="2400" b="1" i="1" dirty="0">
                  <a:latin typeface="Times New Roman" pitchFamily="18" charset="0"/>
                  <a:cs typeface="Times New Roman" pitchFamily="18" charset="0"/>
                  <a:sym typeface="Wingdings 3"/>
                </a:rPr>
                <a:t>A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  <a:sym typeface="Wingdings 3"/>
                </a:rPr>
                <a:t>ВО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  <a:sym typeface="Wingdings 3"/>
                </a:rPr>
                <a:t>и </a:t>
              </a:r>
              <a:r>
                <a:rPr lang="en-US" b="1" dirty="0">
                  <a:latin typeface="Times New Roman" pitchFamily="18" charset="0"/>
                  <a:cs typeface="Times New Roman" pitchFamily="18" charset="0"/>
                  <a:sym typeface="Wingdings 3"/>
                </a:rPr>
                <a:t>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  <a:sym typeface="Wingdings 3"/>
                </a:rPr>
                <a:t>СВО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  <a:sym typeface="Wingdings 3"/>
                </a:rPr>
                <a:t> имеют общую высоту из вершины 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  <a:sym typeface="Wingdings 3"/>
                </a:rPr>
                <a:t>В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  <a:sym typeface="Wingdings 3"/>
                </a:rPr>
                <a:t>, значит, отношение их площадей равно отношению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их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  <a:sym typeface="Wingdings 3"/>
                </a:rPr>
                <a:t>оснований, т.е. 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 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400" b="1" i="1" baseline="-250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2400" b="1" i="1" baseline="-25000" dirty="0">
                  <a:latin typeface="Times New Roman" pitchFamily="18" charset="0"/>
                  <a:cs typeface="Times New Roman" pitchFamily="18" charset="0"/>
                </a:rPr>
                <a:t>ВО  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</a:rPr>
                <a:t>:</a:t>
              </a: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 S</a:t>
              </a:r>
              <a:r>
                <a:rPr lang="en-US" sz="2400" b="1" i="1" baseline="-25000" dirty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ru-RU" sz="2400" b="1" i="1" baseline="-25000" dirty="0">
                  <a:latin typeface="Times New Roman" pitchFamily="18" charset="0"/>
                  <a:cs typeface="Times New Roman" pitchFamily="18" charset="0"/>
                </a:rPr>
                <a:t>ВО 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= 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</a:rPr>
                <a:t>ОА</a:t>
              </a:r>
              <a:r>
                <a:rPr lang="ru-RU" sz="2400" b="1" i="1" baseline="-25000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</a:rPr>
                <a:t>:</a:t>
              </a: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C</a:t>
              </a:r>
              <a:r>
                <a:rPr lang="en-US" sz="2400" b="1" i="1" dirty="0">
                  <a:latin typeface="Times New Roman" pitchFamily="18" charset="0"/>
                  <a:cs typeface="Times New Roman" pitchFamily="18" charset="0"/>
                  <a:sym typeface="Wingdings 3"/>
                </a:rPr>
                <a:t> 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Wingdings 3"/>
                </a:rPr>
                <a:t>=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  <a:sym typeface="Wingdings 3"/>
                </a:rPr>
                <a:t>4:3</a:t>
              </a:r>
              <a:r>
                <a:rPr lang="en-US" sz="2400" b="1" dirty="0">
                  <a:latin typeface="Times New Roman" pitchFamily="18" charset="0"/>
                  <a:cs typeface="Times New Roman" pitchFamily="18" charset="0"/>
                  <a:sym typeface="Wingdings 3"/>
                </a:rPr>
                <a:t>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  <a:sym typeface="Wingdings 3"/>
                </a:rPr>
                <a:t>(из 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  <a:sym typeface="Wingdings 3"/>
                </a:rPr>
                <a:t>п.2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  <a:sym typeface="Wingdings 3"/>
                </a:rPr>
                <a:t>). </a:t>
              </a:r>
              <a:endParaRPr lang="en-US" sz="2400" b="1" dirty="0" smtClean="0">
                <a:latin typeface="Times New Roman" pitchFamily="18" charset="0"/>
                <a:cs typeface="Times New Roman" pitchFamily="18" charset="0"/>
                <a:sym typeface="Wingdings 3"/>
              </a:endParaRPr>
            </a:p>
            <a:p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     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Следовательно,</a:t>
              </a:r>
              <a:endParaRPr lang="en-US" sz="2400" b="1" dirty="0" smtClean="0">
                <a:latin typeface="Times New Roman" pitchFamily="18" charset="0"/>
                <a:cs typeface="Times New Roman" pitchFamily="18" charset="0"/>
                <a:sym typeface="Wingdings 3"/>
              </a:endParaRPr>
            </a:p>
            <a:p>
              <a:endParaRPr lang="en-US" sz="2400" b="1" i="1" dirty="0">
                <a:latin typeface="Times New Roman" pitchFamily="18" charset="0"/>
                <a:cs typeface="Times New Roman" pitchFamily="18" charset="0"/>
                <a:sym typeface="Wingdings 3"/>
              </a:endParaRPr>
            </a:p>
            <a:p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                                      </a:t>
              </a:r>
              <a:r>
                <a:rPr lang="en-US" sz="2400" b="1" i="1" dirty="0" smtClean="0"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2400" b="1" i="1" baseline="-25000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r>
                <a:rPr lang="ru-RU" sz="2400" b="1" i="1" baseline="-25000" dirty="0">
                  <a:latin typeface="Times New Roman" pitchFamily="18" charset="0"/>
                  <a:cs typeface="Times New Roman" pitchFamily="18" charset="0"/>
                </a:rPr>
                <a:t>ВО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= </a:t>
              </a:r>
              <a:endParaRPr lang="ru-RU" sz="2400" dirty="0"/>
            </a:p>
          </p:txBody>
        </p:sp>
        <p:graphicFrame>
          <p:nvGraphicFramePr>
            <p:cNvPr id="26" name="Объект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35371326"/>
                </p:ext>
              </p:extLst>
            </p:nvPr>
          </p:nvGraphicFramePr>
          <p:xfrm>
            <a:off x="4775168" y="4600170"/>
            <a:ext cx="3062937" cy="9686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66" name="Equation" r:id="rId4" imgW="1155700" imgH="393700" progId="">
                    <p:embed/>
                  </p:oleObj>
                </mc:Choice>
                <mc:Fallback>
                  <p:oleObj name="Equation" r:id="rId4" imgW="1155700" imgH="393700" progId="">
                    <p:embed/>
                    <p:pic>
                      <p:nvPicPr>
                        <p:cNvPr id="0" name="Picture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75168" y="4600170"/>
                          <a:ext cx="3062937" cy="9686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3276600" y="1930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7" name="Equation" r:id="rId6" imgW="114102" imgH="177492" progId="">
                  <p:embed/>
                </p:oleObj>
              </mc:Choice>
              <mc:Fallback>
                <p:oleObj name="Equation" r:id="rId6" imgW="114102" imgH="177492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304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391782" y="438352"/>
            <a:ext cx="55311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342900" algn="r"/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180000" indent="342900" algn="r"/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  <a:p>
            <a:pPr marL="180000" indent="342900">
              <a:buAutoNum type="arabicPeriod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 условию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  <a:sym typeface="Wingdings 3"/>
              </a:rPr>
              <a:t>OAD</a:t>
            </a:r>
            <a:r>
              <a:rPr lang="ru-RU" sz="2400" b="1" baseline="-250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не равна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  <a:sym typeface="Wingdings 3"/>
              </a:rPr>
              <a:t>OCB</a:t>
            </a:r>
            <a:r>
              <a:rPr lang="en-US" sz="2400" b="1" baseline="-250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, значит,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AD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и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BC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 – основания трапеции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5659" y="2663564"/>
            <a:ext cx="8960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2.    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Wingdings 3"/>
              </a:rPr>
              <a:t>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OAD</a:t>
            </a:r>
            <a:r>
              <a:rPr lang="en-US" sz="2400" b="1" dirty="0">
                <a:latin typeface="Vrinda"/>
                <a:cs typeface="Vrinda"/>
                <a:sym typeface="Wingdings 3"/>
              </a:rPr>
              <a:t>~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  <a:sym typeface="Wingdings 3"/>
              </a:rPr>
              <a:t>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OCB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(по двум равным углам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),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  S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OAD 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: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 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  <a:sym typeface="Wingdings 3"/>
              </a:rPr>
              <a:t>OCB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=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k</a:t>
            </a:r>
            <a:r>
              <a:rPr lang="en-US" sz="2400" b="1" i="1" baseline="30000" dirty="0">
                <a:latin typeface="Times New Roman" pitchFamily="18" charset="0"/>
                <a:cs typeface="Times New Roman" pitchFamily="18" charset="0"/>
                <a:sym typeface="Wingdings 3"/>
              </a:rPr>
              <a:t>2</a:t>
            </a:r>
            <a:r>
              <a:rPr lang="ru-RU" sz="2400" b="1" baseline="30000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=16:9, где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k =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4:3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 = OA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: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OC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10248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7"/>
          <p:cNvGrpSpPr/>
          <p:nvPr/>
        </p:nvGrpSpPr>
        <p:grpSpPr>
          <a:xfrm>
            <a:off x="1" y="513761"/>
            <a:ext cx="3835730" cy="1961117"/>
            <a:chOff x="1839066" y="2271309"/>
            <a:chExt cx="3882085" cy="1961117"/>
          </a:xfrm>
        </p:grpSpPr>
        <p:sp>
          <p:nvSpPr>
            <p:cNvPr id="14" name="Дуга 13"/>
            <p:cNvSpPr/>
            <p:nvPr/>
          </p:nvSpPr>
          <p:spPr>
            <a:xfrm rot="1639401">
              <a:off x="2092600" y="3571032"/>
              <a:ext cx="529134" cy="417902"/>
            </a:xfrm>
            <a:prstGeom prst="arc">
              <a:avLst>
                <a:gd name="adj1" fmla="val 17534585"/>
                <a:gd name="adj2" fmla="val 214822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0" name="Прямая соединительная линия 29"/>
            <p:cNvCxnSpPr/>
            <p:nvPr/>
          </p:nvCxnSpPr>
          <p:spPr>
            <a:xfrm>
              <a:off x="2543953" y="2511932"/>
              <a:ext cx="2567134" cy="1398152"/>
            </a:xfrm>
            <a:prstGeom prst="line">
              <a:avLst/>
            </a:prstGeom>
            <a:ln w="19050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2193999" y="2568271"/>
              <a:ext cx="1853215" cy="131141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205620" y="2271309"/>
              <a:ext cx="4289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245794" y="3863094"/>
              <a:ext cx="4753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50482" y="2291341"/>
              <a:ext cx="371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839066" y="3818512"/>
              <a:ext cx="421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Дуга 15"/>
            <p:cNvSpPr/>
            <p:nvPr/>
          </p:nvSpPr>
          <p:spPr>
            <a:xfrm rot="2237116">
              <a:off x="2636987" y="2350356"/>
              <a:ext cx="375514" cy="381081"/>
            </a:xfrm>
            <a:prstGeom prst="arc">
              <a:avLst>
                <a:gd name="adj1" fmla="val 19278904"/>
                <a:gd name="adj2" fmla="val 19876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Дуга 16"/>
            <p:cNvSpPr/>
            <p:nvPr/>
          </p:nvSpPr>
          <p:spPr>
            <a:xfrm rot="2709981">
              <a:off x="2647032" y="2374527"/>
              <a:ext cx="313091" cy="310645"/>
            </a:xfrm>
            <a:prstGeom prst="arc">
              <a:avLst>
                <a:gd name="adj1" fmla="val 18744165"/>
                <a:gd name="adj2" fmla="val 143633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Дуга 17"/>
            <p:cNvSpPr/>
            <p:nvPr/>
          </p:nvSpPr>
          <p:spPr>
            <a:xfrm rot="14777059">
              <a:off x="4538785" y="3697891"/>
              <a:ext cx="313091" cy="310645"/>
            </a:xfrm>
            <a:prstGeom prst="arc">
              <a:avLst>
                <a:gd name="adj1" fmla="val 17038236"/>
                <a:gd name="adj2" fmla="val 139005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Дуга 18"/>
            <p:cNvSpPr/>
            <p:nvPr/>
          </p:nvSpPr>
          <p:spPr>
            <a:xfrm rot="14348258">
              <a:off x="4489809" y="3649507"/>
              <a:ext cx="375047" cy="367753"/>
            </a:xfrm>
            <a:prstGeom prst="arc">
              <a:avLst>
                <a:gd name="adj1" fmla="val 17038236"/>
                <a:gd name="adj2" fmla="val 110345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21556" y="2845498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320025" y="2534329"/>
              <a:ext cx="4467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400" b="1" baseline="-250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sz="14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06997" y="2871548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391765" y="3312371"/>
              <a:ext cx="45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r>
                <a:rPr lang="en-US" sz="1200" b="1" baseline="-250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sz="1200" b="1" baseline="-250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61399" y="2980730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2178660" y="2504816"/>
              <a:ext cx="375967" cy="13961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 flipV="1">
              <a:off x="4031311" y="2544417"/>
              <a:ext cx="1105232" cy="13596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2173316" y="3899153"/>
              <a:ext cx="2979129" cy="1288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2552369" y="2520563"/>
              <a:ext cx="1478942" cy="318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Дуга 66"/>
            <p:cNvSpPr/>
            <p:nvPr/>
          </p:nvSpPr>
          <p:spPr>
            <a:xfrm rot="11364683">
              <a:off x="3737155" y="2376853"/>
              <a:ext cx="529134" cy="417902"/>
            </a:xfrm>
            <a:prstGeom prst="arc">
              <a:avLst>
                <a:gd name="adj1" fmla="val 18537231"/>
                <a:gd name="adj2" fmla="val 21482229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3276600" y="1930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9" name="Equation" r:id="rId4" imgW="114102" imgH="177492" progId="">
                  <p:embed/>
                </p:oleObj>
              </mc:Choice>
              <mc:Fallback>
                <p:oleObj name="Equation" r:id="rId4" imgW="114102" imgH="177492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304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3343" y="2833968"/>
            <a:ext cx="87134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BAD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= 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CAD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т. к.   эти треугольники имеют общее основание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AD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и их высоты, проведённые к этому основанию, равны как высоты трапеции. Значит,</a:t>
            </a:r>
          </a:p>
          <a:p>
            <a:pPr marL="342900" indent="-342900"/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OAB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– 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OBC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DBC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– 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OBC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OCD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т. е.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OCD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OAB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3839" y="4788174"/>
            <a:ext cx="85282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5. 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i="1" baseline="-250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  <a:sym typeface="Wingdings 3"/>
              </a:rPr>
              <a:t>OAD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 + 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  <a:sym typeface="Wingdings 3"/>
              </a:rPr>
              <a:t>OCB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 +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OCD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+ 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OAB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16 + 9 + 12 +12 = 49 c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503145" y="5896380"/>
            <a:ext cx="323466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/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3600" b="1" i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49 c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b="1" i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88826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7"/>
          <p:cNvGrpSpPr/>
          <p:nvPr/>
        </p:nvGrpSpPr>
        <p:grpSpPr>
          <a:xfrm>
            <a:off x="976457" y="2481411"/>
            <a:ext cx="7048885" cy="4069642"/>
            <a:chOff x="1839065" y="2271309"/>
            <a:chExt cx="3509700" cy="200211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2543953" y="2511932"/>
              <a:ext cx="2567134" cy="1398152"/>
            </a:xfrm>
            <a:prstGeom prst="line">
              <a:avLst/>
            </a:prstGeom>
            <a:ln w="19050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2193999" y="2568271"/>
              <a:ext cx="1853215" cy="131141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205620" y="2271309"/>
              <a:ext cx="4289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73408" y="3904091"/>
              <a:ext cx="4753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50482" y="2291341"/>
              <a:ext cx="371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07330" y="2856610"/>
              <a:ext cx="421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Дуга 15"/>
            <p:cNvSpPr/>
            <p:nvPr/>
          </p:nvSpPr>
          <p:spPr>
            <a:xfrm rot="2237116">
              <a:off x="2636987" y="2350356"/>
              <a:ext cx="375514" cy="381081"/>
            </a:xfrm>
            <a:prstGeom prst="arc">
              <a:avLst>
                <a:gd name="adj1" fmla="val 19278904"/>
                <a:gd name="adj2" fmla="val 19876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Дуга 16"/>
            <p:cNvSpPr/>
            <p:nvPr/>
          </p:nvSpPr>
          <p:spPr>
            <a:xfrm rot="2709981">
              <a:off x="2647032" y="2374527"/>
              <a:ext cx="313091" cy="310645"/>
            </a:xfrm>
            <a:prstGeom prst="arc">
              <a:avLst>
                <a:gd name="adj1" fmla="val 18744165"/>
                <a:gd name="adj2" fmla="val 143633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Дуга 17"/>
            <p:cNvSpPr/>
            <p:nvPr/>
          </p:nvSpPr>
          <p:spPr>
            <a:xfrm rot="14777059">
              <a:off x="4538785" y="3697891"/>
              <a:ext cx="313091" cy="310645"/>
            </a:xfrm>
            <a:prstGeom prst="arc">
              <a:avLst>
                <a:gd name="adj1" fmla="val 17038236"/>
                <a:gd name="adj2" fmla="val 139005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Дуга 18"/>
            <p:cNvSpPr/>
            <p:nvPr/>
          </p:nvSpPr>
          <p:spPr>
            <a:xfrm rot="14348258">
              <a:off x="4489809" y="3649507"/>
              <a:ext cx="375047" cy="367753"/>
            </a:xfrm>
            <a:prstGeom prst="arc">
              <a:avLst>
                <a:gd name="adj1" fmla="val 17038236"/>
                <a:gd name="adj2" fmla="val 110345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64362" y="3101119"/>
              <a:ext cx="286247" cy="2271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sz="2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2178660" y="2504816"/>
              <a:ext cx="375967" cy="13961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 flipV="1">
              <a:off x="4031311" y="2544417"/>
              <a:ext cx="1105232" cy="13596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2173316" y="3899153"/>
              <a:ext cx="2979129" cy="1288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2552369" y="2520563"/>
              <a:ext cx="1478942" cy="318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2413692" y="2996629"/>
              <a:ext cx="1985385" cy="78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1839065" y="3877888"/>
              <a:ext cx="421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00626" y="2829941"/>
              <a:ext cx="4753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64972" y="132369"/>
            <a:ext cx="894839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Задача №4. (МИОО 201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г.)</a:t>
            </a:r>
          </a:p>
          <a:p>
            <a:pPr marL="180000" indent="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Прямая,  параллельная  основаниям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NK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трапеции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MNKP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проходит через точку пересечения диагоналей трапеции и пересекает её боковые стороны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KP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в точках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соответственно. Найдите длину отрезка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если </a:t>
            </a:r>
          </a:p>
          <a:p>
            <a:pPr marL="180000" indent="342900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MP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=40 см,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NK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=24 см.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	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3276600" y="1930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46" name="Equation" r:id="rId4" imgW="114102" imgH="177492" progId="">
                  <p:embed/>
                </p:oleObj>
              </mc:Choice>
              <mc:Fallback>
                <p:oleObj name="Equation" r:id="rId4" imgW="114102" imgH="177492" progId="">
                  <p:embed/>
                  <p:pic>
                    <p:nvPicPr>
                      <p:cNvPr id="0" name="Picture 20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304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3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7"/>
          <p:cNvGrpSpPr/>
          <p:nvPr/>
        </p:nvGrpSpPr>
        <p:grpSpPr>
          <a:xfrm>
            <a:off x="0" y="513761"/>
            <a:ext cx="3467792" cy="2002114"/>
            <a:chOff x="1839065" y="2271309"/>
            <a:chExt cx="3509700" cy="200211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2543953" y="2511932"/>
              <a:ext cx="2567134" cy="1398152"/>
            </a:xfrm>
            <a:prstGeom prst="line">
              <a:avLst/>
            </a:prstGeom>
            <a:ln w="19050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2193999" y="2568271"/>
              <a:ext cx="1853215" cy="131141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205620" y="2271309"/>
              <a:ext cx="4289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73408" y="3904091"/>
              <a:ext cx="4753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50482" y="2291341"/>
              <a:ext cx="371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07330" y="2856610"/>
              <a:ext cx="421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Дуга 15"/>
            <p:cNvSpPr/>
            <p:nvPr/>
          </p:nvSpPr>
          <p:spPr>
            <a:xfrm rot="2237116">
              <a:off x="2636987" y="2350356"/>
              <a:ext cx="375514" cy="381081"/>
            </a:xfrm>
            <a:prstGeom prst="arc">
              <a:avLst>
                <a:gd name="adj1" fmla="val 19278904"/>
                <a:gd name="adj2" fmla="val 19876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Дуга 16"/>
            <p:cNvSpPr/>
            <p:nvPr/>
          </p:nvSpPr>
          <p:spPr>
            <a:xfrm rot="2709981">
              <a:off x="2647032" y="2374527"/>
              <a:ext cx="313091" cy="310645"/>
            </a:xfrm>
            <a:prstGeom prst="arc">
              <a:avLst>
                <a:gd name="adj1" fmla="val 18744165"/>
                <a:gd name="adj2" fmla="val 143633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Дуга 17"/>
            <p:cNvSpPr/>
            <p:nvPr/>
          </p:nvSpPr>
          <p:spPr>
            <a:xfrm rot="14777059">
              <a:off x="4538785" y="3697891"/>
              <a:ext cx="313091" cy="310645"/>
            </a:xfrm>
            <a:prstGeom prst="arc">
              <a:avLst>
                <a:gd name="adj1" fmla="val 17038236"/>
                <a:gd name="adj2" fmla="val 139005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Дуга 18"/>
            <p:cNvSpPr/>
            <p:nvPr/>
          </p:nvSpPr>
          <p:spPr>
            <a:xfrm rot="14348258">
              <a:off x="4489809" y="3649507"/>
              <a:ext cx="375047" cy="367753"/>
            </a:xfrm>
            <a:prstGeom prst="arc">
              <a:avLst>
                <a:gd name="adj1" fmla="val 17038236"/>
                <a:gd name="adj2" fmla="val 110345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61399" y="2980730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2178660" y="2504816"/>
              <a:ext cx="375967" cy="13961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 flipV="1">
              <a:off x="4031311" y="2544417"/>
              <a:ext cx="1105232" cy="13596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2173316" y="3899153"/>
              <a:ext cx="2979129" cy="1288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2552369" y="2520563"/>
              <a:ext cx="1478942" cy="318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2413692" y="2996629"/>
              <a:ext cx="1985385" cy="78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1839065" y="3877888"/>
              <a:ext cx="421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00626" y="2829941"/>
              <a:ext cx="4753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3276600" y="1930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56" name="Equation" r:id="rId4" imgW="114102" imgH="177492" progId="">
                  <p:embed/>
                </p:oleObj>
              </mc:Choice>
              <mc:Fallback>
                <p:oleObj name="Equation" r:id="rId4" imgW="114102" imgH="177492" progId="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304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0" y="4194939"/>
            <a:ext cx="8958723" cy="2525175"/>
            <a:chOff x="11874" y="4013861"/>
            <a:chExt cx="8958723" cy="2525175"/>
          </a:xfrm>
        </p:grpSpPr>
        <p:sp>
          <p:nvSpPr>
            <p:cNvPr id="29" name="Прямоугольник 28"/>
            <p:cNvSpPr/>
            <p:nvPr/>
          </p:nvSpPr>
          <p:spPr>
            <a:xfrm>
              <a:off x="11874" y="4013861"/>
              <a:ext cx="8958723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342900" indent="-342900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2. </a:t>
              </a:r>
              <a:r>
                <a:rPr lang="ru-RU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Δ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 AMO~</a:t>
              </a:r>
              <a:r>
                <a:rPr lang="ru-RU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Δ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 NMK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по двум углам: 	</a:t>
              </a:r>
              <a:endParaRPr lang="en-US" sz="2400" b="1" dirty="0" smtClean="0">
                <a:latin typeface="Times New Roman" pitchFamily="18" charset="0"/>
                <a:cs typeface="Times New Roman" pitchFamily="18" charset="0"/>
                <a:sym typeface="Wingdings 3"/>
              </a:endParaRPr>
            </a:p>
            <a:p>
              <a:pPr marL="342900" indent="-342900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а)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∠ М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  общий; </a:t>
              </a:r>
            </a:p>
            <a:p>
              <a:pPr marL="342900" indent="-342900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б) 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∠ MAO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=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∠ MNK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как соответственные при 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AO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параллельной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 NK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и секущей 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MN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. </a:t>
              </a:r>
            </a:p>
          </p:txBody>
        </p:sp>
        <p:graphicFrame>
          <p:nvGraphicFramePr>
            <p:cNvPr id="45" name="Объект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87464996"/>
                </p:ext>
              </p:extLst>
            </p:nvPr>
          </p:nvGraphicFramePr>
          <p:xfrm>
            <a:off x="64461" y="5448618"/>
            <a:ext cx="5970524" cy="10904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57" name="Equation" r:id="rId6" imgW="3200400" imgH="584200" progId="">
                    <p:embed/>
                  </p:oleObj>
                </mc:Choice>
                <mc:Fallback>
                  <p:oleObj name="Equation" r:id="rId6" imgW="3200400" imgH="584200" progId="">
                    <p:embed/>
                    <p:pic>
                      <p:nvPicPr>
                        <p:cNvPr id="0" name="Picture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461" y="5448618"/>
                          <a:ext cx="5970524" cy="109041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Объект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6402644"/>
                </p:ext>
              </p:extLst>
            </p:nvPr>
          </p:nvGraphicFramePr>
          <p:xfrm>
            <a:off x="6180445" y="5423864"/>
            <a:ext cx="2790152" cy="91047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58" name="Equation" r:id="rId8" imgW="1205977" imgH="393529" progId="">
                    <p:embed/>
                  </p:oleObj>
                </mc:Choice>
                <mc:Fallback>
                  <p:oleObj name="Equation" r:id="rId8" imgW="1205977" imgH="393529" progId="">
                    <p:embed/>
                    <p:pic>
                      <p:nvPicPr>
                        <p:cNvPr id="0" name="Picture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80445" y="5423864"/>
                          <a:ext cx="2790152" cy="91047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Группа 3"/>
          <p:cNvGrpSpPr/>
          <p:nvPr/>
        </p:nvGrpSpPr>
        <p:grpSpPr>
          <a:xfrm>
            <a:off x="166256" y="513761"/>
            <a:ext cx="8792467" cy="3472087"/>
            <a:chOff x="174112" y="1890615"/>
            <a:chExt cx="8792467" cy="3472087"/>
          </a:xfrm>
        </p:grpSpPr>
        <p:graphicFrame>
          <p:nvGraphicFramePr>
            <p:cNvPr id="40" name="Объект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3012215"/>
                </p:ext>
              </p:extLst>
            </p:nvPr>
          </p:nvGraphicFramePr>
          <p:xfrm>
            <a:off x="310606" y="4568271"/>
            <a:ext cx="3407108" cy="7709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59" name="Equation" r:id="rId10" imgW="1739900" imgH="393700" progId="">
                    <p:embed/>
                  </p:oleObj>
                </mc:Choice>
                <mc:Fallback>
                  <p:oleObj name="Equation" r:id="rId10" imgW="1739900" imgH="393700" progId="">
                    <p:embed/>
                    <p:pic>
                      <p:nvPicPr>
                        <p:cNvPr id="0" name="Picture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0606" y="4568271"/>
                          <a:ext cx="3407108" cy="7709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Объект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557054"/>
                </p:ext>
              </p:extLst>
            </p:nvPr>
          </p:nvGraphicFramePr>
          <p:xfrm>
            <a:off x="4358639" y="4568271"/>
            <a:ext cx="1640115" cy="7944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60" name="Equation" r:id="rId12" imgW="812447" imgH="393529" progId="">
                    <p:embed/>
                  </p:oleObj>
                </mc:Choice>
                <mc:Fallback>
                  <p:oleObj name="Equation" r:id="rId12" imgW="812447" imgH="393529" progId="">
                    <p:embed/>
                    <p:pic>
                      <p:nvPicPr>
                        <p:cNvPr id="0" name="Picture 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58639" y="4568271"/>
                          <a:ext cx="1640115" cy="79443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4" name="Объект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15442297"/>
                </p:ext>
              </p:extLst>
            </p:nvPr>
          </p:nvGraphicFramePr>
          <p:xfrm>
            <a:off x="6405154" y="4568271"/>
            <a:ext cx="1469901" cy="772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561" name="Equation" r:id="rId14" imgW="748975" imgH="393529" progId="">
                    <p:embed/>
                  </p:oleObj>
                </mc:Choice>
                <mc:Fallback>
                  <p:oleObj name="Equation" r:id="rId14" imgW="748975" imgH="393529" progId="">
                    <p:embed/>
                    <p:pic>
                      <p:nvPicPr>
                        <p:cNvPr id="0" name="Picture 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05154" y="4568271"/>
                          <a:ext cx="1469901" cy="772321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" name="TextBox 2"/>
            <p:cNvSpPr txBox="1"/>
            <p:nvPr/>
          </p:nvSpPr>
          <p:spPr>
            <a:xfrm>
              <a:off x="174112" y="1890615"/>
              <a:ext cx="8792467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000" indent="342900" algn="r"/>
              <a:r>
                <a:rPr lang="ru-RU" sz="2400" b="1" i="1" u="sng" dirty="0">
                  <a:latin typeface="Times New Roman" pitchFamily="18" charset="0"/>
                  <a:cs typeface="Times New Roman" pitchFamily="18" charset="0"/>
                </a:rPr>
                <a:t>Решение</a:t>
              </a:r>
              <a:r>
                <a:rPr lang="ru-RU" sz="2400" b="1" u="sng" dirty="0" smtClean="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2400" b="1" u="sng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180000" indent="342900" algn="r"/>
              <a:endParaRPr lang="ru-RU" sz="2400" b="1" u="sng" dirty="0">
                <a:latin typeface="Times New Roman" pitchFamily="18" charset="0"/>
                <a:cs typeface="Times New Roman" pitchFamily="18" charset="0"/>
              </a:endParaRPr>
            </a:p>
            <a:p>
              <a:pPr marL="2923200" lvl="6" indent="342900">
                <a:buAutoNum type="arabicPeriod"/>
              </a:pPr>
              <a:r>
                <a:rPr lang="el-GR" sz="24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l-GR" b="1" dirty="0">
                  <a:latin typeface="Times New Roman" pitchFamily="18" charset="0"/>
                  <a:cs typeface="Times New Roman" pitchFamily="18" charset="0"/>
                </a:rPr>
                <a:t>Δ</a:t>
              </a: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MOP~</a:t>
              </a:r>
              <a:r>
                <a:rPr lang="el-GR" b="1" dirty="0">
                  <a:latin typeface="Times New Roman" pitchFamily="18" charset="0"/>
                  <a:cs typeface="Times New Roman" pitchFamily="18" charset="0"/>
                </a:rPr>
                <a:t>Δ</a:t>
              </a: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KON 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</a:rPr>
                <a:t>по двум углам:</a:t>
              </a:r>
            </a:p>
            <a:p>
              <a:pPr marL="342900" indent="-342900"/>
              <a:r>
                <a:rPr lang="ru-RU" sz="2400" b="1" dirty="0">
                  <a:latin typeface="Times New Roman" pitchFamily="18" charset="0"/>
                  <a:cs typeface="Times New Roman" pitchFamily="18" charset="0"/>
                  <a:sym typeface="Wingdings 3"/>
                </a:rPr>
                <a:t>	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				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а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  <a:sym typeface="Wingdings 3"/>
                </a:rPr>
                <a:t>) </a:t>
              </a:r>
              <a:r>
                <a:rPr lang="en-US" sz="2400" b="1" i="1" dirty="0">
                  <a:latin typeface="Times New Roman" pitchFamily="18" charset="0"/>
                  <a:cs typeface="Times New Roman" pitchFamily="18" charset="0"/>
                  <a:sym typeface="Wingdings 3"/>
                </a:rPr>
                <a:t>∠NOK=∠MOP 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  <a:sym typeface="Wingdings 3"/>
                </a:rPr>
                <a:t>как вертикальные</a:t>
              </a:r>
            </a:p>
            <a:p>
              <a:pPr marL="342900" indent="-342900"/>
              <a:r>
                <a:rPr lang="ru-RU" sz="2400" b="1" dirty="0">
                  <a:latin typeface="Times New Roman" pitchFamily="18" charset="0"/>
                  <a:cs typeface="Times New Roman" pitchFamily="18" charset="0"/>
                  <a:sym typeface="Wingdings 3"/>
                </a:rPr>
                <a:t>	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				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б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  <a:sym typeface="Wingdings 3"/>
                </a:rPr>
                <a:t>) 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  <a:sym typeface="Wingdings 3"/>
                </a:rPr>
                <a:t>∠PMO=∠NKO 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  <a:sym typeface="Wingdings 3"/>
                </a:rPr>
                <a:t>как  внутренние  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				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накрест</a:t>
              </a:r>
              <a:r>
                <a:rPr lang="en-US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лежащие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  <a:sym typeface="Wingdings 3"/>
                </a:rPr>
                <a:t>углы при 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NK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параллельной</a:t>
              </a:r>
              <a:r>
                <a:rPr lang="ru-RU" sz="2400" b="1" i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 MP 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  <a:sym typeface="Wingdings 3"/>
                </a:rPr>
                <a:t>и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  <a:sym typeface="Wingdings 3"/>
                </a:rPr>
                <a:t>секущей 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  <a:sym typeface="Wingdings 3"/>
                </a:rPr>
                <a:t>MK.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  <a:sym typeface="Wingdings 3"/>
                </a:rPr>
                <a:t>	</a:t>
              </a:r>
              <a:endParaRPr lang="ru-R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1723704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32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7"/>
          <p:cNvGrpSpPr/>
          <p:nvPr/>
        </p:nvGrpSpPr>
        <p:grpSpPr>
          <a:xfrm>
            <a:off x="0" y="513761"/>
            <a:ext cx="3467792" cy="2002114"/>
            <a:chOff x="1839065" y="2271309"/>
            <a:chExt cx="3509700" cy="2002114"/>
          </a:xfrm>
        </p:grpSpPr>
        <p:cxnSp>
          <p:nvCxnSpPr>
            <p:cNvPr id="30" name="Прямая соединительная линия 29"/>
            <p:cNvCxnSpPr/>
            <p:nvPr/>
          </p:nvCxnSpPr>
          <p:spPr>
            <a:xfrm>
              <a:off x="2543953" y="2511932"/>
              <a:ext cx="2567134" cy="1398152"/>
            </a:xfrm>
            <a:prstGeom prst="line">
              <a:avLst/>
            </a:prstGeom>
            <a:ln w="19050">
              <a:solidFill>
                <a:schemeClr val="accent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H="1">
              <a:off x="2193999" y="2568271"/>
              <a:ext cx="1853215" cy="131141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4205620" y="2271309"/>
              <a:ext cx="4289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K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873408" y="3904091"/>
              <a:ext cx="4753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P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150482" y="2291341"/>
              <a:ext cx="371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N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2007330" y="2856610"/>
              <a:ext cx="421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Дуга 15"/>
            <p:cNvSpPr/>
            <p:nvPr/>
          </p:nvSpPr>
          <p:spPr>
            <a:xfrm rot="2237116">
              <a:off x="2636987" y="2350356"/>
              <a:ext cx="375514" cy="381081"/>
            </a:xfrm>
            <a:prstGeom prst="arc">
              <a:avLst>
                <a:gd name="adj1" fmla="val 19278904"/>
                <a:gd name="adj2" fmla="val 1987601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Дуга 16"/>
            <p:cNvSpPr/>
            <p:nvPr/>
          </p:nvSpPr>
          <p:spPr>
            <a:xfrm rot="2709981">
              <a:off x="2647032" y="2374527"/>
              <a:ext cx="313091" cy="310645"/>
            </a:xfrm>
            <a:prstGeom prst="arc">
              <a:avLst>
                <a:gd name="adj1" fmla="val 18744165"/>
                <a:gd name="adj2" fmla="val 1436336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Дуга 17"/>
            <p:cNvSpPr/>
            <p:nvPr/>
          </p:nvSpPr>
          <p:spPr>
            <a:xfrm rot="14777059">
              <a:off x="4538785" y="3697891"/>
              <a:ext cx="313091" cy="310645"/>
            </a:xfrm>
            <a:prstGeom prst="arc">
              <a:avLst>
                <a:gd name="adj1" fmla="val 17038236"/>
                <a:gd name="adj2" fmla="val 139005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Дуга 18"/>
            <p:cNvSpPr/>
            <p:nvPr/>
          </p:nvSpPr>
          <p:spPr>
            <a:xfrm rot="14348258">
              <a:off x="4489809" y="3649507"/>
              <a:ext cx="375047" cy="367753"/>
            </a:xfrm>
            <a:prstGeom prst="arc">
              <a:avLst>
                <a:gd name="adj1" fmla="val 17038236"/>
                <a:gd name="adj2" fmla="val 110345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61399" y="2980730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o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1" name="Прямая соединительная линия 40"/>
            <p:cNvCxnSpPr/>
            <p:nvPr/>
          </p:nvCxnSpPr>
          <p:spPr>
            <a:xfrm flipV="1">
              <a:off x="2178660" y="2504816"/>
              <a:ext cx="375967" cy="139612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H="1" flipV="1">
              <a:off x="4031311" y="2544417"/>
              <a:ext cx="1105232" cy="135967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2173316" y="3899153"/>
              <a:ext cx="2979129" cy="1288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>
              <a:off x="2552369" y="2520563"/>
              <a:ext cx="1478942" cy="31806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>
              <a:off x="2413692" y="2996629"/>
              <a:ext cx="1985385" cy="782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1839065" y="3877888"/>
              <a:ext cx="4214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itchFamily="18" charset="0"/>
                  <a:cs typeface="Times New Roman" pitchFamily="18" charset="0"/>
                </a:rPr>
                <a:t>M</a:t>
              </a: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4500626" y="2829941"/>
              <a:ext cx="4753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3276600" y="1930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541" name="Equation" r:id="rId4" imgW="114102" imgH="177492" progId="">
                  <p:embed/>
                </p:oleObj>
              </mc:Choice>
              <mc:Fallback>
                <p:oleObj name="Equation" r:id="rId4" imgW="114102" imgH="177492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19304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475907" y="2678472"/>
            <a:ext cx="6210699" cy="956882"/>
            <a:chOff x="178130" y="5131913"/>
            <a:chExt cx="5247709" cy="956882"/>
          </a:xfrm>
        </p:grpSpPr>
        <p:sp>
          <p:nvSpPr>
            <p:cNvPr id="48" name="TextBox 47"/>
            <p:cNvSpPr txBox="1"/>
            <p:nvPr/>
          </p:nvSpPr>
          <p:spPr>
            <a:xfrm>
              <a:off x="178130" y="5379522"/>
              <a:ext cx="1840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3.  Аналогично </a:t>
              </a:r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49" name="Объект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0118115"/>
                </p:ext>
              </p:extLst>
            </p:nvPr>
          </p:nvGraphicFramePr>
          <p:xfrm>
            <a:off x="2489890" y="5131913"/>
            <a:ext cx="2935949" cy="9568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4542" name="Equation" r:id="rId6" imgW="1205977" imgH="393529" progId="">
                    <p:embed/>
                  </p:oleObj>
                </mc:Choice>
                <mc:Fallback>
                  <p:oleObj name="Equation" r:id="rId6" imgW="1205977" imgH="393529" progId="">
                    <p:embed/>
                    <p:pic>
                      <p:nvPicPr>
                        <p:cNvPr id="0" name="Picture 2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89890" y="5131913"/>
                          <a:ext cx="2935949" cy="9568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0" name="TextBox 49"/>
          <p:cNvSpPr txBox="1"/>
          <p:nvPr/>
        </p:nvSpPr>
        <p:spPr>
          <a:xfrm>
            <a:off x="492130" y="4024810"/>
            <a:ext cx="80989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30 см</a:t>
            </a:r>
            <a:r>
              <a:rPr lang="ru-RU" sz="2400" b="1" dirty="0" smtClean="0"/>
              <a:t>. </a:t>
            </a:r>
            <a:endParaRPr lang="en-US" sz="2400" b="1" dirty="0" smtClean="0"/>
          </a:p>
          <a:p>
            <a:pPr marL="457200" indent="-457200">
              <a:buAutoNum type="arabicPeriod" startAt="4"/>
            </a:pPr>
            <a:endParaRPr lang="en-US" sz="2400" dirty="0"/>
          </a:p>
          <a:p>
            <a:pPr marL="457200" indent="-457200"/>
            <a:endParaRPr lang="en-US" sz="2400" dirty="0" smtClean="0"/>
          </a:p>
          <a:p>
            <a:pPr marL="457200" indent="-457200">
              <a:buAutoNum type="arabicPeriod" startAt="4"/>
            </a:pPr>
            <a:endParaRPr lang="en-US" sz="2400" dirty="0" smtClean="0"/>
          </a:p>
          <a:p>
            <a:pPr marL="457200" indent="-457200">
              <a:buAutoNum type="arabicPeriod" startAt="4"/>
            </a:pPr>
            <a:endParaRPr lang="ru-RU" sz="2400" dirty="0" smtClean="0"/>
          </a:p>
          <a:p>
            <a:r>
              <a:rPr lang="ru-RU" sz="2400" dirty="0" smtClean="0"/>
              <a:t>					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30 см.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30492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73146" y="1099825"/>
            <a:ext cx="282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3275" y="788656"/>
            <a:ext cx="441422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baseline="-25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34159" y="1566698"/>
            <a:ext cx="444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baseline="-25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3359727" y="2025403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" name="Equation" r:id="rId4" imgW="114102" imgH="177492" progId="">
                  <p:embed/>
                </p:oleObj>
              </mc:Choice>
              <mc:Fallback>
                <p:oleObj name="Equation" r:id="rId4" imgW="114102" imgH="177492" progId="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727" y="2025403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3676650" y="1939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1" name="Equation" r:id="rId6" imgW="114102" imgH="177492" progId="">
                  <p:embed/>
                </p:oleObj>
              </mc:Choice>
              <mc:Fallback>
                <p:oleObj name="Equation" r:id="rId6" imgW="114102" imgH="177492" progId="">
                  <p:embed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19399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-141516" y="1"/>
            <a:ext cx="8955315" cy="3416320"/>
            <a:chOff x="3405404" y="1"/>
            <a:chExt cx="5448928" cy="3416320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3405404" y="1"/>
              <a:ext cx="5448928" cy="3416320"/>
              <a:chOff x="3405404" y="1"/>
              <a:chExt cx="5448928" cy="3416320"/>
            </a:xfrm>
          </p:grpSpPr>
          <p:grpSp>
            <p:nvGrpSpPr>
              <p:cNvPr id="4" name="Группа 3"/>
              <p:cNvGrpSpPr/>
              <p:nvPr/>
            </p:nvGrpSpPr>
            <p:grpSpPr>
              <a:xfrm>
                <a:off x="3405404" y="1"/>
                <a:ext cx="5448928" cy="3416320"/>
                <a:chOff x="3405404" y="1"/>
                <a:chExt cx="5448928" cy="3416320"/>
              </a:xfrm>
            </p:grpSpPr>
            <p:sp>
              <p:nvSpPr>
                <p:cNvPr id="69" name="TextBox 68"/>
                <p:cNvSpPr txBox="1"/>
                <p:nvPr/>
              </p:nvSpPr>
              <p:spPr>
                <a:xfrm>
                  <a:off x="3405404" y="1"/>
                  <a:ext cx="5448928" cy="34163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indent="457200" algn="ctr"/>
                  <a:r>
                    <a:rPr lang="ru-RU" sz="2400" b="1" i="1" dirty="0" smtClean="0">
                      <a:latin typeface="Times New Roman" pitchFamily="18" charset="0"/>
                      <a:cs typeface="Times New Roman" pitchFamily="18" charset="0"/>
                    </a:rPr>
                    <a:t>Задача №5. (МИОО 2013г.)</a:t>
                  </a:r>
                  <a:endParaRPr lang="en-US" sz="2400" b="1" i="1" dirty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indent="457200"/>
                  <a:endParaRPr lang="en-US" sz="24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indent="457200"/>
                  <a:r>
                    <a:rPr lang="ru-RU" sz="2400" b="1" dirty="0" smtClean="0">
                      <a:latin typeface="Times New Roman" pitchFamily="18" charset="0"/>
                      <a:cs typeface="Times New Roman" pitchFamily="18" charset="0"/>
                    </a:rPr>
                    <a:t>В трапеции </a:t>
                  </a:r>
                  <a:r>
                    <a:rPr lang="en-US" sz="2400" b="1" i="1" dirty="0" smtClean="0">
                      <a:latin typeface="Times New Roman" pitchFamily="18" charset="0"/>
                      <a:cs typeface="Times New Roman" pitchFamily="18" charset="0"/>
                    </a:rPr>
                    <a:t>ABCD</a:t>
                  </a:r>
                  <a:r>
                    <a:rPr lang="ru-RU" sz="2400" b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endParaRPr lang="en-US" sz="24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indent="457200"/>
                  <a:endParaRPr lang="ru-RU" sz="24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180000" indent="342900"/>
                  <a:r>
                    <a:rPr lang="ru-RU" sz="2400" b="1" dirty="0" smtClean="0">
                      <a:latin typeface="Times New Roman" pitchFamily="18" charset="0"/>
                      <a:cs typeface="Times New Roman" pitchFamily="18" charset="0"/>
                    </a:rPr>
                    <a:t>на диагонали </a:t>
                  </a:r>
                  <a:r>
                    <a:rPr lang="en-US" sz="2400" b="1" i="1" dirty="0" smtClean="0">
                      <a:latin typeface="Times New Roman" pitchFamily="18" charset="0"/>
                      <a:cs typeface="Times New Roman" pitchFamily="18" charset="0"/>
                    </a:rPr>
                    <a:t>BD</a:t>
                  </a:r>
                  <a:r>
                    <a:rPr lang="ru-RU" sz="2400" b="1" i="1" dirty="0" smtClean="0">
                      <a:latin typeface="Times New Roman" pitchFamily="18" charset="0"/>
                      <a:cs typeface="Times New Roman" pitchFamily="18" charset="0"/>
                    </a:rPr>
                    <a:t> </a:t>
                  </a:r>
                  <a:r>
                    <a:rPr lang="ru-RU" sz="2400" b="1" dirty="0" smtClean="0">
                      <a:latin typeface="Times New Roman" pitchFamily="18" charset="0"/>
                      <a:cs typeface="Times New Roman" pitchFamily="18" charset="0"/>
                    </a:rPr>
                    <a:t>выбрана</a:t>
                  </a:r>
                  <a:r>
                    <a:rPr lang="ru-RU" sz="2400" b="1" i="1" dirty="0" smtClean="0">
                      <a:latin typeface="Times New Roman" pitchFamily="18" charset="0"/>
                      <a:cs typeface="Times New Roman" pitchFamily="18" charset="0"/>
                    </a:rPr>
                    <a:t>  </a:t>
                  </a:r>
                  <a:r>
                    <a:rPr lang="ru-RU" sz="2400" b="1" dirty="0" smtClean="0">
                      <a:latin typeface="Times New Roman" pitchFamily="18" charset="0"/>
                      <a:cs typeface="Times New Roman" pitchFamily="18" charset="0"/>
                    </a:rPr>
                    <a:t>точка</a:t>
                  </a:r>
                  <a:r>
                    <a:rPr lang="ru-RU" sz="2400" b="1" i="1" dirty="0" smtClean="0">
                      <a:latin typeface="Times New Roman" pitchFamily="18" charset="0"/>
                      <a:cs typeface="Times New Roman" pitchFamily="18" charset="0"/>
                    </a:rPr>
                    <a:t> Е </a:t>
                  </a:r>
                  <a:r>
                    <a:rPr lang="ru-RU" sz="2400" b="1" dirty="0" smtClean="0">
                      <a:latin typeface="Times New Roman" pitchFamily="18" charset="0"/>
                      <a:cs typeface="Times New Roman" pitchFamily="18" charset="0"/>
                    </a:rPr>
                    <a:t>так, что</a:t>
                  </a:r>
                  <a:endParaRPr lang="en-US" sz="24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180000" indent="342900"/>
                  <a:endParaRPr lang="ru-RU" sz="2400" b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180000" indent="342900"/>
                  <a:endParaRPr lang="ru-RU" sz="2400" b="1" i="1" dirty="0" smtClean="0">
                    <a:latin typeface="Times New Roman" pitchFamily="18" charset="0"/>
                    <a:cs typeface="Times New Roman" pitchFamily="18" charset="0"/>
                  </a:endParaRPr>
                </a:p>
                <a:p>
                  <a:pPr marL="180000" indent="342900"/>
                  <a:r>
                    <a:rPr lang="ru-RU" sz="2400" b="1" dirty="0" smtClean="0">
                      <a:latin typeface="Times New Roman" pitchFamily="18" charset="0"/>
                      <a:cs typeface="Times New Roman" pitchFamily="18" charset="0"/>
                    </a:rPr>
                    <a:t>Площадь треугольника </a:t>
                  </a:r>
                  <a:r>
                    <a:rPr lang="en-US" sz="2400" b="1" i="1" dirty="0" smtClean="0">
                      <a:latin typeface="Times New Roman" pitchFamily="18" charset="0"/>
                      <a:cs typeface="Times New Roman" pitchFamily="18" charset="0"/>
                    </a:rPr>
                    <a:t>DCB </a:t>
                  </a:r>
                  <a:r>
                    <a:rPr lang="ru-RU" sz="2400" b="1" dirty="0" smtClean="0">
                      <a:latin typeface="Times New Roman" pitchFamily="18" charset="0"/>
                      <a:cs typeface="Times New Roman" pitchFamily="18" charset="0"/>
                    </a:rPr>
                    <a:t>равна 15. Найдите площадь </a:t>
                  </a:r>
                  <a:r>
                    <a:rPr lang="en-US" sz="2400" b="1" dirty="0" smtClean="0">
                      <a:latin typeface="Times New Roman" pitchFamily="18" charset="0"/>
                      <a:cs typeface="Times New Roman" pitchFamily="18" charset="0"/>
                    </a:rPr>
                    <a:t>     </a:t>
                  </a:r>
                  <a:r>
                    <a:rPr lang="ru-RU" sz="2400" b="1" dirty="0" smtClean="0">
                      <a:latin typeface="Times New Roman" pitchFamily="18" charset="0"/>
                      <a:cs typeface="Times New Roman" pitchFamily="18" charset="0"/>
                    </a:rPr>
                    <a:t>треугольника </a:t>
                  </a:r>
                  <a:r>
                    <a:rPr lang="ru-RU" sz="2400" b="1" i="1" dirty="0" smtClean="0">
                      <a:latin typeface="Times New Roman" pitchFamily="18" charset="0"/>
                      <a:cs typeface="Times New Roman" pitchFamily="18" charset="0"/>
                    </a:rPr>
                    <a:t>А</a:t>
                  </a:r>
                  <a:r>
                    <a:rPr lang="en-US" sz="2400" b="1" i="1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r>
                    <a:rPr lang="ru-RU" sz="2400" b="1" i="1" dirty="0" smtClean="0">
                      <a:latin typeface="Times New Roman" pitchFamily="18" charset="0"/>
                      <a:cs typeface="Times New Roman" pitchFamily="18" charset="0"/>
                    </a:rPr>
                    <a:t>Е.</a:t>
                  </a:r>
                </a:p>
              </p:txBody>
            </p:sp>
            <p:graphicFrame>
              <p:nvGraphicFramePr>
                <p:cNvPr id="42" name="Объект 41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4235794136"/>
                    </p:ext>
                  </p:extLst>
                </p:nvPr>
              </p:nvGraphicFramePr>
              <p:xfrm>
                <a:off x="7128128" y="1988458"/>
                <a:ext cx="1235866" cy="53246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262" name="Equation" r:id="rId7" imgW="596641" imgH="203112" progId="">
                        <p:embed/>
                      </p:oleObj>
                    </mc:Choice>
                    <mc:Fallback>
                      <p:oleObj name="Equation" r:id="rId7" imgW="596641" imgH="203112" progId="">
                        <p:embed/>
                        <p:pic>
                          <p:nvPicPr>
                            <p:cNvPr id="0" name="Picture 18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128128" y="1988458"/>
                              <a:ext cx="1235866" cy="532469"/>
                            </a:xfrm>
                            <a:prstGeom prst="rect">
                              <a:avLst/>
                            </a:prstGeom>
                            <a:noFill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aphicFrame>
            <p:nvGraphicFramePr>
              <p:cNvPr id="37" name="Объект 3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1702196"/>
                  </p:ext>
                </p:extLst>
              </p:nvPr>
            </p:nvGraphicFramePr>
            <p:xfrm>
              <a:off x="5421371" y="743746"/>
              <a:ext cx="1445327" cy="54074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3" name="Equation" r:id="rId9" imgW="685800" imgH="203200" progId="">
                      <p:embed/>
                    </p:oleObj>
                  </mc:Choice>
                  <mc:Fallback>
                    <p:oleObj name="Equation" r:id="rId9" imgW="685800" imgH="203200" progId="">
                      <p:embed/>
                      <p:pic>
                        <p:nvPicPr>
                          <p:cNvPr id="0" name="Picture 18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21371" y="743746"/>
                            <a:ext cx="1445327" cy="54074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6" name="Объект 3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1702196"/>
                  </p:ext>
                </p:extLst>
              </p:nvPr>
            </p:nvGraphicFramePr>
            <p:xfrm>
              <a:off x="5424018" y="743746"/>
              <a:ext cx="1445327" cy="54074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264" name="Equation" r:id="rId11" imgW="685800" imgH="203200" progId="">
                      <p:embed/>
                    </p:oleObj>
                  </mc:Choice>
                  <mc:Fallback>
                    <p:oleObj name="Equation" r:id="rId11" imgW="685800" imgH="203200" progId="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424018" y="743746"/>
                            <a:ext cx="1445327" cy="54074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39" name="Объект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24073818"/>
                </p:ext>
              </p:extLst>
            </p:nvPr>
          </p:nvGraphicFramePr>
          <p:xfrm>
            <a:off x="6799677" y="768488"/>
            <a:ext cx="1176541" cy="5450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5" name="Equation" r:id="rId12" imgW="685800" imgH="203200" progId="">
                    <p:embed/>
                  </p:oleObj>
                </mc:Choice>
                <mc:Fallback>
                  <p:oleObj name="Equation" r:id="rId12" imgW="685800" imgH="203200" progId="">
                    <p:embed/>
                    <p:pic>
                      <p:nvPicPr>
                        <p:cNvPr id="0" name="Picture 1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99677" y="768488"/>
                          <a:ext cx="1176541" cy="5450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" name="Группа 11"/>
          <p:cNvGrpSpPr/>
          <p:nvPr/>
        </p:nvGrpSpPr>
        <p:grpSpPr>
          <a:xfrm>
            <a:off x="2515100" y="3446983"/>
            <a:ext cx="6406171" cy="3133392"/>
            <a:chOff x="71407" y="525636"/>
            <a:chExt cx="4185393" cy="2047163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71407" y="525636"/>
              <a:ext cx="4185393" cy="2047163"/>
              <a:chOff x="71407" y="525636"/>
              <a:chExt cx="4185393" cy="2047163"/>
            </a:xfrm>
          </p:grpSpPr>
          <p:cxnSp>
            <p:nvCxnSpPr>
              <p:cNvPr id="59" name="Прямая соединительная линия 58"/>
              <p:cNvCxnSpPr>
                <a:endCxn id="9" idx="1"/>
              </p:cNvCxnSpPr>
              <p:nvPr/>
            </p:nvCxnSpPr>
            <p:spPr>
              <a:xfrm flipH="1">
                <a:off x="2043238" y="819397"/>
                <a:ext cx="118071" cy="49114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Группа 30"/>
              <p:cNvGrpSpPr/>
              <p:nvPr/>
            </p:nvGrpSpPr>
            <p:grpSpPr>
              <a:xfrm>
                <a:off x="71407" y="525636"/>
                <a:ext cx="4185393" cy="2047163"/>
                <a:chOff x="71407" y="525636"/>
                <a:chExt cx="4185393" cy="2047163"/>
              </a:xfrm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704786" y="803081"/>
                  <a:ext cx="3320949" cy="1381979"/>
                </a:xfrm>
                <a:prstGeom prst="line">
                  <a:avLst/>
                </a:prstGeom>
                <a:ln w="19050">
                  <a:solidFill>
                    <a:schemeClr val="accent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TextBox 31"/>
                <p:cNvSpPr txBox="1"/>
                <p:nvPr/>
              </p:nvSpPr>
              <p:spPr>
                <a:xfrm>
                  <a:off x="2338296" y="525636"/>
                  <a:ext cx="4238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3787119" y="2203295"/>
                  <a:ext cx="46968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307697" y="545668"/>
                  <a:ext cx="3665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71407" y="2169777"/>
                  <a:ext cx="4163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2043238" y="1125875"/>
                  <a:ext cx="28282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dirty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flipV="1">
                  <a:off x="335539" y="803081"/>
                  <a:ext cx="360931" cy="1352186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 flipH="1" flipV="1">
                  <a:off x="2166069" y="798744"/>
                  <a:ext cx="1788414" cy="136256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296883" y="2161309"/>
                  <a:ext cx="3725077" cy="1693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04786" y="798641"/>
                  <a:ext cx="1480274" cy="888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TextBox 44"/>
                <p:cNvSpPr txBox="1"/>
                <p:nvPr/>
              </p:nvSpPr>
              <p:spPr>
                <a:xfrm>
                  <a:off x="1638795" y="2203467"/>
                  <a:ext cx="4163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  <a:endParaRPr lang="ru-RU" dirty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724395" y="807522"/>
                  <a:ext cx="1122594" cy="1370723"/>
                </a:xfrm>
                <a:prstGeom prst="line">
                  <a:avLst/>
                </a:prstGeom>
                <a:ln w="2540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>
                  <a:stCxn id="9" idx="1"/>
                </p:cNvCxnSpPr>
                <p:nvPr/>
              </p:nvCxnSpPr>
              <p:spPr>
                <a:xfrm flipH="1">
                  <a:off x="1846989" y="1310541"/>
                  <a:ext cx="196249" cy="867704"/>
                </a:xfrm>
                <a:prstGeom prst="line">
                  <a:avLst/>
                </a:prstGeom>
                <a:ln w="2540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4" name="Прямая соединительная линия 63"/>
              <p:cNvCxnSpPr/>
              <p:nvPr/>
            </p:nvCxnSpPr>
            <p:spPr>
              <a:xfrm flipV="1">
                <a:off x="344384" y="1360707"/>
                <a:ext cx="1682465" cy="800602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/>
            <p:cNvSpPr txBox="1"/>
            <p:nvPr/>
          </p:nvSpPr>
          <p:spPr>
            <a:xfrm>
              <a:off x="2112664" y="1000649"/>
              <a:ext cx="423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cxnSp>
        <p:nvCxnSpPr>
          <p:cNvPr id="3" name="Прямая соединительная линия 2"/>
          <p:cNvCxnSpPr/>
          <p:nvPr/>
        </p:nvCxnSpPr>
        <p:spPr>
          <a:xfrm>
            <a:off x="4336141" y="906637"/>
            <a:ext cx="0" cy="1931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47698" y="187975"/>
            <a:ext cx="3924572" cy="1991699"/>
            <a:chOff x="762000" y="499730"/>
            <a:chExt cx="3310270" cy="1679944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762000" y="499730"/>
              <a:ext cx="3310270" cy="1679944"/>
              <a:chOff x="762000" y="499730"/>
              <a:chExt cx="3310270" cy="1679944"/>
            </a:xfrm>
          </p:grpSpPr>
          <p:grpSp>
            <p:nvGrpSpPr>
              <p:cNvPr id="33" name="Группа 32"/>
              <p:cNvGrpSpPr/>
              <p:nvPr/>
            </p:nvGrpSpPr>
            <p:grpSpPr>
              <a:xfrm>
                <a:off x="797442" y="520995"/>
                <a:ext cx="3189767" cy="1658679"/>
                <a:chOff x="797442" y="520995"/>
                <a:chExt cx="3189767" cy="1658679"/>
              </a:xfrm>
            </p:grpSpPr>
            <p:cxnSp>
              <p:nvCxnSpPr>
                <p:cNvPr id="7" name="Прямая соединительная линия 6"/>
                <p:cNvCxnSpPr/>
                <p:nvPr/>
              </p:nvCxnSpPr>
              <p:spPr>
                <a:xfrm>
                  <a:off x="797442" y="1818167"/>
                  <a:ext cx="3189767" cy="10633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Прямая соединительная линия 25"/>
                <p:cNvCxnSpPr/>
                <p:nvPr/>
              </p:nvCxnSpPr>
              <p:spPr>
                <a:xfrm flipH="1">
                  <a:off x="1488558" y="520995"/>
                  <a:ext cx="2094614" cy="165867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" name="Дуга 27"/>
                <p:cNvSpPr/>
                <p:nvPr/>
              </p:nvSpPr>
              <p:spPr>
                <a:xfrm rot="1598057">
                  <a:off x="2018787" y="1584409"/>
                  <a:ext cx="379355" cy="276447"/>
                </a:xfrm>
                <a:prstGeom prst="arc">
                  <a:avLst>
                    <a:gd name="adj1" fmla="val 15623048"/>
                    <a:gd name="adj2" fmla="val 642234"/>
                  </a:avLst>
                </a:prstGeom>
                <a:ln w="254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3" name="Группа 22"/>
              <p:cNvGrpSpPr/>
              <p:nvPr/>
            </p:nvGrpSpPr>
            <p:grpSpPr>
              <a:xfrm>
                <a:off x="762000" y="499730"/>
                <a:ext cx="3310270" cy="1669315"/>
                <a:chOff x="762000" y="499730"/>
                <a:chExt cx="3310270" cy="1669315"/>
              </a:xfrm>
            </p:grpSpPr>
            <p:cxnSp>
              <p:nvCxnSpPr>
                <p:cNvPr id="9" name="Прямая соединительная линия 8"/>
                <p:cNvCxnSpPr/>
                <p:nvPr/>
              </p:nvCxnSpPr>
              <p:spPr>
                <a:xfrm flipH="1">
                  <a:off x="768867" y="499730"/>
                  <a:ext cx="2803008" cy="1317330"/>
                </a:xfrm>
                <a:prstGeom prst="line">
                  <a:avLst/>
                </a:prstGeom>
                <a:ln w="635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>
                  <a:off x="762000" y="1800225"/>
                  <a:ext cx="758456" cy="368818"/>
                </a:xfrm>
                <a:prstGeom prst="line">
                  <a:avLst/>
                </a:prstGeom>
                <a:ln w="635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Прямая соединительная линия 14"/>
                <p:cNvCxnSpPr/>
                <p:nvPr/>
              </p:nvCxnSpPr>
              <p:spPr>
                <a:xfrm flipV="1">
                  <a:off x="1488558" y="1800225"/>
                  <a:ext cx="2583712" cy="368820"/>
                </a:xfrm>
                <a:prstGeom prst="line">
                  <a:avLst/>
                </a:prstGeom>
                <a:ln w="635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>
                  <a:off x="3563888" y="499730"/>
                  <a:ext cx="508382" cy="1300495"/>
                </a:xfrm>
                <a:prstGeom prst="line">
                  <a:avLst/>
                </a:prstGeom>
                <a:ln w="635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59" name="Группа 58"/>
            <p:cNvGrpSpPr/>
            <p:nvPr/>
          </p:nvGrpSpPr>
          <p:grpSpPr>
            <a:xfrm>
              <a:off x="1316075" y="762000"/>
              <a:ext cx="2539366" cy="1322606"/>
              <a:chOff x="1316075" y="762000"/>
              <a:chExt cx="2539366" cy="1322606"/>
            </a:xfrm>
          </p:grpSpPr>
          <p:grpSp>
            <p:nvGrpSpPr>
              <p:cNvPr id="27" name="Группа 26"/>
              <p:cNvGrpSpPr/>
              <p:nvPr/>
            </p:nvGrpSpPr>
            <p:grpSpPr>
              <a:xfrm>
                <a:off x="1703541" y="762000"/>
                <a:ext cx="2151900" cy="1145298"/>
                <a:chOff x="1703541" y="762000"/>
                <a:chExt cx="2151900" cy="1145298"/>
              </a:xfrm>
            </p:grpSpPr>
            <p:sp>
              <p:nvSpPr>
                <p:cNvPr id="29" name="TextBox 28"/>
                <p:cNvSpPr txBox="1"/>
                <p:nvPr/>
              </p:nvSpPr>
              <p:spPr>
                <a:xfrm>
                  <a:off x="1703541" y="1537966"/>
                  <a:ext cx="18210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/>
                    <a:t>O</a:t>
                  </a:r>
                  <a:endParaRPr lang="ru-RU" dirty="0"/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3190875" y="762000"/>
                  <a:ext cx="3978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d</a:t>
                  </a:r>
                  <a:r>
                    <a:rPr lang="en-US" baseline="-25000" dirty="0" smtClean="0"/>
                    <a:t>1</a:t>
                  </a:r>
                  <a:endParaRPr lang="ru-RU" baseline="-25000" dirty="0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3457575" y="1419225"/>
                  <a:ext cx="39786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d</a:t>
                  </a:r>
                  <a:r>
                    <a:rPr lang="en-US" baseline="-25000" dirty="0" smtClean="0"/>
                    <a:t>2</a:t>
                  </a:r>
                  <a:endParaRPr lang="ru-RU" baseline="-25000" dirty="0"/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2381250" y="1438275"/>
                  <a:ext cx="31771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l-GR" dirty="0" smtClean="0"/>
                    <a:t>α</a:t>
                  </a:r>
                  <a:endParaRPr lang="ru-RU" dirty="0"/>
                </a:p>
              </p:txBody>
            </p:sp>
          </p:grpSp>
          <p:sp>
            <p:nvSpPr>
              <p:cNvPr id="58" name="TextBox 57"/>
              <p:cNvSpPr txBox="1"/>
              <p:nvPr/>
            </p:nvSpPr>
            <p:spPr>
              <a:xfrm>
                <a:off x="1863498" y="1280725"/>
                <a:ext cx="3449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FFFF00"/>
                    </a:solidFill>
                  </a:rPr>
                  <a:t>S</a:t>
                </a:r>
                <a:r>
                  <a:rPr lang="en-US" sz="1200" baseline="-25000" dirty="0" smtClean="0">
                    <a:solidFill>
                      <a:srgbClr val="FFFF00"/>
                    </a:solidFill>
                  </a:rPr>
                  <a:t>1</a:t>
                </a:r>
                <a:endParaRPr lang="ru-RU" sz="12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2845909" y="1326892"/>
                <a:ext cx="3449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FFFF00"/>
                    </a:solidFill>
                  </a:rPr>
                  <a:t>S</a:t>
                </a:r>
                <a:r>
                  <a:rPr lang="en-US" sz="1200" baseline="-25000" dirty="0" smtClean="0">
                    <a:solidFill>
                      <a:srgbClr val="FFFF00"/>
                    </a:solidFill>
                  </a:rPr>
                  <a:t>2</a:t>
                </a:r>
                <a:endParaRPr lang="ru-RU" sz="12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1885642" y="1803555"/>
                <a:ext cx="3449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FFFF00"/>
                    </a:solidFill>
                  </a:rPr>
                  <a:t>S</a:t>
                </a:r>
                <a:r>
                  <a:rPr lang="en-US" sz="1200" baseline="-25000" dirty="0">
                    <a:solidFill>
                      <a:srgbClr val="FFFF00"/>
                    </a:solidFill>
                  </a:rPr>
                  <a:t>3</a:t>
                </a:r>
                <a:endParaRPr lang="ru-RU" sz="1200" dirty="0">
                  <a:solidFill>
                    <a:srgbClr val="FFFF00"/>
                  </a:solidFill>
                </a:endParaRP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1316075" y="1807607"/>
                <a:ext cx="3449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solidFill>
                      <a:srgbClr val="FFFF00"/>
                    </a:solidFill>
                  </a:rPr>
                  <a:t>S</a:t>
                </a:r>
                <a:r>
                  <a:rPr lang="en-US" sz="1200" baseline="-25000" dirty="0" smtClean="0">
                    <a:solidFill>
                      <a:srgbClr val="FFFF00"/>
                    </a:solidFill>
                  </a:rPr>
                  <a:t>4</a:t>
                </a:r>
                <a:endParaRPr lang="ru-RU" sz="1200" dirty="0">
                  <a:solidFill>
                    <a:srgbClr val="FFFF00"/>
                  </a:solidFill>
                </a:endParaRPr>
              </a:p>
            </p:txBody>
          </p:sp>
        </p:grpSp>
      </p:grpSp>
      <p:graphicFrame>
        <p:nvGraphicFramePr>
          <p:cNvPr id="39" name="Объект 38"/>
          <p:cNvGraphicFramePr>
            <a:graphicFrameLocks noChangeAspect="1"/>
          </p:cNvGraphicFramePr>
          <p:nvPr/>
        </p:nvGraphicFramePr>
        <p:xfrm>
          <a:off x="3676650" y="1939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58" name="Equation" r:id="rId3" imgW="114102" imgH="177492" progId="">
                  <p:embed/>
                </p:oleObj>
              </mc:Choice>
              <mc:Fallback>
                <p:oleObj name="Equation" r:id="rId3" imgW="114102" imgH="177492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19399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4" name="Группа 33"/>
          <p:cNvGrpSpPr/>
          <p:nvPr/>
        </p:nvGrpSpPr>
        <p:grpSpPr>
          <a:xfrm>
            <a:off x="364052" y="2517568"/>
            <a:ext cx="8664875" cy="4524315"/>
            <a:chOff x="364052" y="2517568"/>
            <a:chExt cx="8664875" cy="4524315"/>
          </a:xfrm>
        </p:grpSpPr>
        <p:sp>
          <p:nvSpPr>
            <p:cNvPr id="2" name="TextBox 1"/>
            <p:cNvSpPr txBox="1"/>
            <p:nvPr/>
          </p:nvSpPr>
          <p:spPr>
            <a:xfrm>
              <a:off x="364052" y="2517568"/>
              <a:ext cx="8664875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Диагонали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выпуклого четырёхугольника делят его на части так, что произведения площадей треугольников, прилегающих к противоположным сторонам четырёхугольника, равны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24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endParaRPr lang="ru-RU" sz="2400" b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400" b="1" i="1" u="sng" dirty="0" smtClean="0">
                  <a:latin typeface="Times New Roman" pitchFamily="18" charset="0"/>
                  <a:cs typeface="Times New Roman" pitchFamily="18" charset="0"/>
                </a:rPr>
                <a:t>Обоснование</a:t>
              </a:r>
              <a:r>
                <a:rPr lang="ru-RU" sz="2400" b="1" i="1" u="sng" dirty="0">
                  <a:latin typeface="Times New Roman" pitchFamily="18" charset="0"/>
                  <a:cs typeface="Times New Roman" pitchFamily="18" charset="0"/>
                </a:rPr>
                <a:t>:</a:t>
              </a:r>
              <a:r>
                <a:rPr lang="ru-RU" sz="2400" b="1" u="sng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найти площадь каждого из образованных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диагоналями 	четырёх      треугольников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по </a:t>
              </a:r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формуле </a:t>
              </a:r>
            </a:p>
            <a:p>
              <a:endParaRPr lang="ru-RU" sz="24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	</a:t>
              </a:r>
              <a:endParaRPr lang="en-US" sz="24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Затем сложить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эти площади </a:t>
              </a: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</a:rPr>
                <a:t>(свойство 1)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или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перемножить (</a:t>
              </a:r>
              <a:r>
                <a:rPr lang="ru-RU" sz="2400" b="1" i="1" dirty="0">
                  <a:latin typeface="Times New Roman" pitchFamily="18" charset="0"/>
                  <a:cs typeface="Times New Roman" pitchFamily="18" charset="0"/>
                </a:rPr>
                <a:t>свойство 2).</a:t>
              </a:r>
            </a:p>
            <a:p>
              <a:endParaRPr lang="ru-RU" sz="2400" dirty="0"/>
            </a:p>
          </p:txBody>
        </p:sp>
        <p:graphicFrame>
          <p:nvGraphicFramePr>
            <p:cNvPr id="40" name="Объект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21632088"/>
                </p:ext>
              </p:extLst>
            </p:nvPr>
          </p:nvGraphicFramePr>
          <p:xfrm>
            <a:off x="4571728" y="3725838"/>
            <a:ext cx="2139272" cy="6961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59" name="Equation" r:id="rId5" imgW="889000" imgH="228600" progId="">
                    <p:embed/>
                  </p:oleObj>
                </mc:Choice>
                <mc:Fallback>
                  <p:oleObj name="Equation" r:id="rId5" imgW="889000" imgH="228600" progId="">
                    <p:embed/>
                    <p:pic>
                      <p:nvPicPr>
                        <p:cNvPr id="0" name="Picture 3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1728" y="3725838"/>
                          <a:ext cx="2139272" cy="69611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" name="Объект 4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48082622"/>
                </p:ext>
              </p:extLst>
            </p:nvPr>
          </p:nvGraphicFramePr>
          <p:xfrm>
            <a:off x="5877748" y="5070430"/>
            <a:ext cx="2203385" cy="898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60" name="Equation" r:id="rId7" imgW="939392" imgH="393529" progId="">
                    <p:embed/>
                  </p:oleObj>
                </mc:Choice>
                <mc:Fallback>
                  <p:oleObj name="Equation" r:id="rId7" imgW="939392" imgH="393529" progId="">
                    <p:embed/>
                    <p:pic>
                      <p:nvPicPr>
                        <p:cNvPr id="0" name="Picture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77748" y="5070430"/>
                          <a:ext cx="2203385" cy="89816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046828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4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193" y="3055584"/>
            <a:ext cx="87685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indent="342900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					</a:t>
            </a: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80000" indent="342900">
              <a:buAutoNum type="arabicPeriod"/>
            </a:pP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     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.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Пусть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точка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F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 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точка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 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пересечения прямых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CE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и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  <a:sym typeface="Wingdings 3"/>
              </a:rPr>
              <a:t>AD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Wingdings 3"/>
              </a:rPr>
              <a:t>. Тогда 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ABCF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параллелограмм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(по определению параллелограмма ).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BF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диагональ параллелограмма делит его на два равных треугольника;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FCB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,5·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ABCF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3146" y="1099825"/>
            <a:ext cx="282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3275" y="788656"/>
            <a:ext cx="441422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baseline="-25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34159" y="1566698"/>
            <a:ext cx="444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baseline="-25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3359727" y="2025403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3" name="Equation" r:id="rId4" imgW="114102" imgH="177492" progId="">
                  <p:embed/>
                </p:oleObj>
              </mc:Choice>
              <mc:Fallback>
                <p:oleObj name="Equation" r:id="rId4" imgW="114102" imgH="177492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727" y="2025403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3676650" y="1939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64" name="Equation" r:id="rId6" imgW="114102" imgH="177492" progId="">
                  <p:embed/>
                </p:oleObj>
              </mc:Choice>
              <mc:Fallback>
                <p:oleObj name="Equation" r:id="rId6" imgW="114102" imgH="177492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19399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0" y="525636"/>
            <a:ext cx="4025735" cy="2047163"/>
            <a:chOff x="0" y="525636"/>
            <a:chExt cx="4025735" cy="2047163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0" y="525636"/>
              <a:ext cx="4025735" cy="2047163"/>
              <a:chOff x="0" y="525636"/>
              <a:chExt cx="4025735" cy="2047163"/>
            </a:xfrm>
          </p:grpSpPr>
          <p:cxnSp>
            <p:nvCxnSpPr>
              <p:cNvPr id="59" name="Прямая соединительная линия 58"/>
              <p:cNvCxnSpPr>
                <a:endCxn id="9" idx="1"/>
              </p:cNvCxnSpPr>
              <p:nvPr/>
            </p:nvCxnSpPr>
            <p:spPr>
              <a:xfrm flipH="1">
                <a:off x="2043238" y="819397"/>
                <a:ext cx="118071" cy="49114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Группа 30"/>
              <p:cNvGrpSpPr/>
              <p:nvPr/>
            </p:nvGrpSpPr>
            <p:grpSpPr>
              <a:xfrm>
                <a:off x="0" y="525636"/>
                <a:ext cx="4025735" cy="2047163"/>
                <a:chOff x="0" y="525636"/>
                <a:chExt cx="4025735" cy="2047163"/>
              </a:xfrm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696470" y="766259"/>
                  <a:ext cx="3329265" cy="1418801"/>
                </a:xfrm>
                <a:prstGeom prst="line">
                  <a:avLst/>
                </a:prstGeom>
                <a:ln w="19050">
                  <a:solidFill>
                    <a:schemeClr val="accent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TextBox 31"/>
                <p:cNvSpPr txBox="1"/>
                <p:nvPr/>
              </p:nvSpPr>
              <p:spPr>
                <a:xfrm>
                  <a:off x="2338296" y="525636"/>
                  <a:ext cx="4238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3366049" y="2117421"/>
                  <a:ext cx="46968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307697" y="545668"/>
                  <a:ext cx="3665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0" y="2072839"/>
                  <a:ext cx="4163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2043238" y="1125875"/>
                  <a:ext cx="28282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dirty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flipV="1">
                  <a:off x="335539" y="759143"/>
                  <a:ext cx="371478" cy="139612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 flipH="1" flipV="1">
                  <a:off x="2166069" y="798744"/>
                  <a:ext cx="1788414" cy="136256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296883" y="2161309"/>
                  <a:ext cx="3725077" cy="1693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04786" y="798641"/>
                  <a:ext cx="1480274" cy="888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TextBox 44"/>
                <p:cNvSpPr txBox="1"/>
                <p:nvPr/>
              </p:nvSpPr>
              <p:spPr>
                <a:xfrm>
                  <a:off x="1638795" y="2203467"/>
                  <a:ext cx="4163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  <a:endParaRPr lang="ru-RU" dirty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49" name="Прямая соединительная линия 48"/>
                <p:cNvCxnSpPr>
                  <a:endCxn id="45" idx="0"/>
                </p:cNvCxnSpPr>
                <p:nvPr/>
              </p:nvCxnSpPr>
              <p:spPr>
                <a:xfrm>
                  <a:off x="724395" y="807522"/>
                  <a:ext cx="1122594" cy="1395945"/>
                </a:xfrm>
                <a:prstGeom prst="line">
                  <a:avLst/>
                </a:prstGeom>
                <a:ln w="2540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>
                  <a:stCxn id="9" idx="1"/>
                  <a:endCxn id="45" idx="0"/>
                </p:cNvCxnSpPr>
                <p:nvPr/>
              </p:nvCxnSpPr>
              <p:spPr>
                <a:xfrm flipH="1">
                  <a:off x="1846989" y="1310541"/>
                  <a:ext cx="196249" cy="892926"/>
                </a:xfrm>
                <a:prstGeom prst="line">
                  <a:avLst/>
                </a:prstGeom>
                <a:ln w="2540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4" name="Прямая соединительная линия 63"/>
              <p:cNvCxnSpPr/>
              <p:nvPr/>
            </p:nvCxnSpPr>
            <p:spPr>
              <a:xfrm flipV="1">
                <a:off x="344384" y="1330036"/>
                <a:ext cx="1733798" cy="83127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/>
            <p:cNvSpPr txBox="1"/>
            <p:nvPr/>
          </p:nvSpPr>
          <p:spPr>
            <a:xfrm>
              <a:off x="2112664" y="1000649"/>
              <a:ext cx="423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5922720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72470" y="4545209"/>
            <a:ext cx="8858993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3.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A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E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параллелограмм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ABCF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имеют одно и то же основание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общую высоту, проведённую к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Wingdings 3"/>
              </a:rPr>
              <a:t> Значит,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baseline="30000" dirty="0" smtClean="0"/>
              <a:t>	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ru-RU" sz="2400" b="1" i="1" baseline="-25000" dirty="0" smtClean="0">
                <a:latin typeface="Times New Roman" pitchFamily="18" charset="0"/>
                <a:cs typeface="Times New Roman" pitchFamily="18" charset="0"/>
              </a:rPr>
              <a:t>АВЕ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,5·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ABCF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DCB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15.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baseline="30000" dirty="0" smtClean="0"/>
              <a:t>													</a:t>
            </a:r>
            <a:r>
              <a:rPr lang="en-US" sz="2400" baseline="30000" dirty="0" smtClean="0"/>
              <a:t>			</a:t>
            </a:r>
            <a:r>
              <a:rPr lang="ru-RU" sz="2400" baseline="30000" dirty="0" smtClean="0"/>
              <a:t>	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3600" b="1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15.</a:t>
            </a:r>
            <a:endParaRPr lang="ru-RU" sz="3600" b="1" i="1" baseline="30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73146" y="1099825"/>
            <a:ext cx="282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3275" y="788656"/>
            <a:ext cx="441422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baseline="-25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34159" y="1566698"/>
            <a:ext cx="444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baseline="-25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8" name="Объект 27"/>
          <p:cNvGraphicFramePr>
            <a:graphicFrameLocks noChangeAspect="1"/>
          </p:cNvGraphicFramePr>
          <p:nvPr/>
        </p:nvGraphicFramePr>
        <p:xfrm>
          <a:off x="3359727" y="2025403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7" name="Equation" r:id="rId4" imgW="114102" imgH="177492" progId="">
                  <p:embed/>
                </p:oleObj>
              </mc:Choice>
              <mc:Fallback>
                <p:oleObj name="Equation" r:id="rId4" imgW="114102" imgH="177492" progId="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727" y="2025403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3676650" y="1939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88" name="Equation" r:id="rId6" imgW="114102" imgH="177492" progId="">
                  <p:embed/>
                </p:oleObj>
              </mc:Choice>
              <mc:Fallback>
                <p:oleObj name="Equation" r:id="rId6" imgW="114102" imgH="177492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19399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0" y="525636"/>
            <a:ext cx="4025735" cy="2047163"/>
            <a:chOff x="0" y="525636"/>
            <a:chExt cx="4025735" cy="2047163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0" y="525636"/>
              <a:ext cx="4025735" cy="2047163"/>
              <a:chOff x="0" y="525636"/>
              <a:chExt cx="4025735" cy="2047163"/>
            </a:xfrm>
          </p:grpSpPr>
          <p:cxnSp>
            <p:nvCxnSpPr>
              <p:cNvPr id="59" name="Прямая соединительная линия 58"/>
              <p:cNvCxnSpPr>
                <a:endCxn id="9" idx="1"/>
              </p:cNvCxnSpPr>
              <p:nvPr/>
            </p:nvCxnSpPr>
            <p:spPr>
              <a:xfrm flipH="1">
                <a:off x="2043238" y="819397"/>
                <a:ext cx="118071" cy="491144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Группа 30"/>
              <p:cNvGrpSpPr/>
              <p:nvPr/>
            </p:nvGrpSpPr>
            <p:grpSpPr>
              <a:xfrm>
                <a:off x="0" y="525636"/>
                <a:ext cx="4025735" cy="2047163"/>
                <a:chOff x="0" y="525636"/>
                <a:chExt cx="4025735" cy="2047163"/>
              </a:xfrm>
            </p:grpSpPr>
            <p:cxnSp>
              <p:nvCxnSpPr>
                <p:cNvPr id="30" name="Прямая соединительная линия 29"/>
                <p:cNvCxnSpPr/>
                <p:nvPr/>
              </p:nvCxnSpPr>
              <p:spPr>
                <a:xfrm>
                  <a:off x="696470" y="766259"/>
                  <a:ext cx="3329265" cy="1418801"/>
                </a:xfrm>
                <a:prstGeom prst="line">
                  <a:avLst/>
                </a:prstGeom>
                <a:ln w="19050">
                  <a:solidFill>
                    <a:schemeClr val="accent1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TextBox 31"/>
                <p:cNvSpPr txBox="1"/>
                <p:nvPr/>
              </p:nvSpPr>
              <p:spPr>
                <a:xfrm>
                  <a:off x="2338296" y="525636"/>
                  <a:ext cx="4238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3366049" y="2117421"/>
                  <a:ext cx="46968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307697" y="545668"/>
                  <a:ext cx="36658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0" y="2072839"/>
                  <a:ext cx="4163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2043238" y="1125875"/>
                  <a:ext cx="28282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dirty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flipV="1">
                  <a:off x="335539" y="759143"/>
                  <a:ext cx="371478" cy="139612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 flipH="1" flipV="1">
                  <a:off x="2166069" y="798744"/>
                  <a:ext cx="1788414" cy="136256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единительная линия 46"/>
                <p:cNvCxnSpPr/>
                <p:nvPr/>
              </p:nvCxnSpPr>
              <p:spPr>
                <a:xfrm>
                  <a:off x="296883" y="2161309"/>
                  <a:ext cx="3725077" cy="16935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Прямая соединительная линия 54"/>
                <p:cNvCxnSpPr/>
                <p:nvPr/>
              </p:nvCxnSpPr>
              <p:spPr>
                <a:xfrm>
                  <a:off x="704786" y="798641"/>
                  <a:ext cx="1480274" cy="8881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TextBox 44"/>
                <p:cNvSpPr txBox="1"/>
                <p:nvPr/>
              </p:nvSpPr>
              <p:spPr>
                <a:xfrm>
                  <a:off x="1638795" y="2203467"/>
                  <a:ext cx="41638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FFFF00"/>
                      </a:solidFill>
                      <a:latin typeface="Times New Roman" pitchFamily="18" charset="0"/>
                      <a:cs typeface="Times New Roman" pitchFamily="18" charset="0"/>
                    </a:rPr>
                    <a:t>F</a:t>
                  </a:r>
                  <a:endParaRPr lang="ru-RU" dirty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cxnSp>
              <p:nvCxnSpPr>
                <p:cNvPr id="49" name="Прямая соединительная линия 48"/>
                <p:cNvCxnSpPr>
                  <a:endCxn id="45" idx="0"/>
                </p:cNvCxnSpPr>
                <p:nvPr/>
              </p:nvCxnSpPr>
              <p:spPr>
                <a:xfrm>
                  <a:off x="724395" y="807522"/>
                  <a:ext cx="1122594" cy="1395945"/>
                </a:xfrm>
                <a:prstGeom prst="line">
                  <a:avLst/>
                </a:prstGeom>
                <a:ln w="2540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Прямая соединительная линия 60"/>
                <p:cNvCxnSpPr>
                  <a:stCxn id="9" idx="1"/>
                  <a:endCxn id="45" idx="0"/>
                </p:cNvCxnSpPr>
                <p:nvPr/>
              </p:nvCxnSpPr>
              <p:spPr>
                <a:xfrm flipH="1">
                  <a:off x="1846989" y="1310541"/>
                  <a:ext cx="196249" cy="892926"/>
                </a:xfrm>
                <a:prstGeom prst="line">
                  <a:avLst/>
                </a:prstGeom>
                <a:ln w="25400">
                  <a:prstDash val="sys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4" name="Прямая соединительная линия 63"/>
              <p:cNvCxnSpPr/>
              <p:nvPr/>
            </p:nvCxnSpPr>
            <p:spPr>
              <a:xfrm flipV="1">
                <a:off x="344384" y="1330036"/>
                <a:ext cx="1733798" cy="831273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/>
            <p:cNvSpPr txBox="1"/>
            <p:nvPr/>
          </p:nvSpPr>
          <p:spPr>
            <a:xfrm>
              <a:off x="2112664" y="1000649"/>
              <a:ext cx="4238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E</a:t>
              </a:r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162952" y="2606217"/>
            <a:ext cx="87685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DCB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FCB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как площади треугольников, имеющих общее основание и одинаковую высоту – высоту трапеции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Значит, </a:t>
            </a:r>
          </a:p>
          <a:p>
            <a:pPr marL="342900" indent="-342900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				S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DCB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FCB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,5·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>
                <a:latin typeface="Times New Roman" pitchFamily="18" charset="0"/>
                <a:cs typeface="Times New Roman" pitchFamily="18" charset="0"/>
              </a:rPr>
              <a:t>ABCF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15.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4468441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3676650" y="1939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8" name="Equation" r:id="rId4" imgW="114102" imgH="177492" progId="">
                  <p:embed/>
                </p:oleObj>
              </mc:Choice>
              <mc:Fallback>
                <p:oleObj name="Equation" r:id="rId4" imgW="114102" imgH="177492" progId="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19399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95004" y="1"/>
            <a:ext cx="90489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sz="24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Задача №</a:t>
            </a: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6</a:t>
            </a:r>
            <a:r>
              <a:rPr lang="en-US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(МИОО 2013г.)</a:t>
            </a:r>
          </a:p>
          <a:p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В равнобедренной  трапеции </a:t>
            </a:r>
            <a:r>
              <a:rPr lang="ru-RU" sz="24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 боковые стороны равны меньшему основанию </a:t>
            </a:r>
            <a:r>
              <a:rPr lang="ru-RU" sz="24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К диагоналям трапеции провели перпендикуляры </a:t>
            </a:r>
            <a:r>
              <a:rPr lang="ru-RU" sz="24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4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 Найдите площадь четырёхугольника </a:t>
            </a:r>
            <a:r>
              <a:rPr lang="ru-RU" sz="24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BCEH</a:t>
            </a: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если площадь трапеции </a:t>
            </a:r>
            <a:r>
              <a:rPr lang="ru-RU" sz="2400" b="1" i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 равна 36.</a:t>
            </a:r>
            <a:endParaRPr lang="ru-RU" sz="2400" dirty="0" smtClean="0">
              <a:solidFill>
                <a:schemeClr val="bg2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2224700" y="2499349"/>
            <a:ext cx="5195058" cy="3956966"/>
            <a:chOff x="125068" y="109212"/>
            <a:chExt cx="3286067" cy="1972611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 flipH="1" flipV="1">
              <a:off x="1287783" y="1036322"/>
              <a:ext cx="95568" cy="993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1287783" y="983300"/>
              <a:ext cx="95568" cy="536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2106396" y="992749"/>
              <a:ext cx="84535" cy="538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flipH="1">
              <a:off x="2106396" y="1046570"/>
              <a:ext cx="82584" cy="890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Группа 5"/>
            <p:cNvGrpSpPr/>
            <p:nvPr/>
          </p:nvGrpSpPr>
          <p:grpSpPr>
            <a:xfrm>
              <a:off x="125068" y="109212"/>
              <a:ext cx="3286067" cy="1972611"/>
              <a:chOff x="125068" y="109212"/>
              <a:chExt cx="3286067" cy="1972611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 flipH="1" flipV="1">
                <a:off x="418455" y="371959"/>
                <a:ext cx="412748" cy="3783"/>
              </a:xfrm>
              <a:prstGeom prst="line">
                <a:avLst/>
              </a:prstGeom>
              <a:ln w="254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flipH="1">
                <a:off x="402956" y="365108"/>
                <a:ext cx="6977" cy="1319041"/>
              </a:xfrm>
              <a:prstGeom prst="line">
                <a:avLst/>
              </a:prstGeom>
              <a:ln w="25400">
                <a:solidFill>
                  <a:srgbClr val="FFC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Группа 4"/>
              <p:cNvGrpSpPr/>
              <p:nvPr/>
            </p:nvGrpSpPr>
            <p:grpSpPr>
              <a:xfrm>
                <a:off x="125068" y="109212"/>
                <a:ext cx="3286067" cy="1972611"/>
                <a:chOff x="125068" y="109212"/>
                <a:chExt cx="3286067" cy="1972611"/>
              </a:xfrm>
            </p:grpSpPr>
            <p:grpSp>
              <p:nvGrpSpPr>
                <p:cNvPr id="4" name="Группа 3"/>
                <p:cNvGrpSpPr/>
                <p:nvPr/>
              </p:nvGrpSpPr>
              <p:grpSpPr>
                <a:xfrm>
                  <a:off x="125068" y="109212"/>
                  <a:ext cx="3286067" cy="1972611"/>
                  <a:chOff x="125068" y="109212"/>
                  <a:chExt cx="3286067" cy="1972611"/>
                </a:xfrm>
              </p:grpSpPr>
              <p:sp>
                <p:nvSpPr>
                  <p:cNvPr id="15" name="Трапеция 14"/>
                  <p:cNvSpPr/>
                  <p:nvPr/>
                </p:nvSpPr>
                <p:spPr>
                  <a:xfrm>
                    <a:off x="409333" y="375740"/>
                    <a:ext cx="2690036" cy="1322477"/>
                  </a:xfrm>
                  <a:prstGeom prst="trapezoid">
                    <a:avLst/>
                  </a:prstGeom>
                  <a:noFill/>
                  <a:ln w="635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6" name="Группа 26"/>
                  <p:cNvGrpSpPr/>
                  <p:nvPr/>
                </p:nvGrpSpPr>
                <p:grpSpPr>
                  <a:xfrm>
                    <a:off x="125068" y="109212"/>
                    <a:ext cx="3286067" cy="1972611"/>
                    <a:chOff x="620746" y="1352797"/>
                    <a:chExt cx="3286067" cy="1972611"/>
                  </a:xfrm>
                </p:grpSpPr>
                <p:cxnSp>
                  <p:nvCxnSpPr>
                    <p:cNvPr id="17" name="Прямая соединительная линия 16"/>
                    <p:cNvCxnSpPr/>
                    <p:nvPr/>
                  </p:nvCxnSpPr>
                  <p:spPr>
                    <a:xfrm>
                      <a:off x="1326880" y="1620710"/>
                      <a:ext cx="2252960" cy="132768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Прямая соединительная линия 17"/>
                    <p:cNvCxnSpPr/>
                    <p:nvPr/>
                  </p:nvCxnSpPr>
                  <p:spPr>
                    <a:xfrm flipH="1">
                      <a:off x="924464" y="1619327"/>
                      <a:ext cx="2244498" cy="1313573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Прямая соединительная линия 18"/>
                    <p:cNvCxnSpPr/>
                    <p:nvPr/>
                  </p:nvCxnSpPr>
                  <p:spPr>
                    <a:xfrm>
                      <a:off x="1326880" y="1625877"/>
                      <a:ext cx="647827" cy="703027"/>
                    </a:xfrm>
                    <a:prstGeom prst="line">
                      <a:avLst/>
                    </a:prstGeom>
                    <a:ln w="25400"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Прямая соединительная линия 19"/>
                    <p:cNvCxnSpPr/>
                    <p:nvPr/>
                  </p:nvCxnSpPr>
                  <p:spPr>
                    <a:xfrm flipH="1">
                      <a:off x="2523744" y="1625877"/>
                      <a:ext cx="645218" cy="703027"/>
                    </a:xfrm>
                    <a:prstGeom prst="line">
                      <a:avLst/>
                    </a:prstGeom>
                    <a:ln w="25400"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Прямая соединительная линия 20"/>
                    <p:cNvCxnSpPr/>
                    <p:nvPr/>
                  </p:nvCxnSpPr>
                  <p:spPr>
                    <a:xfrm flipV="1">
                      <a:off x="1978386" y="2323899"/>
                      <a:ext cx="545358" cy="3336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Прямая соединительная линия 21"/>
                    <p:cNvCxnSpPr/>
                    <p:nvPr/>
                  </p:nvCxnSpPr>
                  <p:spPr>
                    <a:xfrm flipH="1" flipV="1">
                      <a:off x="1959916" y="1621996"/>
                      <a:ext cx="14791" cy="706908"/>
                    </a:xfrm>
                    <a:prstGeom prst="line">
                      <a:avLst/>
                    </a:prstGeom>
                    <a:ln w="25400">
                      <a:solidFill>
                        <a:srgbClr val="FFC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3" name="TextBox 22"/>
                    <p:cNvSpPr txBox="1"/>
                    <p:nvPr/>
                  </p:nvSpPr>
                  <p:spPr>
                    <a:xfrm>
                      <a:off x="3555435" y="2927734"/>
                      <a:ext cx="35137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4" name="TextBox 23"/>
                    <p:cNvSpPr txBox="1"/>
                    <p:nvPr/>
                  </p:nvSpPr>
                  <p:spPr>
                    <a:xfrm>
                      <a:off x="738444" y="2956076"/>
                      <a:ext cx="35137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1221638" y="1352797"/>
                      <a:ext cx="35137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6" name="TextBox 25"/>
                    <p:cNvSpPr txBox="1"/>
                    <p:nvPr/>
                  </p:nvSpPr>
                  <p:spPr>
                    <a:xfrm>
                      <a:off x="620746" y="1352797"/>
                      <a:ext cx="35137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7" name="TextBox 26"/>
                    <p:cNvSpPr txBox="1"/>
                    <p:nvPr/>
                  </p:nvSpPr>
                  <p:spPr>
                    <a:xfrm>
                      <a:off x="3204057" y="1352797"/>
                      <a:ext cx="35137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8" name="TextBox 27"/>
                    <p:cNvSpPr txBox="1"/>
                    <p:nvPr/>
                  </p:nvSpPr>
                  <p:spPr>
                    <a:xfrm>
                      <a:off x="1783461" y="1352797"/>
                      <a:ext cx="38985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ru-RU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0" name="TextBox 29"/>
                    <p:cNvSpPr txBox="1"/>
                    <p:nvPr/>
                  </p:nvSpPr>
                  <p:spPr>
                    <a:xfrm>
                      <a:off x="1898611" y="2298576"/>
                      <a:ext cx="35137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ru-RU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1" name="TextBox 30"/>
                    <p:cNvSpPr txBox="1"/>
                    <p:nvPr/>
                  </p:nvSpPr>
                  <p:spPr>
                    <a:xfrm>
                      <a:off x="2360879" y="2290155"/>
                      <a:ext cx="32573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 flipH="1">
                  <a:off x="539589" y="946345"/>
                  <a:ext cx="170481" cy="108488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flipH="1">
                  <a:off x="1562037" y="328048"/>
                  <a:ext cx="170481" cy="108488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8" name="Прямая соединительная линия 67"/>
            <p:cNvCxnSpPr/>
            <p:nvPr/>
          </p:nvCxnSpPr>
          <p:spPr>
            <a:xfrm flipH="1">
              <a:off x="2776759" y="892101"/>
              <a:ext cx="170481" cy="10848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3676650" y="1939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4" name="Equation" r:id="rId4" imgW="114102" imgH="177492" progId="">
                  <p:embed/>
                </p:oleObj>
              </mc:Choice>
              <mc:Fallback>
                <p:oleObj name="Equation" r:id="rId4" imgW="114102" imgH="177492" progId="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19399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106654" y="86462"/>
            <a:ext cx="3798086" cy="2892922"/>
            <a:chOff x="125068" y="109212"/>
            <a:chExt cx="3286067" cy="1972611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 flipH="1" flipV="1">
              <a:off x="1287783" y="1036322"/>
              <a:ext cx="95568" cy="993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1287783" y="983300"/>
              <a:ext cx="95568" cy="536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2106396" y="992749"/>
              <a:ext cx="84535" cy="538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flipH="1">
              <a:off x="2106396" y="1046570"/>
              <a:ext cx="82584" cy="890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Группа 5"/>
            <p:cNvGrpSpPr/>
            <p:nvPr/>
          </p:nvGrpSpPr>
          <p:grpSpPr>
            <a:xfrm>
              <a:off x="125068" y="109212"/>
              <a:ext cx="3286067" cy="1972611"/>
              <a:chOff x="125068" y="109212"/>
              <a:chExt cx="3286067" cy="1972611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 flipH="1" flipV="1">
                <a:off x="418455" y="371959"/>
                <a:ext cx="412748" cy="3783"/>
              </a:xfrm>
              <a:prstGeom prst="line">
                <a:avLst/>
              </a:prstGeom>
              <a:ln w="254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flipH="1">
                <a:off x="402956" y="365108"/>
                <a:ext cx="6977" cy="1319041"/>
              </a:xfrm>
              <a:prstGeom prst="line">
                <a:avLst/>
              </a:prstGeom>
              <a:ln w="25400">
                <a:solidFill>
                  <a:srgbClr val="FFC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Группа 4"/>
              <p:cNvGrpSpPr/>
              <p:nvPr/>
            </p:nvGrpSpPr>
            <p:grpSpPr>
              <a:xfrm>
                <a:off x="125068" y="109212"/>
                <a:ext cx="3286067" cy="1972611"/>
                <a:chOff x="125068" y="109212"/>
                <a:chExt cx="3286067" cy="1972611"/>
              </a:xfrm>
            </p:grpSpPr>
            <p:grpSp>
              <p:nvGrpSpPr>
                <p:cNvPr id="4" name="Группа 3"/>
                <p:cNvGrpSpPr/>
                <p:nvPr/>
              </p:nvGrpSpPr>
              <p:grpSpPr>
                <a:xfrm>
                  <a:off x="125068" y="109212"/>
                  <a:ext cx="3286067" cy="1972611"/>
                  <a:chOff x="125068" y="109212"/>
                  <a:chExt cx="3286067" cy="1972611"/>
                </a:xfrm>
              </p:grpSpPr>
              <p:sp>
                <p:nvSpPr>
                  <p:cNvPr id="15" name="Трапеция 14"/>
                  <p:cNvSpPr/>
                  <p:nvPr/>
                </p:nvSpPr>
                <p:spPr>
                  <a:xfrm>
                    <a:off x="409333" y="375740"/>
                    <a:ext cx="2690036" cy="1322477"/>
                  </a:xfrm>
                  <a:prstGeom prst="trapezoid">
                    <a:avLst/>
                  </a:prstGeom>
                  <a:noFill/>
                  <a:ln w="635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6" name="Группа 26"/>
                  <p:cNvGrpSpPr/>
                  <p:nvPr/>
                </p:nvGrpSpPr>
                <p:grpSpPr>
                  <a:xfrm>
                    <a:off x="125068" y="109212"/>
                    <a:ext cx="3286067" cy="1972611"/>
                    <a:chOff x="620746" y="1352797"/>
                    <a:chExt cx="3286067" cy="1972611"/>
                  </a:xfrm>
                </p:grpSpPr>
                <p:cxnSp>
                  <p:nvCxnSpPr>
                    <p:cNvPr id="17" name="Прямая соединительная линия 16"/>
                    <p:cNvCxnSpPr/>
                    <p:nvPr/>
                  </p:nvCxnSpPr>
                  <p:spPr>
                    <a:xfrm>
                      <a:off x="1326880" y="1620710"/>
                      <a:ext cx="2252960" cy="132768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Прямая соединительная линия 17"/>
                    <p:cNvCxnSpPr/>
                    <p:nvPr/>
                  </p:nvCxnSpPr>
                  <p:spPr>
                    <a:xfrm flipH="1">
                      <a:off x="924464" y="1619327"/>
                      <a:ext cx="2244498" cy="1313573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Прямая соединительная линия 18"/>
                    <p:cNvCxnSpPr/>
                    <p:nvPr/>
                  </p:nvCxnSpPr>
                  <p:spPr>
                    <a:xfrm>
                      <a:off x="1326880" y="1625877"/>
                      <a:ext cx="647827" cy="703027"/>
                    </a:xfrm>
                    <a:prstGeom prst="line">
                      <a:avLst/>
                    </a:prstGeom>
                    <a:ln w="25400"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Прямая соединительная линия 19"/>
                    <p:cNvCxnSpPr/>
                    <p:nvPr/>
                  </p:nvCxnSpPr>
                  <p:spPr>
                    <a:xfrm flipH="1">
                      <a:off x="2523744" y="1625877"/>
                      <a:ext cx="645218" cy="703027"/>
                    </a:xfrm>
                    <a:prstGeom prst="line">
                      <a:avLst/>
                    </a:prstGeom>
                    <a:ln w="25400"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Прямая соединительная линия 20"/>
                    <p:cNvCxnSpPr/>
                    <p:nvPr/>
                  </p:nvCxnSpPr>
                  <p:spPr>
                    <a:xfrm flipV="1">
                      <a:off x="1978386" y="2323899"/>
                      <a:ext cx="545358" cy="3336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Прямая соединительная линия 21"/>
                    <p:cNvCxnSpPr/>
                    <p:nvPr/>
                  </p:nvCxnSpPr>
                  <p:spPr>
                    <a:xfrm flipH="1" flipV="1">
                      <a:off x="1959916" y="1621996"/>
                      <a:ext cx="14791" cy="706908"/>
                    </a:xfrm>
                    <a:prstGeom prst="line">
                      <a:avLst/>
                    </a:prstGeom>
                    <a:ln w="25400">
                      <a:solidFill>
                        <a:srgbClr val="FFC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3" name="TextBox 22"/>
                    <p:cNvSpPr txBox="1"/>
                    <p:nvPr/>
                  </p:nvSpPr>
                  <p:spPr>
                    <a:xfrm>
                      <a:off x="3555435" y="2927734"/>
                      <a:ext cx="35137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4" name="TextBox 23"/>
                    <p:cNvSpPr txBox="1"/>
                    <p:nvPr/>
                  </p:nvSpPr>
                  <p:spPr>
                    <a:xfrm>
                      <a:off x="738444" y="2956076"/>
                      <a:ext cx="35137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1221638" y="1352797"/>
                      <a:ext cx="35137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6" name="TextBox 25"/>
                    <p:cNvSpPr txBox="1"/>
                    <p:nvPr/>
                  </p:nvSpPr>
                  <p:spPr>
                    <a:xfrm>
                      <a:off x="620746" y="1352797"/>
                      <a:ext cx="35137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7" name="TextBox 26"/>
                    <p:cNvSpPr txBox="1"/>
                    <p:nvPr/>
                  </p:nvSpPr>
                  <p:spPr>
                    <a:xfrm>
                      <a:off x="3204057" y="1352797"/>
                      <a:ext cx="35137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8" name="TextBox 27"/>
                    <p:cNvSpPr txBox="1"/>
                    <p:nvPr/>
                  </p:nvSpPr>
                  <p:spPr>
                    <a:xfrm>
                      <a:off x="1783461" y="1352797"/>
                      <a:ext cx="38985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ru-RU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0" name="TextBox 29"/>
                    <p:cNvSpPr txBox="1"/>
                    <p:nvPr/>
                  </p:nvSpPr>
                  <p:spPr>
                    <a:xfrm>
                      <a:off x="1898611" y="2298576"/>
                      <a:ext cx="35137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ru-RU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1" name="TextBox 30"/>
                    <p:cNvSpPr txBox="1"/>
                    <p:nvPr/>
                  </p:nvSpPr>
                  <p:spPr>
                    <a:xfrm>
                      <a:off x="2360879" y="2290155"/>
                      <a:ext cx="32573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 flipH="1">
                  <a:off x="539589" y="946345"/>
                  <a:ext cx="170481" cy="108488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flipH="1">
                  <a:off x="1562037" y="328048"/>
                  <a:ext cx="170481" cy="108488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8" name="Прямая соединительная линия 67"/>
            <p:cNvCxnSpPr/>
            <p:nvPr/>
          </p:nvCxnSpPr>
          <p:spPr>
            <a:xfrm flipH="1">
              <a:off x="2776759" y="892101"/>
              <a:ext cx="170481" cy="10848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132990" y="1905674"/>
            <a:ext cx="87399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i="1" u="sng" dirty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sz="2400" b="1" u="sng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 свойству равнобедренной трапеции   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AC=BD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следовательно, треугольники 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DCB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равны. Так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AB=BC=CD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 треугольники  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DCB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равнобедренные, следовательно, 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BH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CE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соответствующие медианы этих треугольников. Значит,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AH=HC=BE=ED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Отрезок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HE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соединяет середины диагоналей трапеции,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ледовательно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прямые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HE, AD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параллельны, поэтому,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BCEH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трапеция.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0592987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Объект 39"/>
          <p:cNvGraphicFramePr>
            <a:graphicFrameLocks noChangeAspect="1"/>
          </p:cNvGraphicFramePr>
          <p:nvPr/>
        </p:nvGraphicFramePr>
        <p:xfrm>
          <a:off x="3676650" y="1939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2" name="Equation" r:id="rId4" imgW="114102" imgH="177492" progId="">
                  <p:embed/>
                </p:oleObj>
              </mc:Choice>
              <mc:Fallback>
                <p:oleObj name="Equation" r:id="rId4" imgW="114102" imgH="177492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19399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Группа 6"/>
          <p:cNvGrpSpPr/>
          <p:nvPr/>
        </p:nvGrpSpPr>
        <p:grpSpPr>
          <a:xfrm>
            <a:off x="106654" y="86462"/>
            <a:ext cx="3798086" cy="2892922"/>
            <a:chOff x="125068" y="109212"/>
            <a:chExt cx="3286067" cy="1972611"/>
          </a:xfrm>
        </p:grpSpPr>
        <p:cxnSp>
          <p:nvCxnSpPr>
            <p:cNvPr id="33" name="Прямая соединительная линия 32"/>
            <p:cNvCxnSpPr/>
            <p:nvPr/>
          </p:nvCxnSpPr>
          <p:spPr>
            <a:xfrm flipH="1" flipV="1">
              <a:off x="1287783" y="1036322"/>
              <a:ext cx="95568" cy="9931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flipV="1">
              <a:off x="1287783" y="983300"/>
              <a:ext cx="95568" cy="536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единительная линия 53"/>
            <p:cNvCxnSpPr/>
            <p:nvPr/>
          </p:nvCxnSpPr>
          <p:spPr>
            <a:xfrm>
              <a:off x="2106396" y="992749"/>
              <a:ext cx="84535" cy="538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 flipH="1">
              <a:off x="2106396" y="1046570"/>
              <a:ext cx="82584" cy="8907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Группа 5"/>
            <p:cNvGrpSpPr/>
            <p:nvPr/>
          </p:nvGrpSpPr>
          <p:grpSpPr>
            <a:xfrm>
              <a:off x="125068" y="109212"/>
              <a:ext cx="3286067" cy="1972611"/>
              <a:chOff x="125068" y="109212"/>
              <a:chExt cx="3286067" cy="1972611"/>
            </a:xfrm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 flipH="1" flipV="1">
                <a:off x="418455" y="371959"/>
                <a:ext cx="412748" cy="3783"/>
              </a:xfrm>
              <a:prstGeom prst="line">
                <a:avLst/>
              </a:prstGeom>
              <a:ln w="254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 flipH="1">
                <a:off x="402956" y="365108"/>
                <a:ext cx="6977" cy="1319041"/>
              </a:xfrm>
              <a:prstGeom prst="line">
                <a:avLst/>
              </a:prstGeom>
              <a:ln w="25400">
                <a:solidFill>
                  <a:srgbClr val="FFC0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" name="Группа 4"/>
              <p:cNvGrpSpPr/>
              <p:nvPr/>
            </p:nvGrpSpPr>
            <p:grpSpPr>
              <a:xfrm>
                <a:off x="125068" y="109212"/>
                <a:ext cx="3286067" cy="1972611"/>
                <a:chOff x="125068" y="109212"/>
                <a:chExt cx="3286067" cy="1972611"/>
              </a:xfrm>
            </p:grpSpPr>
            <p:grpSp>
              <p:nvGrpSpPr>
                <p:cNvPr id="4" name="Группа 3"/>
                <p:cNvGrpSpPr/>
                <p:nvPr/>
              </p:nvGrpSpPr>
              <p:grpSpPr>
                <a:xfrm>
                  <a:off x="125068" y="109212"/>
                  <a:ext cx="3286067" cy="1972611"/>
                  <a:chOff x="125068" y="109212"/>
                  <a:chExt cx="3286067" cy="1972611"/>
                </a:xfrm>
              </p:grpSpPr>
              <p:sp>
                <p:nvSpPr>
                  <p:cNvPr id="15" name="Трапеция 14"/>
                  <p:cNvSpPr/>
                  <p:nvPr/>
                </p:nvSpPr>
                <p:spPr>
                  <a:xfrm>
                    <a:off x="409333" y="375740"/>
                    <a:ext cx="2690036" cy="1322477"/>
                  </a:xfrm>
                  <a:prstGeom prst="trapezoid">
                    <a:avLst/>
                  </a:prstGeom>
                  <a:noFill/>
                  <a:ln w="63500"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grpSp>
                <p:nvGrpSpPr>
                  <p:cNvPr id="16" name="Группа 26"/>
                  <p:cNvGrpSpPr/>
                  <p:nvPr/>
                </p:nvGrpSpPr>
                <p:grpSpPr>
                  <a:xfrm>
                    <a:off x="125068" y="109212"/>
                    <a:ext cx="3286067" cy="1972611"/>
                    <a:chOff x="620746" y="1352797"/>
                    <a:chExt cx="3286067" cy="1972611"/>
                  </a:xfrm>
                </p:grpSpPr>
                <p:cxnSp>
                  <p:nvCxnSpPr>
                    <p:cNvPr id="17" name="Прямая соединительная линия 16"/>
                    <p:cNvCxnSpPr/>
                    <p:nvPr/>
                  </p:nvCxnSpPr>
                  <p:spPr>
                    <a:xfrm>
                      <a:off x="1326880" y="1620710"/>
                      <a:ext cx="2252960" cy="132768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" name="Прямая соединительная линия 17"/>
                    <p:cNvCxnSpPr/>
                    <p:nvPr/>
                  </p:nvCxnSpPr>
                  <p:spPr>
                    <a:xfrm flipH="1">
                      <a:off x="924464" y="1619327"/>
                      <a:ext cx="2244498" cy="1313573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Прямая соединительная линия 18"/>
                    <p:cNvCxnSpPr/>
                    <p:nvPr/>
                  </p:nvCxnSpPr>
                  <p:spPr>
                    <a:xfrm>
                      <a:off x="1326880" y="1625877"/>
                      <a:ext cx="647827" cy="703027"/>
                    </a:xfrm>
                    <a:prstGeom prst="line">
                      <a:avLst/>
                    </a:prstGeom>
                    <a:ln w="25400"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Прямая соединительная линия 19"/>
                    <p:cNvCxnSpPr/>
                    <p:nvPr/>
                  </p:nvCxnSpPr>
                  <p:spPr>
                    <a:xfrm flipH="1">
                      <a:off x="2523744" y="1625877"/>
                      <a:ext cx="645218" cy="703027"/>
                    </a:xfrm>
                    <a:prstGeom prst="line">
                      <a:avLst/>
                    </a:prstGeom>
                    <a:ln w="25400"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Прямая соединительная линия 20"/>
                    <p:cNvCxnSpPr/>
                    <p:nvPr/>
                  </p:nvCxnSpPr>
                  <p:spPr>
                    <a:xfrm flipV="1">
                      <a:off x="1978386" y="2323899"/>
                      <a:ext cx="545358" cy="3336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Прямая соединительная линия 21"/>
                    <p:cNvCxnSpPr/>
                    <p:nvPr/>
                  </p:nvCxnSpPr>
                  <p:spPr>
                    <a:xfrm flipH="1" flipV="1">
                      <a:off x="1959916" y="1621996"/>
                      <a:ext cx="14791" cy="706908"/>
                    </a:xfrm>
                    <a:prstGeom prst="line">
                      <a:avLst/>
                    </a:prstGeom>
                    <a:ln w="25400">
                      <a:solidFill>
                        <a:srgbClr val="FFC000"/>
                      </a:solidFill>
                      <a:prstDash val="sysDot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23" name="TextBox 22"/>
                    <p:cNvSpPr txBox="1"/>
                    <p:nvPr/>
                  </p:nvSpPr>
                  <p:spPr>
                    <a:xfrm>
                      <a:off x="3555435" y="2927734"/>
                      <a:ext cx="35137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4" name="TextBox 23"/>
                    <p:cNvSpPr txBox="1"/>
                    <p:nvPr/>
                  </p:nvSpPr>
                  <p:spPr>
                    <a:xfrm>
                      <a:off x="738444" y="2956076"/>
                      <a:ext cx="35137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5" name="TextBox 24"/>
                    <p:cNvSpPr txBox="1"/>
                    <p:nvPr/>
                  </p:nvSpPr>
                  <p:spPr>
                    <a:xfrm>
                      <a:off x="1221638" y="1352797"/>
                      <a:ext cx="35137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6" name="TextBox 25"/>
                    <p:cNvSpPr txBox="1"/>
                    <p:nvPr/>
                  </p:nvSpPr>
                  <p:spPr>
                    <a:xfrm>
                      <a:off x="620746" y="1352797"/>
                      <a:ext cx="35137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7" name="TextBox 26"/>
                    <p:cNvSpPr txBox="1"/>
                    <p:nvPr/>
                  </p:nvSpPr>
                  <p:spPr>
                    <a:xfrm>
                      <a:off x="3204057" y="1352797"/>
                      <a:ext cx="35137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28" name="TextBox 27"/>
                    <p:cNvSpPr txBox="1"/>
                    <p:nvPr/>
                  </p:nvSpPr>
                  <p:spPr>
                    <a:xfrm>
                      <a:off x="1783461" y="1352797"/>
                      <a:ext cx="38985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ru-RU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0" name="TextBox 29"/>
                    <p:cNvSpPr txBox="1"/>
                    <p:nvPr/>
                  </p:nvSpPr>
                  <p:spPr>
                    <a:xfrm>
                      <a:off x="1898611" y="2298576"/>
                      <a:ext cx="351378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</a:t>
                      </a:r>
                      <a:endParaRPr lang="ru-RU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  <p:sp>
                  <p:nvSpPr>
                    <p:cNvPr id="31" name="TextBox 30"/>
                    <p:cNvSpPr txBox="1"/>
                    <p:nvPr/>
                  </p:nvSpPr>
                  <p:spPr>
                    <a:xfrm>
                      <a:off x="2360879" y="2290155"/>
                      <a:ext cx="325730" cy="369332"/>
                    </a:xfrm>
                    <a:prstGeom prst="rect">
                      <a:avLst/>
                    </a:prstGeom>
                    <a:noFill/>
                  </p:spPr>
                  <p:txBody>
                    <a:bodyPr wrap="none" rtlCol="0">
                      <a:spAutoFit/>
                    </a:bodyPr>
                    <a:lstStyle/>
                    <a:p>
                      <a:r>
                        <a:rPr lang="en-US" dirty="0" smtClean="0">
                          <a:solidFill>
                            <a:srgbClr val="FFFF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dirty="0">
                        <a:solidFill>
                          <a:srgbClr val="FFFF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p:txBody>
                </p:sp>
              </p:grpSp>
            </p:grpSp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 flipH="1">
                  <a:off x="539589" y="946345"/>
                  <a:ext cx="170481" cy="108488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flipH="1">
                  <a:off x="1562037" y="328048"/>
                  <a:ext cx="170481" cy="108488"/>
                </a:xfrm>
                <a:prstGeom prst="line">
                  <a:avLst/>
                </a:prstGeom>
                <a:ln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68" name="Прямая соединительная линия 67"/>
            <p:cNvCxnSpPr/>
            <p:nvPr/>
          </p:nvCxnSpPr>
          <p:spPr>
            <a:xfrm flipH="1">
              <a:off x="2776759" y="892101"/>
              <a:ext cx="170481" cy="108488"/>
            </a:xfrm>
            <a:prstGeom prst="line">
              <a:avLst/>
            </a:prstGeom>
            <a:ln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132990" y="2826483"/>
            <a:ext cx="8739944" cy="2659917"/>
            <a:chOff x="132990" y="2826483"/>
            <a:chExt cx="8739944" cy="2659917"/>
          </a:xfrm>
        </p:grpSpPr>
        <p:sp>
          <p:nvSpPr>
            <p:cNvPr id="2" name="TextBox 1"/>
            <p:cNvSpPr txBox="1"/>
            <p:nvPr/>
          </p:nvSpPr>
          <p:spPr>
            <a:xfrm>
              <a:off x="132990" y="2826483"/>
              <a:ext cx="87399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u-RU" sz="2400" b="1" dirty="0" smtClean="0">
                  <a:latin typeface="Times New Roman" pitchFamily="18" charset="0"/>
                  <a:cs typeface="Times New Roman" pitchFamily="18" charset="0"/>
                </a:rPr>
                <a:t>Площадь 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трапеции  </a:t>
              </a:r>
              <a:r>
                <a:rPr lang="en-US" sz="2400" b="1" i="1" dirty="0">
                  <a:latin typeface="Times New Roman" pitchFamily="18" charset="0"/>
                  <a:cs typeface="Times New Roman" pitchFamily="18" charset="0"/>
                </a:rPr>
                <a:t>ABCD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: </a:t>
              </a:r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endParaRPr lang="en-US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37" name="Объект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90218808"/>
                </p:ext>
              </p:extLst>
            </p:nvPr>
          </p:nvGraphicFramePr>
          <p:xfrm>
            <a:off x="655638" y="3644900"/>
            <a:ext cx="7400925" cy="1841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03" name="Equation" r:id="rId6" imgW="3365500" imgH="838200" progId="">
                    <p:embed/>
                  </p:oleObj>
                </mc:Choice>
                <mc:Fallback>
                  <p:oleObj name="Equation" r:id="rId6" imgW="3365500" imgH="838200" progId="">
                    <p:embed/>
                    <p:pic>
                      <p:nvPicPr>
                        <p:cNvPr id="0" name="Picture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5638" y="3644900"/>
                          <a:ext cx="7400925" cy="18415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8" name="TextBox 7"/>
          <p:cNvSpPr txBox="1"/>
          <p:nvPr/>
        </p:nvSpPr>
        <p:spPr>
          <a:xfrm>
            <a:off x="6017115" y="5688106"/>
            <a:ext cx="22135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3600" b="1" i="1" baseline="3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i="1" baseline="30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54694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82490" y="802942"/>
            <a:ext cx="286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80959" y="491773"/>
            <a:ext cx="446757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baseline="-25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67931" y="828992"/>
            <a:ext cx="286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52699" y="1269815"/>
            <a:ext cx="45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baseline="-25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2333" y="938174"/>
            <a:ext cx="286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2837019" y="114300"/>
            <a:ext cx="623997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Задача 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Диагонали трапеции 3 и 5; отрезок, соединяющий середины оснований 2. Найдите площадь трапеции.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188136" y="1000765"/>
            <a:ext cx="4402160" cy="2424778"/>
            <a:chOff x="188136" y="1000765"/>
            <a:chExt cx="4402160" cy="2424778"/>
          </a:xfrm>
        </p:grpSpPr>
        <p:grpSp>
          <p:nvGrpSpPr>
            <p:cNvPr id="3" name="Группа 69"/>
            <p:cNvGrpSpPr/>
            <p:nvPr/>
          </p:nvGrpSpPr>
          <p:grpSpPr>
            <a:xfrm>
              <a:off x="188136" y="1000765"/>
              <a:ext cx="4402160" cy="2424778"/>
              <a:chOff x="1839066" y="2187429"/>
              <a:chExt cx="4811116" cy="2051352"/>
            </a:xfrm>
          </p:grpSpPr>
          <p:sp>
            <p:nvSpPr>
              <p:cNvPr id="71" name="Дуга 70"/>
              <p:cNvSpPr/>
              <p:nvPr/>
            </p:nvSpPr>
            <p:spPr>
              <a:xfrm rot="14677467">
                <a:off x="6027985" y="3592415"/>
                <a:ext cx="529134" cy="590088"/>
              </a:xfrm>
              <a:prstGeom prst="arc">
                <a:avLst>
                  <a:gd name="adj1" fmla="val 17693384"/>
                  <a:gd name="adj2" fmla="val 24587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2543953" y="2511932"/>
                <a:ext cx="2606643" cy="1385881"/>
              </a:xfrm>
              <a:prstGeom prst="line">
                <a:avLst/>
              </a:prstGeom>
              <a:ln w="25400"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flipH="1">
                <a:off x="2194002" y="2538203"/>
                <a:ext cx="1806122" cy="13414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4205620" y="2271309"/>
                <a:ext cx="4289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5245794" y="3863094"/>
                <a:ext cx="4753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2150482" y="2291341"/>
                <a:ext cx="3710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839066" y="3818512"/>
                <a:ext cx="421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3320025" y="2534329"/>
                <a:ext cx="446757" cy="235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1400" b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261399" y="2980730"/>
                <a:ext cx="2862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7" name="Прямая соединительная линия 86"/>
              <p:cNvCxnSpPr/>
              <p:nvPr/>
            </p:nvCxnSpPr>
            <p:spPr>
              <a:xfrm flipV="1">
                <a:off x="2178660" y="2504816"/>
                <a:ext cx="375967" cy="139612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 flipH="1" flipV="1">
                <a:off x="4015647" y="2517254"/>
                <a:ext cx="1120898" cy="138683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2173316" y="3899153"/>
                <a:ext cx="4476866" cy="11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/>
              <p:nvPr/>
            </p:nvCxnSpPr>
            <p:spPr>
              <a:xfrm>
                <a:off x="2548375" y="2510999"/>
                <a:ext cx="1479304" cy="186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>
                <a:off x="4035080" y="2517254"/>
                <a:ext cx="2615102" cy="1387598"/>
              </a:xfrm>
              <a:prstGeom prst="line">
                <a:avLst/>
              </a:prstGeom>
              <a:ln w="25400">
                <a:solidFill>
                  <a:srgbClr val="FFFF00"/>
                </a:solidFill>
                <a:prstDash val="sysDot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TextBox 112"/>
              <p:cNvSpPr txBox="1"/>
              <p:nvPr/>
            </p:nvSpPr>
            <p:spPr>
              <a:xfrm>
                <a:off x="6174822" y="3926328"/>
                <a:ext cx="475357" cy="312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ru-RU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Дуга 41"/>
              <p:cNvSpPr/>
              <p:nvPr/>
            </p:nvSpPr>
            <p:spPr>
              <a:xfrm rot="14677467">
                <a:off x="4617088" y="3545779"/>
                <a:ext cx="529134" cy="612149"/>
              </a:xfrm>
              <a:prstGeom prst="arc">
                <a:avLst>
                  <a:gd name="adj1" fmla="val 17139393"/>
                  <a:gd name="adj2" fmla="val 20836707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060336" y="2187429"/>
                <a:ext cx="371010" cy="312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K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390291" y="3899335"/>
                <a:ext cx="421420" cy="312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150988" y="3915532"/>
                <a:ext cx="421420" cy="312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lang="ru-RU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853329" y="2837108"/>
                <a:ext cx="421420" cy="312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628940" y="2906383"/>
                <a:ext cx="421420" cy="312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540466" y="1427309"/>
              <a:ext cx="285401" cy="1596996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2197289" y="1419367"/>
              <a:ext cx="313899" cy="1610436"/>
            </a:xfrm>
            <a:prstGeom prst="line">
              <a:avLst/>
            </a:prstGeom>
            <a:ln w="2540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246194" y="3607934"/>
            <a:ext cx="88978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Решение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1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Дополнительное построение: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параллельна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CF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параллельна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2. Из построения следует: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LKCM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DBCF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параллелограммы;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LM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KC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= 0,5·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BC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AM = AL+LM =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0,5·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AD +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0,5·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BC.</a:t>
            </a:r>
          </a:p>
          <a:p>
            <a:pPr marL="342900" indent="-342900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CM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медиана треугольника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ACF.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формуле медианы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" name="Объект 6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793059"/>
              </p:ext>
            </p:extLst>
          </p:nvPr>
        </p:nvGraphicFramePr>
        <p:xfrm>
          <a:off x="904489" y="5666509"/>
          <a:ext cx="7447096" cy="731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27" name="Equation" r:id="rId3" imgW="3644900" imgH="393700" progId="">
                  <p:embed/>
                </p:oleObj>
              </mc:Choice>
              <mc:Fallback>
                <p:oleObj name="Equation" r:id="rId3" imgW="3644900" imgH="393700" progId="">
                  <p:embed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4489" y="5666509"/>
                        <a:ext cx="7447096" cy="7311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014377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12" grpId="0" uiExpand="1" build="allAtOnce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82490" y="802942"/>
            <a:ext cx="286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80959" y="491773"/>
            <a:ext cx="446757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b="1" baseline="-25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67931" y="828992"/>
            <a:ext cx="286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52699" y="1269815"/>
            <a:ext cx="4500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b="1" baseline="-25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22333" y="938174"/>
            <a:ext cx="286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88136" y="1000765"/>
            <a:ext cx="4402160" cy="2424778"/>
            <a:chOff x="188136" y="1000765"/>
            <a:chExt cx="4402160" cy="2424778"/>
          </a:xfrm>
        </p:grpSpPr>
        <p:grpSp>
          <p:nvGrpSpPr>
            <p:cNvPr id="2" name="Группа 69"/>
            <p:cNvGrpSpPr/>
            <p:nvPr/>
          </p:nvGrpSpPr>
          <p:grpSpPr>
            <a:xfrm>
              <a:off x="188136" y="1000765"/>
              <a:ext cx="4402160" cy="2424778"/>
              <a:chOff x="1839066" y="2187429"/>
              <a:chExt cx="4811116" cy="2051352"/>
            </a:xfrm>
          </p:grpSpPr>
          <p:sp>
            <p:nvSpPr>
              <p:cNvPr id="71" name="Дуга 70"/>
              <p:cNvSpPr/>
              <p:nvPr/>
            </p:nvSpPr>
            <p:spPr>
              <a:xfrm rot="14677467">
                <a:off x="5950199" y="3707069"/>
                <a:ext cx="529134" cy="417902"/>
              </a:xfrm>
              <a:prstGeom prst="arc">
                <a:avLst>
                  <a:gd name="adj1" fmla="val 17693384"/>
                  <a:gd name="adj2" fmla="val 62211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2543953" y="2511932"/>
                <a:ext cx="2606643" cy="1385881"/>
              </a:xfrm>
              <a:prstGeom prst="line">
                <a:avLst/>
              </a:prstGeom>
              <a:ln w="25400">
                <a:solidFill>
                  <a:srgbClr val="FFFF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flipH="1">
                <a:off x="2194002" y="2538203"/>
                <a:ext cx="1806122" cy="1341479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4" name="TextBox 73"/>
              <p:cNvSpPr txBox="1"/>
              <p:nvPr/>
            </p:nvSpPr>
            <p:spPr>
              <a:xfrm>
                <a:off x="4205620" y="2271309"/>
                <a:ext cx="42898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5245794" y="3863094"/>
                <a:ext cx="47535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2150482" y="2291341"/>
                <a:ext cx="37101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7" name="TextBox 76"/>
              <p:cNvSpPr txBox="1"/>
              <p:nvPr/>
            </p:nvSpPr>
            <p:spPr>
              <a:xfrm>
                <a:off x="1839066" y="3818512"/>
                <a:ext cx="42142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3320025" y="2534329"/>
                <a:ext cx="446757" cy="235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sz="1400" b="1" baseline="-25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3261399" y="2980730"/>
                <a:ext cx="2862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cxnSp>
            <p:nvCxnSpPr>
              <p:cNvPr id="87" name="Прямая соединительная линия 86"/>
              <p:cNvCxnSpPr/>
              <p:nvPr/>
            </p:nvCxnSpPr>
            <p:spPr>
              <a:xfrm flipV="1">
                <a:off x="2178660" y="2504816"/>
                <a:ext cx="375967" cy="139612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 flipH="1" flipV="1">
                <a:off x="4015647" y="2517254"/>
                <a:ext cx="1120898" cy="1386837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2173316" y="3899153"/>
                <a:ext cx="4476866" cy="114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/>
              <p:nvPr/>
            </p:nvCxnSpPr>
            <p:spPr>
              <a:xfrm>
                <a:off x="2552369" y="2520563"/>
                <a:ext cx="1479304" cy="1866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Прямая соединительная линия 101"/>
              <p:cNvCxnSpPr/>
              <p:nvPr/>
            </p:nvCxnSpPr>
            <p:spPr>
              <a:xfrm>
                <a:off x="4035080" y="2517254"/>
                <a:ext cx="2599328" cy="1409073"/>
              </a:xfrm>
              <a:prstGeom prst="line">
                <a:avLst/>
              </a:prstGeom>
              <a:ln w="25400">
                <a:solidFill>
                  <a:srgbClr val="FFFF00"/>
                </a:solidFill>
                <a:prstDash val="sysDot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3" name="TextBox 112"/>
              <p:cNvSpPr txBox="1"/>
              <p:nvPr/>
            </p:nvSpPr>
            <p:spPr>
              <a:xfrm>
                <a:off x="6174822" y="3926328"/>
                <a:ext cx="475357" cy="312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ru-RU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Дуга 41"/>
              <p:cNvSpPr/>
              <p:nvPr/>
            </p:nvSpPr>
            <p:spPr>
              <a:xfrm rot="14677467">
                <a:off x="4529334" y="3675122"/>
                <a:ext cx="529134" cy="417902"/>
              </a:xfrm>
              <a:prstGeom prst="arc">
                <a:avLst>
                  <a:gd name="adj1" fmla="val 17693384"/>
                  <a:gd name="adj2" fmla="val 62211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3060336" y="2187429"/>
                <a:ext cx="371010" cy="312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K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3390291" y="3899335"/>
                <a:ext cx="421420" cy="312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L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4150988" y="3915532"/>
                <a:ext cx="421420" cy="312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M</a:t>
                </a:r>
                <a:endParaRPr lang="ru-RU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2853329" y="2837108"/>
                <a:ext cx="421420" cy="312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3628940" y="2906383"/>
                <a:ext cx="421420" cy="3124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30" name="Прямая соединительная линия 29"/>
            <p:cNvCxnSpPr/>
            <p:nvPr/>
          </p:nvCxnSpPr>
          <p:spPr>
            <a:xfrm>
              <a:off x="1514901" y="1378424"/>
              <a:ext cx="327547" cy="1651379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2197289" y="1419367"/>
              <a:ext cx="313899" cy="1610436"/>
            </a:xfrm>
            <a:prstGeom prst="line">
              <a:avLst/>
            </a:prstGeom>
            <a:ln w="2540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611903" y="5109693"/>
            <a:ext cx="89607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 startAt="4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Пусть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высота трапеции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или треугольника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ACF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Тогда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= 0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5·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AD+BC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·h = 0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5·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AD+DF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·h = 0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5·AF·h = S</a:t>
            </a:r>
            <a:r>
              <a:rPr lang="en-US" sz="2400" b="1" i="1" baseline="-25000" dirty="0" smtClean="0">
                <a:latin typeface="Times New Roman" pitchFamily="18" charset="0"/>
                <a:cs typeface="Times New Roman" pitchFamily="18" charset="0"/>
              </a:rPr>
              <a:t>ACF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=6.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263142" y="6310022"/>
            <a:ext cx="176093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2800" b="1" i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baseline="30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71616" y="3887202"/>
            <a:ext cx="8572384" cy="1004176"/>
            <a:chOff x="426384" y="3568547"/>
            <a:chExt cx="8572384" cy="1004176"/>
          </a:xfrm>
        </p:grpSpPr>
        <p:sp>
          <p:nvSpPr>
            <p:cNvPr id="3" name="TextBox 2"/>
            <p:cNvSpPr txBox="1"/>
            <p:nvPr/>
          </p:nvSpPr>
          <p:spPr>
            <a:xfrm>
              <a:off x="426384" y="3568547"/>
              <a:ext cx="289637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По формуле Герона</a:t>
              </a:r>
            </a:p>
            <a:p>
              <a:endParaRPr lang="ru-RU" dirty="0"/>
            </a:p>
          </p:txBody>
        </p:sp>
        <p:graphicFrame>
          <p:nvGraphicFramePr>
            <p:cNvPr id="4" name="Объект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4564233"/>
                </p:ext>
              </p:extLst>
            </p:nvPr>
          </p:nvGraphicFramePr>
          <p:xfrm>
            <a:off x="474292" y="4003965"/>
            <a:ext cx="8524476" cy="5687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4941" name="Equation" r:id="rId3" imgW="4940300" imgH="317500" progId="">
                    <p:embed/>
                  </p:oleObj>
                </mc:Choice>
                <mc:Fallback>
                  <p:oleObj name="Equation" r:id="rId3" imgW="4940300" imgH="317500" progId="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4292" y="4003965"/>
                          <a:ext cx="8524476" cy="56875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" name="TextBox 37"/>
          <p:cNvSpPr txBox="1"/>
          <p:nvPr/>
        </p:nvSpPr>
        <p:spPr>
          <a:xfrm>
            <a:off x="568035" y="3352800"/>
            <a:ext cx="5870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Полупериметр треугольника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ACF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равен </a:t>
            </a:r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  <p:graphicFrame>
        <p:nvGraphicFramePr>
          <p:cNvPr id="124934" name="Object 6"/>
          <p:cNvGraphicFramePr>
            <a:graphicFrameLocks noChangeAspect="1"/>
          </p:cNvGraphicFramePr>
          <p:nvPr/>
        </p:nvGraphicFramePr>
        <p:xfrm>
          <a:off x="6387090" y="3282661"/>
          <a:ext cx="1423987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42" name="Equation" r:id="rId5" imgW="558800" imgH="228600" progId="">
                  <p:embed/>
                </p:oleObj>
              </mc:Choice>
              <mc:Fallback>
                <p:oleObj name="Equation" r:id="rId5" imgW="558800" imgH="228600" progId="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7090" y="3282661"/>
                        <a:ext cx="1423987" cy="59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014377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1" grpId="0"/>
      <p:bldP spid="3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229" y="1018904"/>
            <a:ext cx="8731542" cy="5290457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 Найдите площадь выпуклого четырёхугольника с диагоналями 8 и 5, если отрезки, соединяющие середины противоположных сторон равны.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2. В выпуклом четырёхугольнике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ABC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длина отрезка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соединяющего середины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сторон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равна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одному метру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Прямые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перпендикулярны. Найдите длину отрезка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соединяющего середины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диагоналей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Т.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 стороне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параллелограмма 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выбрана точка К. Отрезки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пересекаются в точке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Площадь параллелограмма 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равна 80, а площадь четырёхугольника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РКС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равна 31. Найдите площадь треугольника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АР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				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346364" y="255183"/>
            <a:ext cx="7966363" cy="56368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Зад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чи для самостоятельного решения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6541714" y="2116183"/>
            <a:ext cx="2375330" cy="4262956"/>
            <a:chOff x="6541714" y="2116183"/>
            <a:chExt cx="2375330" cy="4262956"/>
          </a:xfrm>
        </p:grpSpPr>
        <p:sp>
          <p:nvSpPr>
            <p:cNvPr id="2" name="TextBox 1"/>
            <p:cNvSpPr txBox="1"/>
            <p:nvPr/>
          </p:nvSpPr>
          <p:spPr>
            <a:xfrm>
              <a:off x="6541714" y="2116183"/>
              <a:ext cx="17896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i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Ответ: 20.</a:t>
              </a:r>
              <a:endParaRPr lang="ru-RU" sz="24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541714" y="3971108"/>
              <a:ext cx="23753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i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Ответ: 1 метр</a:t>
              </a:r>
              <a:r>
                <a:rPr lang="ru-RU" sz="2400" b="1" i="1" dirty="0" smtClean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ru-RU" sz="24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541714" y="5917474"/>
              <a:ext cx="17157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i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Ответ: 25.</a:t>
              </a:r>
              <a:endParaRPr lang="ru-RU" sz="2400" dirty="0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229" y="1104159"/>
            <a:ext cx="8731542" cy="540286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Диагонали  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BD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трапеции 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пересекаются в точке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Площади треугольников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OC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равны соответственно 25 см</a:t>
            </a:r>
            <a:r>
              <a:rPr lang="ru-RU" sz="2400" b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 16 см</a:t>
            </a:r>
            <a:r>
              <a:rPr lang="ru-RU" sz="2400" b="1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Найдите площадь трапеции.</a:t>
            </a:r>
            <a:b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					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Прямая,  параллельная  основаниям 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и 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трапеции 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проходит через точку пересечения диагоналей трапеции и пересекает её боковые стороны 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в точках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соответственно. Найдите длину отрезка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, если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AD=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см, </a:t>
            </a:r>
            <a:r>
              <a:rPr lang="ru-RU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=24 см.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6. В трапеции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ABCD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параллельна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AD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&gt; BC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диагонали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выбрана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точка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так, что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ВЕ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параллельна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Площадь треугольника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равна 10. Найдите площадь треугольника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							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346364" y="255183"/>
            <a:ext cx="7966363" cy="56368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Задачи для самостоятельного решения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6348549" y="2073811"/>
            <a:ext cx="2320059" cy="4386887"/>
            <a:chOff x="6348549" y="1770017"/>
            <a:chExt cx="2320059" cy="4386887"/>
          </a:xfrm>
        </p:grpSpPr>
        <p:sp>
          <p:nvSpPr>
            <p:cNvPr id="2" name="TextBox 1"/>
            <p:cNvSpPr txBox="1"/>
            <p:nvPr/>
          </p:nvSpPr>
          <p:spPr>
            <a:xfrm>
              <a:off x="6348549" y="1770017"/>
              <a:ext cx="232005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i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Ответ: 81</a:t>
              </a:r>
              <a:r>
                <a:rPr lang="ru-RU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sz="2400" b="1" i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см</a:t>
              </a:r>
              <a:r>
                <a:rPr lang="ru-RU" sz="2400" b="1" i="1" baseline="30000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ru-RU" sz="2400" b="1" i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endParaRPr lang="ru-RU" sz="2400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348549" y="3805590"/>
              <a:ext cx="22174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i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 Ответ: 16 см.</a:t>
              </a:r>
              <a:endParaRPr lang="ru-RU" sz="2400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6348549" y="5695239"/>
              <a:ext cx="17157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b="1" i="1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rPr>
                <a:t>Ответ: 10.</a:t>
              </a:r>
              <a:endParaRPr lang="ru-RU" sz="2400" dirty="0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6229" y="1580605"/>
            <a:ext cx="8731542" cy="444089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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А.С.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Зеленский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И.И. Панфилов «Геометрия в задачах».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Учебное пособие для учащихся старших классов и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поступающих в вузы. – Москва, НТЦ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«Университетский» УНИВЕР-ПРЕСС, 2008.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 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  <a:sym typeface="Wingdings"/>
              </a:rPr>
              <a:t>И.В. Ященко, С.А. Шестаков и др. Математика. 9 класс. 	Типовые тестовые задания. – «Экзамен», Москва, 2013.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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Образовательный портал для подготовки к экзаменам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РЕШУ ЕГЭ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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  </a:t>
            </a:r>
            <a:r>
              <a:rPr lang="en-US" sz="2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http://pedsovet.su/load/321</a:t>
            </a:r>
            <a:r>
              <a:rPr lang="ru-RU" sz="2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</a:t>
            </a:r>
            <a:r>
              <a:rPr lang="en-US" sz="24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http://www.mathvaz.ru/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  <a:sym typeface="Wingdings"/>
              </a:rPr>
              <a:t>  </a:t>
            </a:r>
            <a:r>
              <a:rPr lang="en-US" sz="2400" dirty="0" smtClean="0">
                <a:hlinkClick r:id="rId4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http://alexlarin.net/</a:t>
            </a:r>
            <a:endParaRPr lang="ru-RU" sz="24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346364" y="255183"/>
            <a:ext cx="7966363" cy="904878"/>
          </a:xfrm>
        </p:spPr>
        <p:txBody>
          <a:bodyPr/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Использованные источники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/>
          <p:cNvGrpSpPr/>
          <p:nvPr/>
        </p:nvGrpSpPr>
        <p:grpSpPr>
          <a:xfrm>
            <a:off x="147697" y="203383"/>
            <a:ext cx="5611657" cy="3094540"/>
            <a:chOff x="762000" y="499730"/>
            <a:chExt cx="3310270" cy="1669315"/>
          </a:xfrm>
        </p:grpSpPr>
        <p:grpSp>
          <p:nvGrpSpPr>
            <p:cNvPr id="33" name="Группа 32"/>
            <p:cNvGrpSpPr/>
            <p:nvPr/>
          </p:nvGrpSpPr>
          <p:grpSpPr>
            <a:xfrm>
              <a:off x="2170371" y="1158395"/>
              <a:ext cx="1647708" cy="826239"/>
              <a:chOff x="2170371" y="1158395"/>
              <a:chExt cx="1647708" cy="826239"/>
            </a:xfrm>
          </p:grpSpPr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2170371" y="1158395"/>
                <a:ext cx="1647708" cy="0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flipH="1">
                <a:off x="2845909" y="1158395"/>
                <a:ext cx="972170" cy="826239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Группа 22"/>
            <p:cNvGrpSpPr/>
            <p:nvPr/>
          </p:nvGrpSpPr>
          <p:grpSpPr>
            <a:xfrm>
              <a:off x="762000" y="499730"/>
              <a:ext cx="3310270" cy="1669315"/>
              <a:chOff x="762000" y="499730"/>
              <a:chExt cx="3310270" cy="1669315"/>
            </a:xfrm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 flipH="1">
                <a:off x="768867" y="499730"/>
                <a:ext cx="2803008" cy="1317330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flipV="1">
                <a:off x="1488558" y="1817060"/>
                <a:ext cx="2583712" cy="351985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762000" y="1800225"/>
                <a:ext cx="758456" cy="368818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>
                <a:off x="3576177" y="532017"/>
                <a:ext cx="496093" cy="1296783"/>
              </a:xfrm>
              <a:prstGeom prst="line">
                <a:avLst/>
              </a:prstGeom>
              <a:ln w="508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8" name="Прямоугольник 37"/>
          <p:cNvSpPr/>
          <p:nvPr/>
        </p:nvSpPr>
        <p:spPr>
          <a:xfrm>
            <a:off x="238614" y="3931776"/>
            <a:ext cx="8645020" cy="16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Середины сторон выпуклого четырёхугольника являются вершинами параллелограмма, площадь которого равна половине площади данного четырёхугольника.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" name="Объект 38"/>
          <p:cNvGraphicFramePr>
            <a:graphicFrameLocks noChangeAspect="1"/>
          </p:cNvGraphicFramePr>
          <p:nvPr/>
        </p:nvGraphicFramePr>
        <p:xfrm>
          <a:off x="3676650" y="1939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9" name="Equation" r:id="rId3" imgW="114102" imgH="177492" progId="">
                  <p:embed/>
                </p:oleObj>
              </mc:Choice>
              <mc:Fallback>
                <p:oleObj name="Equation" r:id="rId3" imgW="114102" imgH="177492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1939925"/>
                        <a:ext cx="114300" cy="177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 flipH="1">
            <a:off x="891962" y="1413910"/>
            <a:ext cx="1643243" cy="1615391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891961" y="2956067"/>
            <a:ext cx="2788433" cy="73234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9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9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" name="Группа 244"/>
          <p:cNvGrpSpPr/>
          <p:nvPr/>
        </p:nvGrpSpPr>
        <p:grpSpPr>
          <a:xfrm>
            <a:off x="1801147" y="1471658"/>
            <a:ext cx="4918630" cy="2643142"/>
            <a:chOff x="65381" y="233489"/>
            <a:chExt cx="3538847" cy="2010661"/>
          </a:xfrm>
        </p:grpSpPr>
        <p:grpSp>
          <p:nvGrpSpPr>
            <p:cNvPr id="243" name="Группа 242"/>
            <p:cNvGrpSpPr/>
            <p:nvPr/>
          </p:nvGrpSpPr>
          <p:grpSpPr>
            <a:xfrm>
              <a:off x="65381" y="233489"/>
              <a:ext cx="3538847" cy="2010661"/>
              <a:chOff x="12311" y="164253"/>
              <a:chExt cx="3538847" cy="2010661"/>
            </a:xfrm>
          </p:grpSpPr>
          <p:grpSp>
            <p:nvGrpSpPr>
              <p:cNvPr id="236" name="Группа 235"/>
              <p:cNvGrpSpPr/>
              <p:nvPr/>
            </p:nvGrpSpPr>
            <p:grpSpPr>
              <a:xfrm>
                <a:off x="12311" y="164253"/>
                <a:ext cx="3538847" cy="2010661"/>
                <a:chOff x="12311" y="164253"/>
                <a:chExt cx="3538847" cy="2010661"/>
              </a:xfrm>
            </p:grpSpPr>
            <p:sp>
              <p:nvSpPr>
                <p:cNvPr id="76" name="Дуга 75"/>
                <p:cNvSpPr/>
                <p:nvPr/>
              </p:nvSpPr>
              <p:spPr>
                <a:xfrm rot="15249569">
                  <a:off x="2450543" y="1488088"/>
                  <a:ext cx="311197" cy="311901"/>
                </a:xfrm>
                <a:prstGeom prst="arc">
                  <a:avLst>
                    <a:gd name="adj1" fmla="val 18022917"/>
                    <a:gd name="adj2" fmla="val 3768404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grpSp>
              <p:nvGrpSpPr>
                <p:cNvPr id="235" name="Группа 234"/>
                <p:cNvGrpSpPr/>
                <p:nvPr/>
              </p:nvGrpSpPr>
              <p:grpSpPr>
                <a:xfrm>
                  <a:off x="12311" y="164253"/>
                  <a:ext cx="3538847" cy="2010661"/>
                  <a:chOff x="-26570" y="218610"/>
                  <a:chExt cx="3538847" cy="2010661"/>
                </a:xfrm>
              </p:grpSpPr>
              <p:grpSp>
                <p:nvGrpSpPr>
                  <p:cNvPr id="233" name="Группа 232"/>
                  <p:cNvGrpSpPr/>
                  <p:nvPr/>
                </p:nvGrpSpPr>
                <p:grpSpPr>
                  <a:xfrm>
                    <a:off x="-26570" y="218610"/>
                    <a:ext cx="3538847" cy="2010661"/>
                    <a:chOff x="-26570" y="218610"/>
                    <a:chExt cx="3538847" cy="2010661"/>
                  </a:xfrm>
                </p:grpSpPr>
                <p:sp>
                  <p:nvSpPr>
                    <p:cNvPr id="52" name="Дуга 51"/>
                    <p:cNvSpPr/>
                    <p:nvPr/>
                  </p:nvSpPr>
                  <p:spPr>
                    <a:xfrm rot="20938589">
                      <a:off x="62460" y="1509725"/>
                      <a:ext cx="531273" cy="466366"/>
                    </a:xfrm>
                    <a:prstGeom prst="arc">
                      <a:avLst>
                        <a:gd name="adj1" fmla="val 17534585"/>
                        <a:gd name="adj2" fmla="val 86741"/>
                      </a:avLst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grpSp>
                  <p:nvGrpSpPr>
                    <p:cNvPr id="6" name="Группа 68"/>
                    <p:cNvGrpSpPr/>
                    <p:nvPr/>
                  </p:nvGrpSpPr>
                  <p:grpSpPr>
                    <a:xfrm>
                      <a:off x="-26570" y="218610"/>
                      <a:ext cx="3538847" cy="2010661"/>
                      <a:chOff x="1778923" y="1945178"/>
                      <a:chExt cx="4211782" cy="2369976"/>
                    </a:xfrm>
                  </p:grpSpPr>
                  <p:grpSp>
                    <p:nvGrpSpPr>
                      <p:cNvPr id="7" name="Группа 36"/>
                      <p:cNvGrpSpPr/>
                      <p:nvPr/>
                    </p:nvGrpSpPr>
                    <p:grpSpPr>
                      <a:xfrm>
                        <a:off x="1778923" y="1945178"/>
                        <a:ext cx="4211782" cy="2369976"/>
                        <a:chOff x="277091" y="374072"/>
                        <a:chExt cx="4211782" cy="2369976"/>
                      </a:xfrm>
                    </p:grpSpPr>
                    <p:sp>
                      <p:nvSpPr>
                        <p:cNvPr id="4" name="Параллелограмм 3"/>
                        <p:cNvSpPr/>
                        <p:nvPr/>
                      </p:nvSpPr>
                      <p:spPr>
                        <a:xfrm>
                          <a:off x="633366" y="628453"/>
                          <a:ext cx="3214253" cy="1668450"/>
                        </a:xfrm>
                        <a:prstGeom prst="parallelogram">
                          <a:avLst>
                            <a:gd name="adj" fmla="val 23990"/>
                          </a:avLst>
                        </a:prstGeom>
                        <a:noFill/>
                        <a:ln w="57150"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ru-RU"/>
                        </a:p>
                      </p:txBody>
                    </p:sp>
                    <p:cxnSp>
                      <p:nvCxnSpPr>
                        <p:cNvPr id="8" name="Прямая соединительная линия 7"/>
                        <p:cNvCxnSpPr/>
                        <p:nvPr/>
                      </p:nvCxnSpPr>
                      <p:spPr>
                        <a:xfrm>
                          <a:off x="1070655" y="633454"/>
                          <a:ext cx="2410691" cy="1662546"/>
                        </a:xfrm>
                        <a:prstGeom prst="line">
                          <a:avLst/>
                        </a:prstGeom>
                        <a:ln w="19050">
                          <a:solidFill>
                            <a:schemeClr val="accent1"/>
                          </a:solidFill>
                          <a:headEnd type="none" w="med" len="med"/>
                          <a:tailEnd type="none" w="med" len="med"/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16" name="Прямая соединительная линия 15"/>
                        <p:cNvCxnSpPr/>
                        <p:nvPr/>
                      </p:nvCxnSpPr>
                      <p:spPr>
                        <a:xfrm flipH="1">
                          <a:off x="706582" y="639356"/>
                          <a:ext cx="3182571" cy="1646644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33" name="TextBox 32"/>
                        <p:cNvSpPr txBox="1"/>
                        <p:nvPr/>
                      </p:nvSpPr>
                      <p:spPr>
                        <a:xfrm>
                          <a:off x="3976255" y="415636"/>
                          <a:ext cx="512618" cy="44419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C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34" name="TextBox 33"/>
                        <p:cNvSpPr txBox="1"/>
                        <p:nvPr/>
                      </p:nvSpPr>
                      <p:spPr>
                        <a:xfrm>
                          <a:off x="3643745" y="2230582"/>
                          <a:ext cx="568037" cy="44419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D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35" name="TextBox 34"/>
                        <p:cNvSpPr txBox="1"/>
                        <p:nvPr/>
                      </p:nvSpPr>
                      <p:spPr>
                        <a:xfrm>
                          <a:off x="623454" y="374072"/>
                          <a:ext cx="443345" cy="44419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B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  <p:sp>
                      <p:nvSpPr>
                        <p:cNvPr id="36" name="TextBox 35"/>
                        <p:cNvSpPr txBox="1"/>
                        <p:nvPr/>
                      </p:nvSpPr>
                      <p:spPr>
                        <a:xfrm>
                          <a:off x="277091" y="2299855"/>
                          <a:ext cx="429491" cy="444193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dirty="0" smtClean="0">
                              <a:latin typeface="Times New Roman" pitchFamily="18" charset="0"/>
                              <a:cs typeface="Times New Roman" pitchFamily="18" charset="0"/>
                            </a:rPr>
                            <a:t>A</a:t>
                          </a:r>
                          <a:endParaRPr lang="ru-RU" dirty="0">
                            <a:latin typeface="Times New Roman" pitchFamily="18" charset="0"/>
                            <a:cs typeface="Times New Roman" pitchFamily="18" charset="0"/>
                          </a:endParaRPr>
                        </a:p>
                      </p:txBody>
                    </p:sp>
                  </p:grpSp>
                  <p:cxnSp>
                    <p:nvCxnSpPr>
                      <p:cNvPr id="39" name="Прямая соединительная линия 38"/>
                      <p:cNvCxnSpPr/>
                      <p:nvPr/>
                    </p:nvCxnSpPr>
                    <p:spPr>
                      <a:xfrm flipV="1">
                        <a:off x="3140764" y="2575612"/>
                        <a:ext cx="110462" cy="88078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9" name="Группа 61"/>
                      <p:cNvGrpSpPr/>
                      <p:nvPr/>
                    </p:nvGrpSpPr>
                    <p:grpSpPr>
                      <a:xfrm>
                        <a:off x="3001617" y="3324772"/>
                        <a:ext cx="202759" cy="154933"/>
                        <a:chOff x="3001617" y="3324772"/>
                        <a:chExt cx="202759" cy="154933"/>
                      </a:xfrm>
                    </p:grpSpPr>
                    <p:cxnSp>
                      <p:nvCxnSpPr>
                        <p:cNvPr id="54" name="Прямая соединительная линия 53"/>
                        <p:cNvCxnSpPr/>
                        <p:nvPr/>
                      </p:nvCxnSpPr>
                      <p:spPr>
                        <a:xfrm>
                          <a:off x="3001617" y="3347499"/>
                          <a:ext cx="156281" cy="13220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5" name="Прямая соединительная линия 54"/>
                        <p:cNvCxnSpPr/>
                        <p:nvPr/>
                      </p:nvCxnSpPr>
                      <p:spPr>
                        <a:xfrm>
                          <a:off x="3044372" y="3324772"/>
                          <a:ext cx="160004" cy="138021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10" name="Группа 62"/>
                      <p:cNvGrpSpPr/>
                      <p:nvPr/>
                    </p:nvGrpSpPr>
                    <p:grpSpPr>
                      <a:xfrm>
                        <a:off x="4305631" y="2633009"/>
                        <a:ext cx="202759" cy="154933"/>
                        <a:chOff x="3001617" y="3324772"/>
                        <a:chExt cx="202759" cy="154933"/>
                      </a:xfrm>
                    </p:grpSpPr>
                    <p:cxnSp>
                      <p:nvCxnSpPr>
                        <p:cNvPr id="64" name="Прямая соединительная линия 63"/>
                        <p:cNvCxnSpPr/>
                        <p:nvPr/>
                      </p:nvCxnSpPr>
                      <p:spPr>
                        <a:xfrm>
                          <a:off x="3001617" y="3347499"/>
                          <a:ext cx="156281" cy="132206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65" name="Прямая соединительная линия 64"/>
                        <p:cNvCxnSpPr/>
                        <p:nvPr/>
                      </p:nvCxnSpPr>
                      <p:spPr>
                        <a:xfrm>
                          <a:off x="3044372" y="3324772"/>
                          <a:ext cx="160004" cy="138021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68" name="Прямая соединительная линия 67"/>
                      <p:cNvCxnSpPr/>
                      <p:nvPr/>
                    </p:nvCxnSpPr>
                    <p:spPr>
                      <a:xfrm flipV="1">
                        <a:off x="4210216" y="3308675"/>
                        <a:ext cx="130894" cy="110387"/>
                      </a:xfrm>
                      <a:prstGeom prst="line">
                        <a:avLst/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sp>
                <p:nvSpPr>
                  <p:cNvPr id="53" name="Дуга 52"/>
                  <p:cNvSpPr/>
                  <p:nvPr/>
                </p:nvSpPr>
                <p:spPr>
                  <a:xfrm rot="10157653">
                    <a:off x="2664384" y="315092"/>
                    <a:ext cx="382766" cy="406355"/>
                  </a:xfrm>
                  <a:prstGeom prst="arc">
                    <a:avLst>
                      <a:gd name="adj1" fmla="val 16496453"/>
                      <a:gd name="adj2" fmla="val 20236715"/>
                    </a:avLst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  <p:sp>
              <p:nvSpPr>
                <p:cNvPr id="143" name="Дуга 142"/>
                <p:cNvSpPr/>
                <p:nvPr/>
              </p:nvSpPr>
              <p:spPr>
                <a:xfrm rot="15249569">
                  <a:off x="2427365" y="1398933"/>
                  <a:ext cx="342392" cy="396972"/>
                </a:xfrm>
                <a:prstGeom prst="arc">
                  <a:avLst>
                    <a:gd name="adj1" fmla="val 17555433"/>
                    <a:gd name="adj2" fmla="val 3935275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242" name="Дуга 241"/>
              <p:cNvSpPr/>
              <p:nvPr/>
            </p:nvSpPr>
            <p:spPr>
              <a:xfrm rot="7544189">
                <a:off x="552125" y="259864"/>
                <a:ext cx="376644" cy="347644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9" name="Дуга 148"/>
              <p:cNvSpPr/>
              <p:nvPr/>
            </p:nvSpPr>
            <p:spPr>
              <a:xfrm rot="7544189">
                <a:off x="528159" y="280079"/>
                <a:ext cx="417683" cy="407971"/>
              </a:xfrm>
              <a:prstGeom prst="arc">
                <a:avLst>
                  <a:gd name="adj1" fmla="val 15442630"/>
                  <a:gd name="adj2" fmla="val 0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" name="Группа 81"/>
            <p:cNvGrpSpPr/>
            <p:nvPr/>
          </p:nvGrpSpPr>
          <p:grpSpPr>
            <a:xfrm>
              <a:off x="784555" y="543062"/>
              <a:ext cx="1874662" cy="1206850"/>
              <a:chOff x="2806811" y="2981738"/>
              <a:chExt cx="1867113" cy="1183039"/>
            </a:xfrm>
          </p:grpSpPr>
          <p:sp>
            <p:nvSpPr>
              <p:cNvPr id="77" name="TextBox 76"/>
              <p:cNvSpPr txBox="1"/>
              <p:nvPr/>
            </p:nvSpPr>
            <p:spPr>
              <a:xfrm>
                <a:off x="2806811" y="3347498"/>
                <a:ext cx="2862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endParaRPr lang="ru-RU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3593990" y="2981738"/>
                <a:ext cx="2862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endParaRPr lang="ru-RU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4387677" y="3341830"/>
                <a:ext cx="2862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endParaRPr lang="ru-RU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3530862" y="3795445"/>
                <a:ext cx="2862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endParaRPr lang="ru-RU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3800724" y="3387255"/>
                <a:ext cx="2862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3560143" y="3505409"/>
                <a:ext cx="269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52" name="TextBox 151"/>
          <p:cNvSpPr txBox="1"/>
          <p:nvPr/>
        </p:nvSpPr>
        <p:spPr>
          <a:xfrm>
            <a:off x="324707" y="4591703"/>
            <a:ext cx="86177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Диагонали параллелограмма делят его на две пары равных треугольников; площади всех этих треугольников равны между собой.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2363228" y="2938731"/>
            <a:ext cx="287404" cy="408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657600" y="44192"/>
            <a:ext cx="53062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Специфика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параллелограмма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" name="Группа 244"/>
          <p:cNvGrpSpPr/>
          <p:nvPr/>
        </p:nvGrpSpPr>
        <p:grpSpPr>
          <a:xfrm>
            <a:off x="1801147" y="1333348"/>
            <a:ext cx="4918630" cy="2781453"/>
            <a:chOff x="65381" y="128275"/>
            <a:chExt cx="3538847" cy="2115875"/>
          </a:xfrm>
        </p:grpSpPr>
        <p:grpSp>
          <p:nvGrpSpPr>
            <p:cNvPr id="7" name="Группа 36"/>
            <p:cNvGrpSpPr/>
            <p:nvPr/>
          </p:nvGrpSpPr>
          <p:grpSpPr>
            <a:xfrm>
              <a:off x="65381" y="233489"/>
              <a:ext cx="3538847" cy="2010661"/>
              <a:chOff x="277091" y="374072"/>
              <a:chExt cx="4211782" cy="2369976"/>
            </a:xfrm>
          </p:grpSpPr>
          <p:sp>
            <p:nvSpPr>
              <p:cNvPr id="4" name="Параллелограмм 3"/>
              <p:cNvSpPr/>
              <p:nvPr/>
            </p:nvSpPr>
            <p:spPr>
              <a:xfrm>
                <a:off x="633366" y="628453"/>
                <a:ext cx="3214253" cy="1668450"/>
              </a:xfrm>
              <a:prstGeom prst="parallelogram">
                <a:avLst>
                  <a:gd name="adj" fmla="val 23990"/>
                </a:avLst>
              </a:prstGeom>
              <a:noFill/>
              <a:ln w="571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1070655" y="633454"/>
                <a:ext cx="2410691" cy="1662546"/>
              </a:xfrm>
              <a:prstGeom prst="line">
                <a:avLst/>
              </a:prstGeom>
              <a:ln w="12700">
                <a:solidFill>
                  <a:srgbClr val="FFC000"/>
                </a:solidFill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flipH="1">
                <a:off x="706582" y="639356"/>
                <a:ext cx="3182571" cy="1646644"/>
              </a:xfrm>
              <a:prstGeom prst="line">
                <a:avLst/>
              </a:prstGeom>
              <a:ln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3976255" y="415636"/>
                <a:ext cx="512618" cy="444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3643745" y="2230582"/>
                <a:ext cx="568037" cy="444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623454" y="374072"/>
                <a:ext cx="443345" cy="444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77091" y="2299855"/>
                <a:ext cx="429491" cy="4441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1" name="Группа 81"/>
            <p:cNvGrpSpPr/>
            <p:nvPr/>
          </p:nvGrpSpPr>
          <p:grpSpPr>
            <a:xfrm>
              <a:off x="178392" y="128275"/>
              <a:ext cx="3098079" cy="2041316"/>
              <a:chOff x="2203090" y="2575132"/>
              <a:chExt cx="3085604" cy="2001039"/>
            </a:xfrm>
          </p:grpSpPr>
          <p:sp>
            <p:nvSpPr>
              <p:cNvPr id="78" name="TextBox 77"/>
              <p:cNvSpPr txBox="1"/>
              <p:nvPr/>
            </p:nvSpPr>
            <p:spPr>
              <a:xfrm>
                <a:off x="2203090" y="3292229"/>
                <a:ext cx="286247" cy="275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3514477" y="4300760"/>
                <a:ext cx="286247" cy="275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3611109" y="3537850"/>
                <a:ext cx="2691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o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880237" y="2575132"/>
                <a:ext cx="286247" cy="275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ru-RU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002447" y="3461569"/>
                <a:ext cx="286247" cy="275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b</a:t>
                </a:r>
                <a:endParaRPr lang="ru-RU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086573" y="3082250"/>
                <a:ext cx="286247" cy="275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baseline="-25000" dirty="0" smtClean="0">
                    <a:solidFill>
                      <a:srgbClr val="FFFF00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lang="ru-RU" dirty="0">
                  <a:solidFill>
                    <a:srgbClr val="FFFF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4372820" y="3769476"/>
                <a:ext cx="286247" cy="2754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rgbClr val="FFC000"/>
                    </a:solidFill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en-US" baseline="-25000" dirty="0">
                    <a:solidFill>
                      <a:srgbClr val="FFC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lang="ru-RU" dirty="0">
                  <a:solidFill>
                    <a:srgbClr val="FFC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52" name="TextBox 151"/>
          <p:cNvSpPr txBox="1"/>
          <p:nvPr/>
        </p:nvSpPr>
        <p:spPr>
          <a:xfrm>
            <a:off x="324707" y="4442847"/>
            <a:ext cx="861775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2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параллелограмме сумма квадратов диагоналей  равна сумме квадратов всех его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торон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 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b="1" spc="-115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3200" b="1" spc="-1150" baseline="30000" dirty="0" smtClean="0">
                <a:latin typeface="Times New Roman" pitchFamily="18" charset="0"/>
                <a:cs typeface="Times New Roman" pitchFamily="18" charset="0"/>
              </a:rPr>
              <a:t>2   </a:t>
            </a:r>
            <a:r>
              <a:rPr lang="en-US" sz="3200" b="1" baseline="-40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+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b="1" spc="-121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spc="-121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baseline="30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= 2(a</a:t>
            </a:r>
            <a:r>
              <a:rPr lang="en-US" sz="32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+b</a:t>
            </a:r>
            <a:r>
              <a:rPr lang="en-US" sz="32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spc="-121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74473" y="0"/>
            <a:ext cx="527228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Специфика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параллелограмма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1922132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Box 151"/>
          <p:cNvSpPr txBox="1"/>
          <p:nvPr/>
        </p:nvSpPr>
        <p:spPr>
          <a:xfrm>
            <a:off x="3366655" y="168558"/>
            <a:ext cx="5597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Специфика параллелограмма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2363228" y="2938731"/>
            <a:ext cx="287404" cy="408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5053" y="5108798"/>
            <a:ext cx="75876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  Биссектрисы углов, прилежащих к любой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 сторон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параллелограмма, перпендикулярны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grpSp>
        <p:nvGrpSpPr>
          <p:cNvPr id="232" name="Группа 231"/>
          <p:cNvGrpSpPr/>
          <p:nvPr/>
        </p:nvGrpSpPr>
        <p:grpSpPr>
          <a:xfrm>
            <a:off x="1868933" y="1370856"/>
            <a:ext cx="4775344" cy="3338514"/>
            <a:chOff x="-36684" y="2448748"/>
            <a:chExt cx="3306028" cy="2141970"/>
          </a:xfrm>
        </p:grpSpPr>
        <p:sp>
          <p:nvSpPr>
            <p:cNvPr id="259" name="Дуга 258"/>
            <p:cNvSpPr/>
            <p:nvPr/>
          </p:nvSpPr>
          <p:spPr>
            <a:xfrm rot="1659440">
              <a:off x="289356" y="3830045"/>
              <a:ext cx="539266" cy="536214"/>
            </a:xfrm>
            <a:prstGeom prst="arc">
              <a:avLst>
                <a:gd name="adj1" fmla="val 16440444"/>
                <a:gd name="adj2" fmla="val 2120081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0" name="Дуга 259"/>
            <p:cNvSpPr/>
            <p:nvPr/>
          </p:nvSpPr>
          <p:spPr>
            <a:xfrm rot="20964358">
              <a:off x="207883" y="3649018"/>
              <a:ext cx="540975" cy="563224"/>
            </a:xfrm>
            <a:prstGeom prst="arc">
              <a:avLst>
                <a:gd name="adj1" fmla="val 16435321"/>
                <a:gd name="adj2" fmla="val 2094714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31" name="Группа 230"/>
            <p:cNvGrpSpPr/>
            <p:nvPr/>
          </p:nvGrpSpPr>
          <p:grpSpPr>
            <a:xfrm>
              <a:off x="-36684" y="2448748"/>
              <a:ext cx="3306028" cy="2141970"/>
              <a:chOff x="145923" y="2399614"/>
              <a:chExt cx="3306028" cy="2141970"/>
            </a:xfrm>
          </p:grpSpPr>
          <p:grpSp>
            <p:nvGrpSpPr>
              <p:cNvPr id="229" name="Группа 228"/>
              <p:cNvGrpSpPr/>
              <p:nvPr/>
            </p:nvGrpSpPr>
            <p:grpSpPr>
              <a:xfrm>
                <a:off x="145923" y="2399614"/>
                <a:ext cx="3306028" cy="2141970"/>
                <a:chOff x="145923" y="2399614"/>
                <a:chExt cx="3306028" cy="2141970"/>
              </a:xfrm>
            </p:grpSpPr>
            <p:cxnSp>
              <p:nvCxnSpPr>
                <p:cNvPr id="181" name="Прямая соединительная линия 180"/>
                <p:cNvCxnSpPr/>
                <p:nvPr/>
              </p:nvCxnSpPr>
              <p:spPr>
                <a:xfrm>
                  <a:off x="1516737" y="2931529"/>
                  <a:ext cx="1087188" cy="1208596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Прямая соединительная линия 181"/>
                <p:cNvCxnSpPr/>
                <p:nvPr/>
              </p:nvCxnSpPr>
              <p:spPr>
                <a:xfrm flipH="1">
                  <a:off x="471960" y="2931529"/>
                  <a:ext cx="1588371" cy="1196074"/>
                </a:xfrm>
                <a:prstGeom prst="lin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3" name="TextBox 182"/>
                <p:cNvSpPr txBox="1"/>
                <p:nvPr/>
              </p:nvSpPr>
              <p:spPr>
                <a:xfrm>
                  <a:off x="3049573" y="2437179"/>
                  <a:ext cx="402378" cy="4014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4" name="TextBox 183"/>
                <p:cNvSpPr txBox="1"/>
                <p:nvPr/>
              </p:nvSpPr>
              <p:spPr>
                <a:xfrm>
                  <a:off x="2788570" y="4077517"/>
                  <a:ext cx="445879" cy="4014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5" name="TextBox 184"/>
                <p:cNvSpPr txBox="1"/>
                <p:nvPr/>
              </p:nvSpPr>
              <p:spPr>
                <a:xfrm>
                  <a:off x="417800" y="2399614"/>
                  <a:ext cx="348003" cy="4014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86" name="TextBox 185"/>
                <p:cNvSpPr txBox="1"/>
                <p:nvPr/>
              </p:nvSpPr>
              <p:spPr>
                <a:xfrm>
                  <a:off x="145923" y="4140125"/>
                  <a:ext cx="337128" cy="40145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21" name="Параллелограмм 220"/>
                <p:cNvSpPr/>
                <p:nvPr/>
              </p:nvSpPr>
              <p:spPr>
                <a:xfrm>
                  <a:off x="474033" y="2628187"/>
                  <a:ext cx="2511968" cy="1519124"/>
                </a:xfrm>
                <a:prstGeom prst="parallelogram">
                  <a:avLst>
                    <a:gd name="adj" fmla="val 23990"/>
                  </a:avLst>
                </a:prstGeom>
                <a:noFill/>
                <a:ln w="571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grpSp>
            <p:nvGrpSpPr>
              <p:cNvPr id="230" name="Группа 229"/>
              <p:cNvGrpSpPr/>
              <p:nvPr/>
            </p:nvGrpSpPr>
            <p:grpSpPr>
              <a:xfrm>
                <a:off x="1562672" y="3306728"/>
                <a:ext cx="1341064" cy="991476"/>
                <a:chOff x="1562672" y="3306728"/>
                <a:chExt cx="1341064" cy="991476"/>
              </a:xfrm>
            </p:grpSpPr>
            <p:cxnSp>
              <p:nvCxnSpPr>
                <p:cNvPr id="267" name="Прямая соединительная линия 266"/>
                <p:cNvCxnSpPr/>
                <p:nvPr/>
              </p:nvCxnSpPr>
              <p:spPr>
                <a:xfrm>
                  <a:off x="1562672" y="3306728"/>
                  <a:ext cx="147514" cy="162042"/>
                </a:xfrm>
                <a:prstGeom prst="line">
                  <a:avLst/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9" name="Прямая соединительная линия 268"/>
                <p:cNvCxnSpPr/>
                <p:nvPr/>
              </p:nvCxnSpPr>
              <p:spPr>
                <a:xfrm flipH="1">
                  <a:off x="1710186" y="3352709"/>
                  <a:ext cx="175478" cy="127171"/>
                </a:xfrm>
                <a:prstGeom prst="line">
                  <a:avLst/>
                </a:prstGeom>
                <a:ln w="38100">
                  <a:solidFill>
                    <a:srgbClr val="FFFF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Дуга 29"/>
                <p:cNvSpPr/>
                <p:nvPr/>
              </p:nvSpPr>
              <p:spPr>
                <a:xfrm rot="17230266">
                  <a:off x="2449413" y="3725246"/>
                  <a:ext cx="399749" cy="456272"/>
                </a:xfrm>
                <a:prstGeom prst="arc">
                  <a:avLst>
                    <a:gd name="adj1" fmla="val 15249094"/>
                    <a:gd name="adj2" fmla="val 21201932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5" name="Дуга 84"/>
                <p:cNvSpPr/>
                <p:nvPr/>
              </p:nvSpPr>
              <p:spPr>
                <a:xfrm rot="17230266">
                  <a:off x="2455861" y="3802252"/>
                  <a:ext cx="435371" cy="460379"/>
                </a:xfrm>
                <a:prstGeom prst="arc">
                  <a:avLst>
                    <a:gd name="adj1" fmla="val 16288352"/>
                    <a:gd name="adj2" fmla="val 20665337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Дуга 30"/>
                <p:cNvSpPr/>
                <p:nvPr/>
              </p:nvSpPr>
              <p:spPr>
                <a:xfrm rot="16522710">
                  <a:off x="2220286" y="3935576"/>
                  <a:ext cx="428384" cy="296872"/>
                </a:xfrm>
                <a:prstGeom prst="arc">
                  <a:avLst>
                    <a:gd name="adj1" fmla="val 14465898"/>
                    <a:gd name="adj2" fmla="val 20376307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7" name="Дуга 86"/>
                <p:cNvSpPr/>
                <p:nvPr/>
              </p:nvSpPr>
              <p:spPr>
                <a:xfrm rot="16522710">
                  <a:off x="2157767" y="3878647"/>
                  <a:ext cx="428384" cy="296872"/>
                </a:xfrm>
                <a:prstGeom prst="arc">
                  <a:avLst>
                    <a:gd name="adj1" fmla="val 13345843"/>
                    <a:gd name="adj2" fmla="val 20376293"/>
                  </a:avLst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45968800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Box 151"/>
          <p:cNvSpPr txBox="1"/>
          <p:nvPr/>
        </p:nvSpPr>
        <p:spPr>
          <a:xfrm>
            <a:off x="3325091" y="168557"/>
            <a:ext cx="5569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Специфика параллелограмма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2363228" y="2938731"/>
            <a:ext cx="287404" cy="408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28" name="Группа 227"/>
          <p:cNvGrpSpPr/>
          <p:nvPr/>
        </p:nvGrpSpPr>
        <p:grpSpPr>
          <a:xfrm>
            <a:off x="1820570" y="1202392"/>
            <a:ext cx="4484537" cy="3035414"/>
            <a:chOff x="0" y="4640239"/>
            <a:chExt cx="3538847" cy="2217762"/>
          </a:xfrm>
        </p:grpSpPr>
        <p:grpSp>
          <p:nvGrpSpPr>
            <p:cNvPr id="14" name="Группа 198"/>
            <p:cNvGrpSpPr/>
            <p:nvPr/>
          </p:nvGrpSpPr>
          <p:grpSpPr>
            <a:xfrm>
              <a:off x="0" y="4640239"/>
              <a:ext cx="3538847" cy="2217762"/>
              <a:chOff x="1778923" y="1945178"/>
              <a:chExt cx="4211782" cy="2369976"/>
            </a:xfrm>
          </p:grpSpPr>
          <p:grpSp>
            <p:nvGrpSpPr>
              <p:cNvPr id="15" name="Группа 203"/>
              <p:cNvGrpSpPr/>
              <p:nvPr/>
            </p:nvGrpSpPr>
            <p:grpSpPr>
              <a:xfrm>
                <a:off x="1778923" y="1945178"/>
                <a:ext cx="4211782" cy="2369976"/>
                <a:chOff x="277091" y="374072"/>
                <a:chExt cx="4211782" cy="2369976"/>
              </a:xfrm>
            </p:grpSpPr>
            <p:sp>
              <p:nvSpPr>
                <p:cNvPr id="213" name="Параллелограмм 212"/>
                <p:cNvSpPr/>
                <p:nvPr/>
              </p:nvSpPr>
              <p:spPr>
                <a:xfrm>
                  <a:off x="652693" y="645688"/>
                  <a:ext cx="3214253" cy="1676400"/>
                </a:xfrm>
                <a:prstGeom prst="parallelogram">
                  <a:avLst>
                    <a:gd name="adj" fmla="val 23990"/>
                  </a:avLst>
                </a:prstGeom>
                <a:noFill/>
                <a:ln w="5715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215" name="Прямая соединительная линия 214"/>
                <p:cNvCxnSpPr/>
                <p:nvPr/>
              </p:nvCxnSpPr>
              <p:spPr>
                <a:xfrm flipH="1">
                  <a:off x="706583" y="640281"/>
                  <a:ext cx="2496142" cy="1645719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6" name="TextBox 215"/>
                <p:cNvSpPr txBox="1"/>
                <p:nvPr/>
              </p:nvSpPr>
              <p:spPr>
                <a:xfrm>
                  <a:off x="3976255" y="415636"/>
                  <a:ext cx="512618" cy="4441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7" name="TextBox 216"/>
                <p:cNvSpPr txBox="1"/>
                <p:nvPr/>
              </p:nvSpPr>
              <p:spPr>
                <a:xfrm>
                  <a:off x="3742679" y="2130606"/>
                  <a:ext cx="568037" cy="4441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8" name="TextBox 217"/>
                <p:cNvSpPr txBox="1"/>
                <p:nvPr/>
              </p:nvSpPr>
              <p:spPr>
                <a:xfrm>
                  <a:off x="623454" y="374072"/>
                  <a:ext cx="443345" cy="4441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219" name="TextBox 218"/>
                <p:cNvSpPr txBox="1"/>
                <p:nvPr/>
              </p:nvSpPr>
              <p:spPr>
                <a:xfrm>
                  <a:off x="277091" y="2299855"/>
                  <a:ext cx="429491" cy="44419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211" name="Прямая соединительная линия 210"/>
              <p:cNvCxnSpPr/>
              <p:nvPr/>
            </p:nvCxnSpPr>
            <p:spPr>
              <a:xfrm>
                <a:off x="2222296" y="3077407"/>
                <a:ext cx="291569" cy="98456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Прямая соединительная линия 233"/>
              <p:cNvCxnSpPr/>
              <p:nvPr/>
            </p:nvCxnSpPr>
            <p:spPr>
              <a:xfrm flipH="1">
                <a:off x="3559744" y="2080334"/>
                <a:ext cx="103515" cy="275723"/>
              </a:xfrm>
              <a:prstGeom prst="line">
                <a:avLst/>
              </a:prstGeom>
              <a:ln w="381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5" name="Дуга 224"/>
            <p:cNvSpPr/>
            <p:nvPr/>
          </p:nvSpPr>
          <p:spPr>
            <a:xfrm>
              <a:off x="216690" y="5899868"/>
              <a:ext cx="532722" cy="470981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6" name="Дуга 225"/>
            <p:cNvSpPr/>
            <p:nvPr/>
          </p:nvSpPr>
          <p:spPr>
            <a:xfrm rot="12853511">
              <a:off x="1794715" y="4829444"/>
              <a:ext cx="550356" cy="48909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7" name="Дуга 226"/>
            <p:cNvSpPr/>
            <p:nvPr/>
          </p:nvSpPr>
          <p:spPr>
            <a:xfrm rot="1205494">
              <a:off x="402959" y="6104501"/>
              <a:ext cx="547329" cy="572427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44" name="TextBox 243"/>
          <p:cNvSpPr txBox="1"/>
          <p:nvPr/>
        </p:nvSpPr>
        <p:spPr>
          <a:xfrm>
            <a:off x="141891" y="4780271"/>
            <a:ext cx="914399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 startAt="4"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При проведении биссектрисы любого угла</a:t>
            </a:r>
          </a:p>
          <a:p>
            <a:pPr marL="342900" indent="-342900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параллелограмма получается равнобедренный</a:t>
            </a:r>
          </a:p>
          <a:p>
            <a:pPr marL="342900" indent="-342900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треугольник.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664075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Группа 81"/>
          <p:cNvGrpSpPr/>
          <p:nvPr/>
        </p:nvGrpSpPr>
        <p:grpSpPr>
          <a:xfrm>
            <a:off x="784556" y="512910"/>
            <a:ext cx="1424254" cy="1183039"/>
            <a:chOff x="784556" y="512910"/>
            <a:chExt cx="1874662" cy="1183039"/>
          </a:xfrm>
        </p:grpSpPr>
        <p:sp>
          <p:nvSpPr>
            <p:cNvPr id="77" name="TextBox 76"/>
            <p:cNvSpPr txBox="1"/>
            <p:nvPr/>
          </p:nvSpPr>
          <p:spPr>
            <a:xfrm>
              <a:off x="784556" y="878670"/>
              <a:ext cx="287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574918" y="512910"/>
              <a:ext cx="287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371814" y="873002"/>
              <a:ext cx="287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511534" y="1326617"/>
              <a:ext cx="287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782488" y="918427"/>
              <a:ext cx="2874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540934" y="1036581"/>
              <a:ext cx="2702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52" name="TextBox 151"/>
          <p:cNvSpPr txBox="1"/>
          <p:nvPr/>
        </p:nvSpPr>
        <p:spPr>
          <a:xfrm>
            <a:off x="3574473" y="126276"/>
            <a:ext cx="5389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Специфика параллелограмма</a:t>
            </a:r>
          </a:p>
        </p:txBody>
      </p:sp>
      <p:grpSp>
        <p:nvGrpSpPr>
          <p:cNvPr id="17" name="Группа 188"/>
          <p:cNvGrpSpPr/>
          <p:nvPr/>
        </p:nvGrpSpPr>
        <p:grpSpPr>
          <a:xfrm>
            <a:off x="784556" y="5333628"/>
            <a:ext cx="1900062" cy="541155"/>
            <a:chOff x="2806811" y="3347498"/>
            <a:chExt cx="1892410" cy="456797"/>
          </a:xfrm>
        </p:grpSpPr>
        <p:sp>
          <p:nvSpPr>
            <p:cNvPr id="190" name="TextBox 189"/>
            <p:cNvSpPr txBox="1"/>
            <p:nvPr/>
          </p:nvSpPr>
          <p:spPr>
            <a:xfrm>
              <a:off x="2806811" y="3347498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2" name="TextBox 191"/>
            <p:cNvSpPr txBox="1"/>
            <p:nvPr/>
          </p:nvSpPr>
          <p:spPr>
            <a:xfrm>
              <a:off x="4412974" y="3434963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3800724" y="3387255"/>
              <a:ext cx="28624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-1" y="587941"/>
            <a:ext cx="4600941" cy="2540357"/>
            <a:chOff x="0" y="218609"/>
            <a:chExt cx="3728852" cy="1970557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0" y="218609"/>
              <a:ext cx="3728852" cy="1970557"/>
              <a:chOff x="0" y="218609"/>
              <a:chExt cx="3728852" cy="1970557"/>
            </a:xfrm>
          </p:grpSpPr>
          <p:grpSp>
            <p:nvGrpSpPr>
              <p:cNvPr id="4" name="Группа 3"/>
              <p:cNvGrpSpPr/>
              <p:nvPr/>
            </p:nvGrpSpPr>
            <p:grpSpPr>
              <a:xfrm>
                <a:off x="0" y="218609"/>
                <a:ext cx="3728852" cy="1970557"/>
                <a:chOff x="0" y="218609"/>
                <a:chExt cx="3728852" cy="1970557"/>
              </a:xfrm>
            </p:grpSpPr>
            <p:sp>
              <p:nvSpPr>
                <p:cNvPr id="83" name="Ромб 82"/>
                <p:cNvSpPr/>
                <p:nvPr/>
              </p:nvSpPr>
              <p:spPr>
                <a:xfrm rot="19952928">
                  <a:off x="344385" y="344384"/>
                  <a:ext cx="3051958" cy="1508167"/>
                </a:xfrm>
                <a:prstGeom prst="diamond">
                  <a:avLst/>
                </a:prstGeom>
                <a:noFill/>
                <a:ln w="50800"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3298137" y="253168"/>
                  <a:ext cx="43071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C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2294359" y="1762236"/>
                  <a:ext cx="47727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D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5" name="TextBox 34"/>
                <p:cNvSpPr txBox="1"/>
                <p:nvPr/>
              </p:nvSpPr>
              <p:spPr>
                <a:xfrm>
                  <a:off x="1039169" y="218609"/>
                  <a:ext cx="37251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B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36" name="TextBox 35"/>
                <p:cNvSpPr txBox="1"/>
                <p:nvPr/>
              </p:nvSpPr>
              <p:spPr>
                <a:xfrm>
                  <a:off x="0" y="1819834"/>
                  <a:ext cx="36086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 smtClean="0">
                      <a:latin typeface="Times New Roman" pitchFamily="18" charset="0"/>
                      <a:cs typeface="Times New Roman" pitchFamily="18" charset="0"/>
                    </a:rPr>
                    <a:t>A</a:t>
                  </a:r>
                  <a:endParaRPr lang="ru-RU" dirty="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  <p:cxnSp>
            <p:nvCxnSpPr>
              <p:cNvPr id="86" name="Прямая соединительная линия 85"/>
              <p:cNvCxnSpPr/>
              <p:nvPr/>
            </p:nvCxnSpPr>
            <p:spPr>
              <a:xfrm>
                <a:off x="2530228" y="1051461"/>
                <a:ext cx="414852" cy="5443"/>
              </a:xfrm>
              <a:prstGeom prst="line">
                <a:avLst/>
              </a:prstGeom>
              <a:ln w="127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Прямая соединительная линия 87"/>
              <p:cNvCxnSpPr/>
              <p:nvPr/>
            </p:nvCxnSpPr>
            <p:spPr>
              <a:xfrm flipV="1">
                <a:off x="1482863" y="1637544"/>
                <a:ext cx="225631" cy="249382"/>
              </a:xfrm>
              <a:prstGeom prst="line">
                <a:avLst/>
              </a:prstGeom>
              <a:ln w="127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 flipV="1">
                <a:off x="2220687" y="296883"/>
                <a:ext cx="225631" cy="249382"/>
              </a:xfrm>
              <a:prstGeom prst="line">
                <a:avLst/>
              </a:prstGeom>
              <a:ln w="127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>
                <a:off x="820181" y="1051461"/>
                <a:ext cx="414852" cy="5443"/>
              </a:xfrm>
              <a:prstGeom prst="line">
                <a:avLst/>
              </a:prstGeom>
              <a:ln w="127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Прямая соединительная линия 37"/>
            <p:cNvCxnSpPr>
              <a:stCxn id="83" idx="0"/>
              <a:endCxn id="83" idx="2"/>
            </p:cNvCxnSpPr>
            <p:nvPr/>
          </p:nvCxnSpPr>
          <p:spPr>
            <a:xfrm>
              <a:off x="1507162" y="429291"/>
              <a:ext cx="726404" cy="133835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83" idx="1"/>
              <a:endCxn id="83" idx="3"/>
            </p:cNvCxnSpPr>
            <p:nvPr/>
          </p:nvCxnSpPr>
          <p:spPr>
            <a:xfrm flipV="1">
              <a:off x="516204" y="425168"/>
              <a:ext cx="2708319" cy="1346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/>
          <p:cNvSpPr txBox="1"/>
          <p:nvPr/>
        </p:nvSpPr>
        <p:spPr>
          <a:xfrm>
            <a:off x="168242" y="3128298"/>
            <a:ext cx="88653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Параллелограмм, у которого все стороны равны, является ромбом.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Параллелограмм, диагонали которого взаимно перпендикулярны, является ромбом.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Параллелограмм, диагонали которого являются биссектрисами его углов, является ромбом.</a:t>
            </a:r>
          </a:p>
        </p:txBody>
      </p:sp>
    </p:spTree>
    <p:extLst>
      <p:ext uri="{BB962C8B-B14F-4D97-AF65-F5344CB8AC3E}">
        <p14:creationId xmlns:p14="http://schemas.microsoft.com/office/powerpoint/2010/main" val="147511855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Клеточка зеленый">
  <a:themeElements>
    <a:clrScheme name="Тема Office 3">
      <a:dk1>
        <a:srgbClr val="000000"/>
      </a:dk1>
      <a:lt1>
        <a:srgbClr val="FFFFFF"/>
      </a:lt1>
      <a:dk2>
        <a:srgbClr val="085539"/>
      </a:dk2>
      <a:lt2>
        <a:srgbClr val="FFFFFF"/>
      </a:lt2>
      <a:accent1>
        <a:srgbClr val="F7BAD3"/>
      </a:accent1>
      <a:accent2>
        <a:srgbClr val="FBB76E"/>
      </a:accent2>
      <a:accent3>
        <a:srgbClr val="AAB4AE"/>
      </a:accent3>
      <a:accent4>
        <a:srgbClr val="DADADA"/>
      </a:accent4>
      <a:accent5>
        <a:srgbClr val="FAD9E6"/>
      </a:accent5>
      <a:accent6>
        <a:srgbClr val="E3A663"/>
      </a:accent6>
      <a:hlink>
        <a:srgbClr val="58E3B5"/>
      </a:hlink>
      <a:folHlink>
        <a:srgbClr val="EBDA7A"/>
      </a:folHlink>
    </a:clrScheme>
    <a:fontScheme name="Тема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85539"/>
        </a:dk2>
        <a:lt2>
          <a:srgbClr val="FFFFFF"/>
        </a:lt2>
        <a:accent1>
          <a:srgbClr val="30E9A9"/>
        </a:accent1>
        <a:accent2>
          <a:srgbClr val="BCE2D6"/>
        </a:accent2>
        <a:accent3>
          <a:srgbClr val="AAB4AE"/>
        </a:accent3>
        <a:accent4>
          <a:srgbClr val="DADADA"/>
        </a:accent4>
        <a:accent5>
          <a:srgbClr val="ADF2D1"/>
        </a:accent5>
        <a:accent6>
          <a:srgbClr val="AACDC2"/>
        </a:accent6>
        <a:hlink>
          <a:srgbClr val="D1FFED"/>
        </a:hlink>
        <a:folHlink>
          <a:srgbClr val="75F0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85539"/>
        </a:dk2>
        <a:lt2>
          <a:srgbClr val="FFFFFF"/>
        </a:lt2>
        <a:accent1>
          <a:srgbClr val="82C4F2"/>
        </a:accent1>
        <a:accent2>
          <a:srgbClr val="A2DB14"/>
        </a:accent2>
        <a:accent3>
          <a:srgbClr val="AAB4AE"/>
        </a:accent3>
        <a:accent4>
          <a:srgbClr val="DADADA"/>
        </a:accent4>
        <a:accent5>
          <a:srgbClr val="C1DEF7"/>
        </a:accent5>
        <a:accent6>
          <a:srgbClr val="92C611"/>
        </a:accent6>
        <a:hlink>
          <a:srgbClr val="7BE1C0"/>
        </a:hlink>
        <a:folHlink>
          <a:srgbClr val="B6DE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85539"/>
        </a:dk2>
        <a:lt2>
          <a:srgbClr val="FFFFFF"/>
        </a:lt2>
        <a:accent1>
          <a:srgbClr val="F7BAD3"/>
        </a:accent1>
        <a:accent2>
          <a:srgbClr val="FBB76E"/>
        </a:accent2>
        <a:accent3>
          <a:srgbClr val="AAB4AE"/>
        </a:accent3>
        <a:accent4>
          <a:srgbClr val="DADADA"/>
        </a:accent4>
        <a:accent5>
          <a:srgbClr val="FAD9E6"/>
        </a:accent5>
        <a:accent6>
          <a:srgbClr val="E3A663"/>
        </a:accent6>
        <a:hlink>
          <a:srgbClr val="58E3B5"/>
        </a:hlink>
        <a:folHlink>
          <a:srgbClr val="EBDA7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85539"/>
        </a:dk2>
        <a:lt2>
          <a:srgbClr val="FFFFFF"/>
        </a:lt2>
        <a:accent1>
          <a:srgbClr val="ECE2AC"/>
        </a:accent1>
        <a:accent2>
          <a:srgbClr val="FCB8A1"/>
        </a:accent2>
        <a:accent3>
          <a:srgbClr val="AAB4AE"/>
        </a:accent3>
        <a:accent4>
          <a:srgbClr val="DADADA"/>
        </a:accent4>
        <a:accent5>
          <a:srgbClr val="F4EED2"/>
        </a:accent5>
        <a:accent6>
          <a:srgbClr val="E4A691"/>
        </a:accent6>
        <a:hlink>
          <a:srgbClr val="C9B5F7"/>
        </a:hlink>
        <a:folHlink>
          <a:srgbClr val="7EDDB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0E9A9"/>
        </a:accent1>
        <a:accent2>
          <a:srgbClr val="BCE2D6"/>
        </a:accent2>
        <a:accent3>
          <a:srgbClr val="FFFFFF"/>
        </a:accent3>
        <a:accent4>
          <a:srgbClr val="000000"/>
        </a:accent4>
        <a:accent5>
          <a:srgbClr val="ADF2D1"/>
        </a:accent5>
        <a:accent6>
          <a:srgbClr val="AACDC2"/>
        </a:accent6>
        <a:hlink>
          <a:srgbClr val="D1FFED"/>
        </a:hlink>
        <a:folHlink>
          <a:srgbClr val="75F0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2C4F2"/>
        </a:accent1>
        <a:accent2>
          <a:srgbClr val="A2DB14"/>
        </a:accent2>
        <a:accent3>
          <a:srgbClr val="FFFFFF"/>
        </a:accent3>
        <a:accent4>
          <a:srgbClr val="000000"/>
        </a:accent4>
        <a:accent5>
          <a:srgbClr val="C1DEF7"/>
        </a:accent5>
        <a:accent6>
          <a:srgbClr val="92C611"/>
        </a:accent6>
        <a:hlink>
          <a:srgbClr val="7BE1C0"/>
        </a:hlink>
        <a:folHlink>
          <a:srgbClr val="B6DEF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BAD3"/>
        </a:accent1>
        <a:accent2>
          <a:srgbClr val="FBB76E"/>
        </a:accent2>
        <a:accent3>
          <a:srgbClr val="FFFFFF"/>
        </a:accent3>
        <a:accent4>
          <a:srgbClr val="000000"/>
        </a:accent4>
        <a:accent5>
          <a:srgbClr val="FAD9E6"/>
        </a:accent5>
        <a:accent6>
          <a:srgbClr val="E3A663"/>
        </a:accent6>
        <a:hlink>
          <a:srgbClr val="58E3B5"/>
        </a:hlink>
        <a:folHlink>
          <a:srgbClr val="EBDA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CE2AC"/>
        </a:accent1>
        <a:accent2>
          <a:srgbClr val="FCB8A1"/>
        </a:accent2>
        <a:accent3>
          <a:srgbClr val="FFFFFF"/>
        </a:accent3>
        <a:accent4>
          <a:srgbClr val="000000"/>
        </a:accent4>
        <a:accent5>
          <a:srgbClr val="F4EED2"/>
        </a:accent5>
        <a:accent6>
          <a:srgbClr val="E4A691"/>
        </a:accent6>
        <a:hlink>
          <a:srgbClr val="C9B5F7"/>
        </a:hlink>
        <a:folHlink>
          <a:srgbClr val="7EDD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3">
      <a:dk1>
        <a:srgbClr val="000000"/>
      </a:dk1>
      <a:lt1>
        <a:srgbClr val="FFFFFF"/>
      </a:lt1>
      <a:dk2>
        <a:srgbClr val="085539"/>
      </a:dk2>
      <a:lt2>
        <a:srgbClr val="FFFFFF"/>
      </a:lt2>
      <a:accent1>
        <a:srgbClr val="F7BAD3"/>
      </a:accent1>
      <a:accent2>
        <a:srgbClr val="FBB76E"/>
      </a:accent2>
      <a:accent3>
        <a:srgbClr val="AAB4AE"/>
      </a:accent3>
      <a:accent4>
        <a:srgbClr val="DADADA"/>
      </a:accent4>
      <a:accent5>
        <a:srgbClr val="FAD9E6"/>
      </a:accent5>
      <a:accent6>
        <a:srgbClr val="E3A663"/>
      </a:accent6>
      <a:hlink>
        <a:srgbClr val="58E3B5"/>
      </a:hlink>
      <a:folHlink>
        <a:srgbClr val="EBDA7A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85539"/>
        </a:dk2>
        <a:lt2>
          <a:srgbClr val="FFFFFF"/>
        </a:lt2>
        <a:accent1>
          <a:srgbClr val="30E9A9"/>
        </a:accent1>
        <a:accent2>
          <a:srgbClr val="BCE2D6"/>
        </a:accent2>
        <a:accent3>
          <a:srgbClr val="AAB4AE"/>
        </a:accent3>
        <a:accent4>
          <a:srgbClr val="DADADA"/>
        </a:accent4>
        <a:accent5>
          <a:srgbClr val="ADF2D1"/>
        </a:accent5>
        <a:accent6>
          <a:srgbClr val="AACDC2"/>
        </a:accent6>
        <a:hlink>
          <a:srgbClr val="D1FFED"/>
        </a:hlink>
        <a:folHlink>
          <a:srgbClr val="75F0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85539"/>
        </a:dk2>
        <a:lt2>
          <a:srgbClr val="FFFFFF"/>
        </a:lt2>
        <a:accent1>
          <a:srgbClr val="82C4F2"/>
        </a:accent1>
        <a:accent2>
          <a:srgbClr val="A2DB14"/>
        </a:accent2>
        <a:accent3>
          <a:srgbClr val="AAB4AE"/>
        </a:accent3>
        <a:accent4>
          <a:srgbClr val="DADADA"/>
        </a:accent4>
        <a:accent5>
          <a:srgbClr val="C1DEF7"/>
        </a:accent5>
        <a:accent6>
          <a:srgbClr val="92C611"/>
        </a:accent6>
        <a:hlink>
          <a:srgbClr val="7BE1C0"/>
        </a:hlink>
        <a:folHlink>
          <a:srgbClr val="B6DEF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85539"/>
        </a:dk2>
        <a:lt2>
          <a:srgbClr val="FFFFFF"/>
        </a:lt2>
        <a:accent1>
          <a:srgbClr val="F7BAD3"/>
        </a:accent1>
        <a:accent2>
          <a:srgbClr val="FBB76E"/>
        </a:accent2>
        <a:accent3>
          <a:srgbClr val="AAB4AE"/>
        </a:accent3>
        <a:accent4>
          <a:srgbClr val="DADADA"/>
        </a:accent4>
        <a:accent5>
          <a:srgbClr val="FAD9E6"/>
        </a:accent5>
        <a:accent6>
          <a:srgbClr val="E3A663"/>
        </a:accent6>
        <a:hlink>
          <a:srgbClr val="58E3B5"/>
        </a:hlink>
        <a:folHlink>
          <a:srgbClr val="EBDA7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85539"/>
        </a:dk2>
        <a:lt2>
          <a:srgbClr val="FFFFFF"/>
        </a:lt2>
        <a:accent1>
          <a:srgbClr val="ECE2AC"/>
        </a:accent1>
        <a:accent2>
          <a:srgbClr val="FCB8A1"/>
        </a:accent2>
        <a:accent3>
          <a:srgbClr val="AAB4AE"/>
        </a:accent3>
        <a:accent4>
          <a:srgbClr val="DADADA"/>
        </a:accent4>
        <a:accent5>
          <a:srgbClr val="F4EED2"/>
        </a:accent5>
        <a:accent6>
          <a:srgbClr val="E4A691"/>
        </a:accent6>
        <a:hlink>
          <a:srgbClr val="C9B5F7"/>
        </a:hlink>
        <a:folHlink>
          <a:srgbClr val="7EDDB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0E9A9"/>
        </a:accent1>
        <a:accent2>
          <a:srgbClr val="BCE2D6"/>
        </a:accent2>
        <a:accent3>
          <a:srgbClr val="FFFFFF"/>
        </a:accent3>
        <a:accent4>
          <a:srgbClr val="000000"/>
        </a:accent4>
        <a:accent5>
          <a:srgbClr val="ADF2D1"/>
        </a:accent5>
        <a:accent6>
          <a:srgbClr val="AACDC2"/>
        </a:accent6>
        <a:hlink>
          <a:srgbClr val="D1FFED"/>
        </a:hlink>
        <a:folHlink>
          <a:srgbClr val="75F0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BAD3"/>
        </a:accent1>
        <a:accent2>
          <a:srgbClr val="FBB76E"/>
        </a:accent2>
        <a:accent3>
          <a:srgbClr val="FFFFFF"/>
        </a:accent3>
        <a:accent4>
          <a:srgbClr val="000000"/>
        </a:accent4>
        <a:accent5>
          <a:srgbClr val="FAD9E6"/>
        </a:accent5>
        <a:accent6>
          <a:srgbClr val="E3A663"/>
        </a:accent6>
        <a:hlink>
          <a:srgbClr val="58E3B5"/>
        </a:hlink>
        <a:folHlink>
          <a:srgbClr val="EBDA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2C4F2"/>
        </a:accent1>
        <a:accent2>
          <a:srgbClr val="A2DB14"/>
        </a:accent2>
        <a:accent3>
          <a:srgbClr val="FFFFFF"/>
        </a:accent3>
        <a:accent4>
          <a:srgbClr val="000000"/>
        </a:accent4>
        <a:accent5>
          <a:srgbClr val="C1DEF7"/>
        </a:accent5>
        <a:accent6>
          <a:srgbClr val="92C611"/>
        </a:accent6>
        <a:hlink>
          <a:srgbClr val="7BE1C0"/>
        </a:hlink>
        <a:folHlink>
          <a:srgbClr val="B6DEF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CE2AC"/>
        </a:accent1>
        <a:accent2>
          <a:srgbClr val="FCB8A1"/>
        </a:accent2>
        <a:accent3>
          <a:srgbClr val="FFFFFF"/>
        </a:accent3>
        <a:accent4>
          <a:srgbClr val="000000"/>
        </a:accent4>
        <a:accent5>
          <a:srgbClr val="F4EED2"/>
        </a:accent5>
        <a:accent6>
          <a:srgbClr val="E4A691"/>
        </a:accent6>
        <a:hlink>
          <a:srgbClr val="C9B5F7"/>
        </a:hlink>
        <a:folHlink>
          <a:srgbClr val="7EDDB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Перспектива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Клеточка зеленый</Template>
  <TotalTime>2801</TotalTime>
  <Words>2005</Words>
  <Application>Microsoft Office PowerPoint</Application>
  <PresentationFormat>Экран (4:3)</PresentationFormat>
  <Paragraphs>453</Paragraphs>
  <Slides>39</Slides>
  <Notes>15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39</vt:i4>
      </vt:variant>
    </vt:vector>
  </HeadingPairs>
  <TitlesOfParts>
    <vt:vector size="43" baseType="lpstr">
      <vt:lpstr>Клеточка зеленый</vt:lpstr>
      <vt:lpstr>1_Default Design</vt:lpstr>
      <vt:lpstr>Перспектива</vt:lpstr>
      <vt:lpstr>Equation</vt:lpstr>
      <vt:lpstr>   ГОСУДАРСТВЕННАЯ  ИТОГОВАЯ  АТТЕСТАЦИЯ ОСНОВНОЙ ГОСУДАРСТВЕННЫЙ ЭКЗАМЕН МАТЕМАТИКА  9  КЛАСС МОДУЛЬ  ГЕОМЕТРИЯ (часть 2)  Выпуклые четырёхугольники  Специфика параллелограммов Специфика трапеций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1. Найдите площадь выпуклого четырёхугольника с диагоналями 8 и 5, если отрезки, соединяющие середины противоположных сторон равны.     2. В выпуклом четырёхугольнике ABCТ длина отрезка, соединяющего середины сторон AB и CТ, равна одному метру. Прямые BТ и AC перпендикулярны. Найдите длину отрезка, соединяющего середины диагоналей AC и BТ.      3. На стороне ВC параллелограмма ABCD  выбрана точка К. Отрезки АК и ВD пересекаются в точке Р. Площадь параллелограмма ABCD равна 80, а площадь четырёхугольника РКСD равна 31. Найдите площадь треугольника АРD.     </vt:lpstr>
      <vt:lpstr>4. Диагонали  AC и BD трапеции ABCD пересекаются в точке О. Площади треугольников АOD и ВOC равны соответственно 25 см2 и 16 см2. Найдите площадь трапеции.          5. Прямая,  параллельная  основаниям BC  и AD  трапеции ABCD, проходит через точку пересечения диагоналей трапеции и пересекает её боковые стороны AB и CD в точках Е и F соответственно. Найдите длину отрезка ЕF , если AD= =12 см, ВC=24 см.        6. В трапеции ABCD (AD параллельна BC, AD &gt; BC) на диагонали AC выбрана  точка Е так, что ВЕ параллельна CD. Площадь треугольника АВC равна 10. Найдите площадь треугольника DЕC.        </vt:lpstr>
      <vt:lpstr>        А.С. Зеленский, И.И. Панфилов «Геометрия в задачах».                                                                                           Учебное пособие для учащихся старших классов и  поступающих в вузы. – Москва, НТЦ  «Университетский» УНИВЕР-ПРЕСС, 2008.    И.В. Ященко, С.А. Шестаков и др. Математика. 9 класс.  Типовые тестовые задания. – «Экзамен», Москва, 2013.   Образовательный портал для подготовки к экзаменам       РЕШУ ЕГЭ    http://pedsovet.su/load/321    http://www.mathvaz.ru/    http://alexlarin.net/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VerNata</dc:creator>
  <cp:lastModifiedBy>Taina</cp:lastModifiedBy>
  <cp:revision>313</cp:revision>
  <dcterms:created xsi:type="dcterms:W3CDTF">2014-01-05T06:36:31Z</dcterms:created>
  <dcterms:modified xsi:type="dcterms:W3CDTF">2015-12-18T12:01:30Z</dcterms:modified>
</cp:coreProperties>
</file>