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0" r:id="rId2"/>
    <p:sldId id="261" r:id="rId3"/>
    <p:sldId id="262" r:id="rId4"/>
    <p:sldId id="263" r:id="rId5"/>
    <p:sldId id="264" r:id="rId6"/>
    <p:sldId id="271" r:id="rId7"/>
    <p:sldId id="274" r:id="rId8"/>
    <p:sldId id="272" r:id="rId9"/>
    <p:sldId id="273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88" r:id="rId21"/>
    <p:sldId id="289" r:id="rId22"/>
    <p:sldId id="295" r:id="rId23"/>
    <p:sldId id="297" r:id="rId24"/>
    <p:sldId id="298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ng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image" Target="../media/image35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89185C-CA72-4B48-9A56-9BC2BF6048C2}" type="datetimeFigureOut">
              <a:rPr lang="ru-RU"/>
              <a:pPr>
                <a:defRPr/>
              </a:pPr>
              <a:t>20.12.2015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538894-BAA7-4D71-8C23-CC36B9B654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F5C72C-BF7A-4A83-9DD9-7F52A6D5E16C}" type="datetimeFigureOut">
              <a:rPr lang="ru-RU"/>
              <a:pPr>
                <a:defRPr/>
              </a:pPr>
              <a:t>20.12.2015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B463E-F3F2-48E4-AD26-04D7123950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CBA3A-801B-42E3-869E-22C2118AAAD2}" type="datetimeFigureOut">
              <a:rPr lang="ru-RU"/>
              <a:pPr>
                <a:defRPr/>
              </a:pPr>
              <a:t>20.12.2015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D0D1B-3904-4751-BD96-567BD94DF2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7183BD-0009-490D-AA12-43C792E03D87}" type="datetimeFigureOut">
              <a:rPr lang="ru-RU"/>
              <a:pPr>
                <a:defRPr/>
              </a:pPr>
              <a:t>20.12.2015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19265B-BC99-45EB-9418-802D343D86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1B7B42-58DC-4FE4-A7BB-BCDE85D23E28}" type="datetimeFigureOut">
              <a:rPr lang="ru-RU"/>
              <a:pPr>
                <a:defRPr/>
              </a:pPr>
              <a:t>20.12.2015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A30C54-FD7C-4445-A9F3-8A2EF1B568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BC2142-ED35-4328-BA10-301127358545}" type="datetimeFigureOut">
              <a:rPr lang="ru-RU"/>
              <a:pPr>
                <a:defRPr/>
              </a:pPr>
              <a:t>20.12.2015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B35FA6-98EF-4B07-AA25-7DB2C6D87C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DAC267-2BBD-4847-8AEA-F4BBE304D7C2}" type="datetimeFigureOut">
              <a:rPr lang="ru-RU"/>
              <a:pPr>
                <a:defRPr/>
              </a:pPr>
              <a:t>20.12.2015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3E08FE-4269-4327-9727-686E2B7373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2E99D-6FAD-4AFB-82B6-055F38ED42E1}" type="datetimeFigureOut">
              <a:rPr lang="ru-RU"/>
              <a:pPr>
                <a:defRPr/>
              </a:pPr>
              <a:t>20.12.2015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F9B04D-0BEF-420D-971A-FFF7C32C25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1D2A88-0664-469F-9637-96CB67800B66}" type="datetimeFigureOut">
              <a:rPr lang="ru-RU"/>
              <a:pPr>
                <a:defRPr/>
              </a:pPr>
              <a:t>20.12.2015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38C130-AFE8-45D9-9E42-F1C05A732C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BAD165-B5EB-4D2C-A3C0-63F3A87A175E}" type="datetimeFigureOut">
              <a:rPr lang="ru-RU"/>
              <a:pPr>
                <a:defRPr/>
              </a:pPr>
              <a:t>20.12.2015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ABBEA0-4EEB-4926-8AF9-DA447C582F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FA72D2-4576-4B66-A933-492A5DA1C7F5}" type="datetimeFigureOut">
              <a:rPr lang="ru-RU"/>
              <a:pPr>
                <a:defRPr/>
              </a:pPr>
              <a:t>20.12.2015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E6A88-0846-4730-B26F-3F5FECC9EF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4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C9DFEE1-F6D1-4481-96ED-0A00A7325203}" type="datetimeFigureOut">
              <a:rPr lang="ru-RU"/>
              <a:pPr>
                <a:defRPr/>
              </a:pPr>
              <a:t>20.12.2015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1B8AAFD-97D8-424E-A611-7DE2D88443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file:///C:\Documents%20and%20Settings\&#1050;&#1072;&#1073;&#1080;&#1085;&#1077;&#1088;%20&#1080;&#1085;&#1092;&#1086;&#1088;&#1084;&#1072;&#1090;&#1080;&#1082;&#1080;\&#1052;&#1086;&#1080;%20&#1076;&#1086;&#1082;&#1091;&#1084;&#1077;&#1085;&#1090;&#1099;\&#1041;&#1054;&#1053;\&#1058;&#1082;&#1072;&#1095;&#1091;&#1082;\&#1092;&#1086;&#1090;&#1086;\seren.avi" TargetMode="Externa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1.jpeg"/><Relationship Id="rId4" Type="http://schemas.openxmlformats.org/officeDocument/2006/relationships/oleObject" Target="../embeddings/oleObject1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714375" y="357188"/>
            <a:ext cx="8215313" cy="526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800" b="1">
                <a:solidFill>
                  <a:srgbClr val="C00000"/>
                </a:solidFill>
              </a:rPr>
              <a:t>«Африа»  -  безморозный </a:t>
            </a:r>
          </a:p>
          <a:p>
            <a:pPr algn="ctr"/>
            <a:r>
              <a:rPr lang="ru-RU" sz="4800" b="1">
                <a:solidFill>
                  <a:srgbClr val="C00000"/>
                </a:solidFill>
              </a:rPr>
              <a:t>                           </a:t>
            </a:r>
            <a:r>
              <a:rPr lang="ru-RU" sz="4800" b="1">
                <a:solidFill>
                  <a:srgbClr val="7030A0"/>
                </a:solidFill>
              </a:rPr>
              <a:t>почему?</a:t>
            </a:r>
          </a:p>
          <a:p>
            <a:pPr algn="ctr"/>
            <a:r>
              <a:rPr lang="ru-RU" sz="4800" b="1"/>
              <a:t>     </a:t>
            </a:r>
          </a:p>
          <a:p>
            <a:pPr algn="ctr"/>
            <a:endParaRPr lang="ru-RU" sz="4800" b="1"/>
          </a:p>
          <a:p>
            <a:pPr algn="ctr"/>
            <a:endParaRPr lang="ru-RU" sz="4800" b="1"/>
          </a:p>
          <a:p>
            <a:pPr algn="ctr"/>
            <a:r>
              <a:rPr lang="ru-RU" sz="4800" b="1"/>
              <a:t>                              </a:t>
            </a:r>
            <a:r>
              <a:rPr lang="ru-RU" sz="4800" b="1">
                <a:solidFill>
                  <a:srgbClr val="7030A0"/>
                </a:solidFill>
              </a:rPr>
              <a:t>Что  будем</a:t>
            </a:r>
          </a:p>
          <a:p>
            <a:pPr algn="ctr"/>
            <a:r>
              <a:rPr lang="ru-RU" sz="4800" b="1">
                <a:solidFill>
                  <a:srgbClr val="7030A0"/>
                </a:solidFill>
              </a:rPr>
              <a:t>                             изучать?</a:t>
            </a:r>
          </a:p>
        </p:txBody>
      </p:sp>
      <p:pic>
        <p:nvPicPr>
          <p:cNvPr id="15363" name="Picture 8" descr="C:\Documents and Settings\User\Рабочий стол\африка\map-afrika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357313"/>
            <a:ext cx="5072063" cy="507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714375" y="142875"/>
            <a:ext cx="77152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>
                <a:solidFill>
                  <a:srgbClr val="C00000"/>
                </a:solidFill>
              </a:rPr>
              <a:t>Внутренние   воды   Африки</a:t>
            </a:r>
          </a:p>
        </p:txBody>
      </p:sp>
      <p:pic>
        <p:nvPicPr>
          <p:cNvPr id="32771" name="Picture 3" descr="C:\Documents and Settings\User\Рабочий стол\африка\AFRIC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88" y="1071563"/>
            <a:ext cx="4044950" cy="522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C:\Documents and Settings\User\Рабочий стол\африка\map_nile2nubi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1143000"/>
            <a:ext cx="3128962" cy="521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429000" y="1714500"/>
            <a:ext cx="1357313" cy="347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7030A0"/>
                </a:solidFill>
              </a:rPr>
              <a:t>Нил –</a:t>
            </a:r>
          </a:p>
          <a:p>
            <a:pPr algn="ctr"/>
            <a:endParaRPr lang="ru-RU" sz="2400" b="1">
              <a:solidFill>
                <a:srgbClr val="7030A0"/>
              </a:solidFill>
            </a:endParaRPr>
          </a:p>
          <a:p>
            <a:pPr algn="ctr"/>
            <a:r>
              <a:rPr lang="ru-RU" sz="2400" b="1">
                <a:solidFill>
                  <a:srgbClr val="7030A0"/>
                </a:solidFill>
              </a:rPr>
              <a:t>самая</a:t>
            </a:r>
          </a:p>
          <a:p>
            <a:pPr algn="ctr"/>
            <a:endParaRPr lang="ru-RU" sz="2400" b="1">
              <a:solidFill>
                <a:srgbClr val="7030A0"/>
              </a:solidFill>
            </a:endParaRPr>
          </a:p>
          <a:p>
            <a:pPr algn="ctr"/>
            <a:r>
              <a:rPr lang="ru-RU" sz="2400" b="1">
                <a:solidFill>
                  <a:srgbClr val="7030A0"/>
                </a:solidFill>
              </a:rPr>
              <a:t>длинная</a:t>
            </a:r>
          </a:p>
          <a:p>
            <a:pPr algn="ctr"/>
            <a:endParaRPr lang="ru-RU" sz="2400" b="1">
              <a:solidFill>
                <a:srgbClr val="7030A0"/>
              </a:solidFill>
            </a:endParaRPr>
          </a:p>
          <a:p>
            <a:pPr algn="ctr"/>
            <a:r>
              <a:rPr lang="ru-RU" sz="2400" b="1">
                <a:solidFill>
                  <a:srgbClr val="7030A0"/>
                </a:solidFill>
              </a:rPr>
              <a:t>река </a:t>
            </a:r>
          </a:p>
          <a:p>
            <a:pPr algn="ctr"/>
            <a:endParaRPr lang="ru-RU" sz="2400" b="1">
              <a:solidFill>
                <a:srgbClr val="7030A0"/>
              </a:solidFill>
            </a:endParaRPr>
          </a:p>
          <a:p>
            <a:pPr algn="ctr"/>
            <a:r>
              <a:rPr lang="ru-RU" sz="2400" b="1">
                <a:solidFill>
                  <a:srgbClr val="7030A0"/>
                </a:solidFill>
              </a:rPr>
              <a:t>мира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User\Рабочий стол\африка\8952c3de38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3152775"/>
            <a:ext cx="6096000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TextBox 2"/>
          <p:cNvSpPr txBox="1">
            <a:spLocks noChangeArrowheads="1"/>
          </p:cNvSpPr>
          <p:nvPr/>
        </p:nvSpPr>
        <p:spPr bwMode="auto">
          <a:xfrm>
            <a:off x="142875" y="4000500"/>
            <a:ext cx="2714625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rgbClr val="7030A0"/>
                </a:solidFill>
              </a:rPr>
              <a:t>Нил  имеет   ледниковое   питание.</a:t>
            </a:r>
          </a:p>
        </p:txBody>
      </p:sp>
      <p:pic>
        <p:nvPicPr>
          <p:cNvPr id="4" name="Picture 2" descr="C:\Documents and Settings\User\Рабочий стол\африка\296px-Fisherman_on_Lake_Tanganyik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500063"/>
            <a:ext cx="4356100" cy="286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7" name="TextBox 4"/>
          <p:cNvSpPr txBox="1">
            <a:spLocks noChangeArrowheads="1"/>
          </p:cNvSpPr>
          <p:nvPr/>
        </p:nvSpPr>
        <p:spPr bwMode="auto">
          <a:xfrm>
            <a:off x="4572000" y="642938"/>
            <a:ext cx="40005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FF0000"/>
                </a:solidFill>
              </a:rPr>
              <a:t>НИЛ</a:t>
            </a:r>
            <a:r>
              <a:rPr lang="ru-RU" sz="2800" b="1">
                <a:solidFill>
                  <a:srgbClr val="7030A0"/>
                </a:solidFill>
              </a:rPr>
              <a:t>  -  берет   начало на   Восточно-Африканском   плоскогорье,  протекает   через   озеро   Виктория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3" descr="C:\Documents and Settings\User\Рабочий стол\африка\конг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13" y="2857500"/>
            <a:ext cx="5353050" cy="382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2" descr="C:\Documents and Settings\User\Рабочий стол\африка\19670994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142875"/>
            <a:ext cx="4929187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357813" y="357188"/>
            <a:ext cx="3571875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7030A0"/>
                </a:solidFill>
              </a:rPr>
              <a:t>Река </a:t>
            </a:r>
            <a:r>
              <a:rPr lang="ru-RU" sz="3200" b="1"/>
              <a:t>  </a:t>
            </a:r>
            <a:r>
              <a:rPr lang="ru-RU" sz="3200" b="1">
                <a:solidFill>
                  <a:srgbClr val="FF0000"/>
                </a:solidFill>
              </a:rPr>
              <a:t>Конго </a:t>
            </a:r>
            <a:r>
              <a:rPr lang="ru-RU" sz="3200" b="1"/>
              <a:t> </a:t>
            </a:r>
            <a:r>
              <a:rPr lang="ru-RU" sz="3200" b="1">
                <a:solidFill>
                  <a:srgbClr val="7030A0"/>
                </a:solidFill>
              </a:rPr>
              <a:t>полноводна   весь  год,   два   раза   пересекает   экватор.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85750" y="3857625"/>
            <a:ext cx="3071813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rgbClr val="7030A0"/>
                </a:solidFill>
              </a:rPr>
              <a:t>По   водности   на   </a:t>
            </a:r>
            <a:r>
              <a:rPr lang="ru-RU" sz="3600" b="1">
                <a:solidFill>
                  <a:srgbClr val="FF0000"/>
                </a:solidFill>
              </a:rPr>
              <a:t>2 </a:t>
            </a:r>
            <a:r>
              <a:rPr lang="ru-RU" sz="3600" b="1">
                <a:solidFill>
                  <a:srgbClr val="7030A0"/>
                </a:solidFill>
              </a:rPr>
              <a:t>  месте   в   мире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357188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wfall0000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0" y="2071688"/>
            <a:ext cx="4098925" cy="280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4" name="TextBox 8"/>
          <p:cNvSpPr txBox="1">
            <a:spLocks noChangeArrowheads="1"/>
          </p:cNvSpPr>
          <p:nvPr/>
        </p:nvSpPr>
        <p:spPr bwMode="auto">
          <a:xfrm>
            <a:off x="5143500" y="285750"/>
            <a:ext cx="3643313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7030A0"/>
                </a:solidFill>
              </a:rPr>
              <a:t>Река</a:t>
            </a:r>
            <a:r>
              <a:rPr lang="ru-RU" sz="2400" b="1"/>
              <a:t>   </a:t>
            </a:r>
            <a:r>
              <a:rPr lang="ru-RU" sz="4400" b="1">
                <a:solidFill>
                  <a:srgbClr val="C00000"/>
                </a:solidFill>
              </a:rPr>
              <a:t>Замбези </a:t>
            </a:r>
            <a:r>
              <a:rPr lang="ru-RU" sz="3200" b="1">
                <a:solidFill>
                  <a:srgbClr val="7030A0"/>
                </a:solidFill>
              </a:rPr>
              <a:t>полноводна летом</a:t>
            </a:r>
            <a:endParaRPr lang="ru-RU" sz="4400" b="1">
              <a:solidFill>
                <a:srgbClr val="C00000"/>
              </a:solidFill>
            </a:endParaRPr>
          </a:p>
          <a:p>
            <a:endParaRPr lang="ru-RU" sz="4400" b="1">
              <a:solidFill>
                <a:srgbClr val="C00000"/>
              </a:solidFill>
            </a:endParaRPr>
          </a:p>
        </p:txBody>
      </p:sp>
      <p:sp>
        <p:nvSpPr>
          <p:cNvPr id="35845" name="TextBox 9"/>
          <p:cNvSpPr txBox="1">
            <a:spLocks noChangeArrowheads="1"/>
          </p:cNvSpPr>
          <p:nvPr/>
        </p:nvSpPr>
        <p:spPr bwMode="auto">
          <a:xfrm>
            <a:off x="428625" y="4857750"/>
            <a:ext cx="850106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rgbClr val="7030A0"/>
                </a:solidFill>
              </a:rPr>
              <a:t>Водопад   </a:t>
            </a:r>
            <a:r>
              <a:rPr lang="ru-RU" sz="3600" b="1">
                <a:solidFill>
                  <a:srgbClr val="C00000"/>
                </a:solidFill>
              </a:rPr>
              <a:t>Виктория</a:t>
            </a:r>
            <a:r>
              <a:rPr lang="ru-RU" sz="3600" b="1">
                <a:solidFill>
                  <a:srgbClr val="7030A0"/>
                </a:solidFill>
              </a:rPr>
              <a:t>   (гремящий   дым),  ширина – 1800 метров.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Documents and Settings\User\Рабочий стол\африка\99152685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642938"/>
            <a:ext cx="2928938" cy="493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429000" y="500063"/>
            <a:ext cx="5572125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rgbClr val="7030A0"/>
                </a:solidFill>
              </a:rPr>
              <a:t>Озеро</a:t>
            </a:r>
            <a:r>
              <a:rPr lang="ru-RU" sz="3600" b="1"/>
              <a:t>   </a:t>
            </a:r>
            <a:r>
              <a:rPr lang="ru-RU" sz="4800" b="1">
                <a:solidFill>
                  <a:srgbClr val="FF0000"/>
                </a:solidFill>
              </a:rPr>
              <a:t>Танганьика  </a:t>
            </a:r>
            <a:r>
              <a:rPr lang="ru-RU" sz="3600" b="1"/>
              <a:t> -  </a:t>
            </a:r>
            <a:r>
              <a:rPr lang="ru-RU" sz="3600" b="1">
                <a:solidFill>
                  <a:srgbClr val="7030A0"/>
                </a:solidFill>
              </a:rPr>
              <a:t>«сестра  Байкала»</a:t>
            </a:r>
          </a:p>
          <a:p>
            <a:endParaRPr lang="ru-RU" sz="3600" b="1">
              <a:solidFill>
                <a:srgbClr val="7030A0"/>
              </a:solidFill>
            </a:endParaRPr>
          </a:p>
          <a:p>
            <a:r>
              <a:rPr lang="ru-RU" sz="3600" b="1">
                <a:solidFill>
                  <a:srgbClr val="7030A0"/>
                </a:solidFill>
              </a:rPr>
              <a:t>Расположено   в  зоне   разломов</a:t>
            </a:r>
          </a:p>
          <a:p>
            <a:endParaRPr lang="ru-RU" sz="3600" b="1">
              <a:solidFill>
                <a:srgbClr val="7030A0"/>
              </a:solidFill>
            </a:endParaRPr>
          </a:p>
          <a:p>
            <a:r>
              <a:rPr lang="ru-RU" sz="3600" b="1">
                <a:solidFill>
                  <a:srgbClr val="7030A0"/>
                </a:solidFill>
              </a:rPr>
              <a:t>Второе   в   мире   по    глубине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Documents and Settings\User\Рабочий стол\африка\lake_victoria_basi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75" y="2714625"/>
            <a:ext cx="5143500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2" descr="C:\Documents and Settings\User\Рабочий стол\африка\виктория озеро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2875"/>
            <a:ext cx="4857750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072063" y="500063"/>
            <a:ext cx="3714750" cy="141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7030A0"/>
                </a:solidFill>
              </a:rPr>
              <a:t>Озеро</a:t>
            </a:r>
          </a:p>
          <a:p>
            <a:pPr algn="ctr"/>
            <a:r>
              <a:rPr lang="ru-RU" sz="5400" b="1">
                <a:solidFill>
                  <a:srgbClr val="FF0000"/>
                </a:solidFill>
              </a:rPr>
              <a:t>Виктория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14313" y="4071938"/>
            <a:ext cx="314325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7030A0"/>
                </a:solidFill>
              </a:rPr>
              <a:t>Самое большое озеро Африки  по площади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geosfera.info/uploads/fotos/chad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4363" y="2808288"/>
            <a:ext cx="4191000" cy="357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Picture 4" descr="http://dic.academic.ru/pictures/enc_colier/ph0277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5588" y="276225"/>
            <a:ext cx="4214812" cy="357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714875" y="357188"/>
            <a:ext cx="3929063" cy="166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rgbClr val="7030A0"/>
                </a:solidFill>
              </a:rPr>
              <a:t>Озеро  </a:t>
            </a:r>
          </a:p>
          <a:p>
            <a:pPr algn="ctr"/>
            <a:r>
              <a:rPr lang="ru-RU" sz="4800" b="1">
                <a:solidFill>
                  <a:srgbClr val="FF0000"/>
                </a:solidFill>
              </a:rPr>
              <a:t> </a:t>
            </a:r>
            <a:r>
              <a:rPr lang="ru-RU" sz="6600" b="1">
                <a:solidFill>
                  <a:srgbClr val="FF0000"/>
                </a:solidFill>
              </a:rPr>
              <a:t>Чад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14313" y="4429125"/>
            <a:ext cx="385762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7030A0"/>
                </a:solidFill>
              </a:rPr>
              <a:t>Самое   крупное   в   пустыне   Сахара</a:t>
            </a:r>
          </a:p>
          <a:p>
            <a:endParaRPr lang="ru-RU" sz="2400" b="1">
              <a:solidFill>
                <a:srgbClr val="7030A0"/>
              </a:solidFill>
            </a:endParaRPr>
          </a:p>
          <a:p>
            <a:r>
              <a:rPr lang="ru-RU" sz="2400" b="1">
                <a:solidFill>
                  <a:srgbClr val="7030A0"/>
                </a:solidFill>
              </a:rPr>
              <a:t>При   длительной   засухе   сильно   уменьшается   по   площади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Box 1"/>
          <p:cNvSpPr txBox="1">
            <a:spLocks noChangeArrowheads="1"/>
          </p:cNvSpPr>
          <p:nvPr/>
        </p:nvSpPr>
        <p:spPr bwMode="auto">
          <a:xfrm>
            <a:off x="428625" y="142875"/>
            <a:ext cx="82153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>
                <a:solidFill>
                  <a:srgbClr val="C00000"/>
                </a:solidFill>
              </a:rPr>
              <a:t>Природные   зоны   Африки</a:t>
            </a:r>
          </a:p>
        </p:txBody>
      </p:sp>
      <p:pic>
        <p:nvPicPr>
          <p:cNvPr id="41986" name="Picture 2" descr="http://ukrmap.su/program2009/g7/Maps/r_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785813"/>
            <a:ext cx="4286250" cy="590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072063" y="1357313"/>
            <a:ext cx="3929062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>
                <a:solidFill>
                  <a:srgbClr val="FF0000"/>
                </a:solidFill>
              </a:rPr>
              <a:t>Широтная  зональность  </a:t>
            </a:r>
            <a:r>
              <a:rPr lang="ru-RU" sz="4000" b="1">
                <a:solidFill>
                  <a:srgbClr val="7030A0"/>
                </a:solidFill>
              </a:rPr>
              <a:t>-  закономерность     размещения   природных   зон   Африки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10" descr="лес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285750"/>
            <a:ext cx="3616325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3" name="Picture 11" descr="сканирование000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3" y="3071813"/>
            <a:ext cx="4276725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929063" y="214313"/>
            <a:ext cx="5072062" cy="317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C00000"/>
                </a:solidFill>
              </a:rPr>
              <a:t>Влажный экваториальный  лес.</a:t>
            </a:r>
          </a:p>
          <a:p>
            <a:endParaRPr lang="ru-RU"/>
          </a:p>
          <a:p>
            <a:pPr>
              <a:buFont typeface="Wingdings" pitchFamily="2" charset="2"/>
              <a:buChar char="Ø"/>
            </a:pPr>
            <a:r>
              <a:rPr lang="ru-RU" sz="2000" b="1">
                <a:solidFill>
                  <a:srgbClr val="7030A0"/>
                </a:solidFill>
              </a:rPr>
              <a:t>Вечнозеленый</a:t>
            </a:r>
          </a:p>
          <a:p>
            <a:pPr>
              <a:buFont typeface="Wingdings" pitchFamily="2" charset="2"/>
              <a:buChar char="Ø"/>
            </a:pPr>
            <a:r>
              <a:rPr lang="ru-RU" sz="2000" b="1">
                <a:solidFill>
                  <a:srgbClr val="7030A0"/>
                </a:solidFill>
              </a:rPr>
              <a:t>               Ярусность,</a:t>
            </a:r>
          </a:p>
          <a:p>
            <a:pPr>
              <a:buFont typeface="Wingdings" pitchFamily="2" charset="2"/>
              <a:buChar char="Ø"/>
            </a:pPr>
            <a:r>
              <a:rPr lang="ru-RU" sz="2000" b="1">
                <a:solidFill>
                  <a:srgbClr val="7030A0"/>
                </a:solidFill>
              </a:rPr>
              <a:t>                        Много видов деревьев,</a:t>
            </a:r>
          </a:p>
          <a:p>
            <a:pPr>
              <a:buFont typeface="Wingdings" pitchFamily="2" charset="2"/>
              <a:buChar char="Ø"/>
            </a:pPr>
            <a:r>
              <a:rPr lang="ru-RU" sz="2000" b="1">
                <a:solidFill>
                  <a:srgbClr val="7030A0"/>
                </a:solidFill>
              </a:rPr>
              <a:t>                                  Большая влажность,</a:t>
            </a:r>
          </a:p>
          <a:p>
            <a:pPr>
              <a:buFont typeface="Wingdings" pitchFamily="2" charset="2"/>
              <a:buChar char="Ø"/>
            </a:pPr>
            <a:r>
              <a:rPr lang="ru-RU" sz="2000" b="1">
                <a:solidFill>
                  <a:srgbClr val="7030A0"/>
                </a:solidFill>
              </a:rPr>
              <a:t>                                                           Мало света</a:t>
            </a:r>
          </a:p>
          <a:p>
            <a:endParaRPr lang="ru-RU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42875" y="5286375"/>
            <a:ext cx="364331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7030A0"/>
                </a:solidFill>
              </a:rPr>
              <a:t>Деревья – гиганты  имеют  корни  подпорки.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Прямоугольник 1"/>
          <p:cNvSpPr>
            <a:spLocks noChangeArrowheads="1"/>
          </p:cNvSpPr>
          <p:nvPr/>
        </p:nvSpPr>
        <p:spPr bwMode="auto">
          <a:xfrm>
            <a:off x="500063" y="500063"/>
            <a:ext cx="8072437" cy="144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ru-RU" sz="2800" b="1" i="1">
                <a:latin typeface="Monotype Corsiva" pitchFamily="66" charset="0"/>
              </a:rPr>
              <a:t> </a:t>
            </a:r>
            <a:r>
              <a:rPr lang="ru-RU" sz="3600" b="1">
                <a:latin typeface="Monotype Corsiva" pitchFamily="66" charset="0"/>
              </a:rPr>
              <a:t>лианы, пальмы, фикусы, хлебное дерево, мимозы, эбеновое дерево, красное дерево, железное дерево, масличная пальма, бананы </a:t>
            </a:r>
            <a:endParaRPr lang="ru-RU" sz="2800" b="1"/>
          </a:p>
        </p:txBody>
      </p:sp>
      <p:pic>
        <p:nvPicPr>
          <p:cNvPr id="5" name="Picture 2" descr="Влажный экваториальный лес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38" y="2214563"/>
            <a:ext cx="6938962" cy="425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214438" y="714375"/>
            <a:ext cx="7715250" cy="600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/>
              <a:t>                                </a:t>
            </a:r>
            <a:r>
              <a:rPr lang="ru-RU" sz="3600" b="1">
                <a:solidFill>
                  <a:srgbClr val="C00000"/>
                </a:solidFill>
              </a:rPr>
              <a:t>Пресс  -  конференция</a:t>
            </a:r>
          </a:p>
          <a:p>
            <a:pPr algn="ctr"/>
            <a:endParaRPr lang="ru-RU" sz="3200" b="1"/>
          </a:p>
          <a:p>
            <a:pPr algn="ctr"/>
            <a:endParaRPr lang="ru-RU" sz="3200" b="1"/>
          </a:p>
          <a:p>
            <a:pPr algn="r"/>
            <a:endParaRPr lang="ru-RU" sz="3200" b="1">
              <a:solidFill>
                <a:srgbClr val="7030A0"/>
              </a:solidFill>
            </a:endParaRPr>
          </a:p>
          <a:p>
            <a:pPr algn="ctr"/>
            <a:r>
              <a:rPr lang="ru-RU" sz="3200" b="1">
                <a:solidFill>
                  <a:srgbClr val="7030A0"/>
                </a:solidFill>
              </a:rPr>
              <a:t>                              </a:t>
            </a:r>
            <a:r>
              <a:rPr lang="ru-RU" sz="5400" b="1">
                <a:solidFill>
                  <a:srgbClr val="7030A0"/>
                </a:solidFill>
              </a:rPr>
              <a:t>Африка  -  </a:t>
            </a:r>
          </a:p>
          <a:p>
            <a:pPr algn="r"/>
            <a:r>
              <a:rPr lang="ru-RU" sz="5400" b="1">
                <a:solidFill>
                  <a:srgbClr val="7030A0"/>
                </a:solidFill>
              </a:rPr>
              <a:t>материк  загадка</a:t>
            </a:r>
          </a:p>
          <a:p>
            <a:pPr algn="ctr"/>
            <a:endParaRPr lang="ru-RU" sz="3600" b="1">
              <a:solidFill>
                <a:srgbClr val="7030A0"/>
              </a:solidFill>
            </a:endParaRPr>
          </a:p>
          <a:p>
            <a:pPr algn="ctr"/>
            <a:r>
              <a:rPr lang="ru-RU" sz="5400" b="1">
                <a:solidFill>
                  <a:srgbClr val="7030A0"/>
                </a:solidFill>
              </a:rPr>
              <a:t>  Уникальный  материк</a:t>
            </a:r>
          </a:p>
          <a:p>
            <a:pPr algn="ctr"/>
            <a:endParaRPr lang="ru-RU" sz="5400" b="1">
              <a:solidFill>
                <a:srgbClr val="7030A0"/>
              </a:solidFill>
            </a:endParaRPr>
          </a:p>
        </p:txBody>
      </p:sp>
      <p:pic>
        <p:nvPicPr>
          <p:cNvPr id="16387" name="Picture 4" descr="%D0%B0%D1%84%D1%80%D0%B8%D0%BA%D0%B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285750"/>
            <a:ext cx="4149725" cy="325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428625" y="142875"/>
            <a:ext cx="8429625" cy="113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>
                <a:solidFill>
                  <a:srgbClr val="FF0000"/>
                </a:solidFill>
              </a:rPr>
              <a:t>Саванны -  </a:t>
            </a:r>
            <a:r>
              <a:rPr lang="ru-RU" sz="4000" b="1">
                <a:solidFill>
                  <a:srgbClr val="7030A0"/>
                </a:solidFill>
              </a:rPr>
              <a:t>травянистые равнины.  </a:t>
            </a:r>
          </a:p>
          <a:p>
            <a:pPr algn="ctr"/>
            <a:r>
              <a:rPr lang="ru-RU" sz="2800" b="1">
                <a:solidFill>
                  <a:srgbClr val="7030A0"/>
                </a:solidFill>
              </a:rPr>
              <a:t>занимают 40% площади материка</a:t>
            </a:r>
          </a:p>
        </p:txBody>
      </p:sp>
      <p:graphicFrame>
        <p:nvGraphicFramePr>
          <p:cNvPr id="44034" name="Object 2"/>
          <p:cNvGraphicFramePr>
            <a:graphicFrameLocks noChangeAspect="1"/>
          </p:cNvGraphicFramePr>
          <p:nvPr/>
        </p:nvGraphicFramePr>
        <p:xfrm>
          <a:off x="214313" y="2357438"/>
          <a:ext cx="5286375" cy="4291012"/>
        </p:xfrm>
        <a:graphic>
          <a:graphicData uri="http://schemas.openxmlformats.org/presentationml/2006/ole">
            <p:oleObj spid="_x0000_s3074" name="Фотография Photo Editor" r:id="rId4" imgW="3048426" imgH="2285714" progId="">
              <p:embed/>
            </p:oleObj>
          </a:graphicData>
        </a:graphic>
      </p:graphicFrame>
      <p:pic>
        <p:nvPicPr>
          <p:cNvPr id="4" name="seren.avi">
            <a:hlinkClick r:id="" action="ppaction://media"/>
          </p:cNvPr>
          <p:cNvPicPr>
            <a:picLocks noRot="1" noChangeAspect="1" noChangeArrowheads="1"/>
          </p:cNvPicPr>
          <p:nvPr>
            <a:videoFile r:link="rId2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143375" y="1357313"/>
            <a:ext cx="4830763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142875"/>
            <a:ext cx="4381500" cy="657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714875" y="0"/>
            <a:ext cx="4286250" cy="717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C00000"/>
                </a:solidFill>
              </a:rPr>
              <a:t>Баобаб</a:t>
            </a:r>
            <a:r>
              <a:rPr lang="ru-RU" sz="2800" b="1">
                <a:solidFill>
                  <a:srgbClr val="FF0000"/>
                </a:solidFill>
              </a:rPr>
              <a:t> </a:t>
            </a:r>
            <a:r>
              <a:rPr lang="ru-RU" sz="2800" b="1"/>
              <a:t> -  </a:t>
            </a:r>
            <a:r>
              <a:rPr lang="ru-RU" sz="2800" b="1">
                <a:solidFill>
                  <a:srgbClr val="7030A0"/>
                </a:solidFill>
              </a:rPr>
              <a:t>символ  саванн  Африки.</a:t>
            </a:r>
          </a:p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ru-RU" sz="2800" b="1">
                <a:solidFill>
                  <a:srgbClr val="7030A0"/>
                </a:solidFill>
              </a:rPr>
              <a:t>Это дерево живёт 4-5 тыс.лет, высота его редко превышает 25 м, зато в обхвате – 40 м. </a:t>
            </a:r>
          </a:p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ru-RU" sz="2800" b="1">
                <a:solidFill>
                  <a:srgbClr val="7030A0"/>
                </a:solidFill>
              </a:rPr>
              <a:t>Баобабы не боятся пожаров, но их врагами являются слоны. Они объедают влажную кору. </a:t>
            </a:r>
          </a:p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ru-RU" sz="2800" b="1">
                <a:solidFill>
                  <a:srgbClr val="7030A0"/>
                </a:solidFill>
              </a:rPr>
              <a:t>Плодами дерева лакомятся обезьяны.</a:t>
            </a:r>
          </a:p>
          <a:p>
            <a:endParaRPr lang="ru-RU" sz="2800" b="1"/>
          </a:p>
          <a:p>
            <a:endParaRPr lang="ru-RU"/>
          </a:p>
          <a:p>
            <a:r>
              <a:rPr lang="ru-RU"/>
              <a:t> </a:t>
            </a:r>
          </a:p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Box 1"/>
          <p:cNvSpPr txBox="1">
            <a:spLocks noChangeArrowheads="1"/>
          </p:cNvSpPr>
          <p:nvPr/>
        </p:nvSpPr>
        <p:spPr bwMode="auto">
          <a:xfrm>
            <a:off x="0" y="214313"/>
            <a:ext cx="5072063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>
                <a:solidFill>
                  <a:srgbClr val="C00000"/>
                </a:solidFill>
              </a:rPr>
              <a:t>Животные  Африки 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643438" y="4929188"/>
            <a:ext cx="3929062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FF0000"/>
                </a:solidFill>
              </a:rPr>
              <a:t>Эндемики –</a:t>
            </a:r>
            <a:r>
              <a:rPr lang="ru-RU" sz="2800" b="1"/>
              <a:t> </a:t>
            </a:r>
            <a:r>
              <a:rPr lang="ru-RU" sz="2800" b="1">
                <a:solidFill>
                  <a:srgbClr val="7030A0"/>
                </a:solidFill>
              </a:rPr>
              <a:t>встречаются  только  в  Африке</a:t>
            </a:r>
            <a:endParaRPr lang="ru-RU" b="1">
              <a:solidFill>
                <a:srgbClr val="7030A0"/>
              </a:solidFill>
            </a:endParaRPr>
          </a:p>
        </p:txBody>
      </p:sp>
      <p:pic>
        <p:nvPicPr>
          <p:cNvPr id="4" name="Picture 4" descr="1212220731_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314325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0" name="TextBox 5"/>
          <p:cNvSpPr txBox="1">
            <a:spLocks noChangeArrowheads="1"/>
          </p:cNvSpPr>
          <p:nvPr/>
        </p:nvSpPr>
        <p:spPr bwMode="auto">
          <a:xfrm>
            <a:off x="428625" y="1143000"/>
            <a:ext cx="257175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7030A0"/>
                </a:solidFill>
              </a:rPr>
              <a:t>Муха </a:t>
            </a:r>
            <a:r>
              <a:rPr lang="ru-RU" sz="2800" b="1">
                <a:solidFill>
                  <a:srgbClr val="002060"/>
                </a:solidFill>
              </a:rPr>
              <a:t> </a:t>
            </a:r>
            <a:r>
              <a:rPr lang="ru-RU" sz="3600" b="1">
                <a:solidFill>
                  <a:srgbClr val="FF0000"/>
                </a:solidFill>
              </a:rPr>
              <a:t>це-це</a:t>
            </a:r>
            <a:endParaRPr lang="ru-RU" sz="2800" b="1">
              <a:solidFill>
                <a:srgbClr val="FF0000"/>
              </a:solidFill>
            </a:endParaRPr>
          </a:p>
          <a:p>
            <a:r>
              <a:rPr lang="ru-RU" sz="2800" b="1">
                <a:solidFill>
                  <a:srgbClr val="7030A0"/>
                </a:solidFill>
              </a:rPr>
              <a:t>вызывает сонную болезнь</a:t>
            </a:r>
          </a:p>
        </p:txBody>
      </p:sp>
      <p:graphicFrame>
        <p:nvGraphicFramePr>
          <p:cNvPr id="49154" name="Object 2"/>
          <p:cNvGraphicFramePr>
            <a:graphicFrameLocks noChangeAspect="1"/>
          </p:cNvGraphicFramePr>
          <p:nvPr/>
        </p:nvGraphicFramePr>
        <p:xfrm>
          <a:off x="4786313" y="428625"/>
          <a:ext cx="4222750" cy="3157538"/>
        </p:xfrm>
        <a:graphic>
          <a:graphicData uri="http://schemas.openxmlformats.org/presentationml/2006/ole">
            <p:oleObj spid="_x0000_s6146" name="Фотография Photo Editor" r:id="rId4" imgW="3048426" imgH="2285714" progId="">
              <p:embed/>
            </p:oleObj>
          </a:graphicData>
        </a:graphic>
      </p:graphicFrame>
      <p:sp>
        <p:nvSpPr>
          <p:cNvPr id="6151" name="TextBox 7"/>
          <p:cNvSpPr txBox="1">
            <a:spLocks noChangeArrowheads="1"/>
          </p:cNvSpPr>
          <p:nvPr/>
        </p:nvSpPr>
        <p:spPr bwMode="auto">
          <a:xfrm>
            <a:off x="4786313" y="2500313"/>
            <a:ext cx="4071937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800" b="1">
              <a:solidFill>
                <a:srgbClr val="FF0000"/>
              </a:solidFill>
            </a:endParaRPr>
          </a:p>
          <a:p>
            <a:pPr algn="ctr"/>
            <a:r>
              <a:rPr lang="ru-RU" sz="2800" b="1">
                <a:solidFill>
                  <a:srgbClr val="FF0000"/>
                </a:solidFill>
              </a:rPr>
              <a:t>Окапи </a:t>
            </a:r>
            <a:r>
              <a:rPr lang="ru-RU" sz="2000" b="1">
                <a:solidFill>
                  <a:srgbClr val="FF0000"/>
                </a:solidFill>
              </a:rPr>
              <a:t> -   </a:t>
            </a:r>
            <a:r>
              <a:rPr lang="ru-RU" sz="2000" b="1">
                <a:solidFill>
                  <a:srgbClr val="7030A0"/>
                </a:solidFill>
              </a:rPr>
              <a:t>родственник жирафа</a:t>
            </a:r>
            <a:r>
              <a:rPr lang="ru-RU" sz="8000" b="1">
                <a:solidFill>
                  <a:srgbClr val="7030A0"/>
                </a:solidFill>
              </a:rPr>
              <a:t> </a:t>
            </a:r>
            <a:endParaRPr lang="ru-RU" sz="7200" b="1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03" name="Object 2"/>
          <p:cNvGraphicFramePr>
            <a:graphicFrameLocks noChangeAspect="1"/>
          </p:cNvGraphicFramePr>
          <p:nvPr/>
        </p:nvGraphicFramePr>
        <p:xfrm>
          <a:off x="4000500" y="3000375"/>
          <a:ext cx="5143500" cy="3857625"/>
        </p:xfrm>
        <a:graphic>
          <a:graphicData uri="http://schemas.openxmlformats.org/presentationml/2006/ole">
            <p:oleObj spid="_x0000_s8194" name="Фотография Photo Editor" r:id="rId3" imgW="3048426" imgH="2285714" progId="">
              <p:embed/>
            </p:oleObj>
          </a:graphicData>
        </a:graphic>
      </p:graphicFrame>
      <p:graphicFrame>
        <p:nvGraphicFramePr>
          <p:cNvPr id="51204" name="Object 2"/>
          <p:cNvGraphicFramePr>
            <a:graphicFrameLocks noChangeAspect="1"/>
          </p:cNvGraphicFramePr>
          <p:nvPr/>
        </p:nvGraphicFramePr>
        <p:xfrm>
          <a:off x="714375" y="0"/>
          <a:ext cx="4919663" cy="3689350"/>
        </p:xfrm>
        <a:graphic>
          <a:graphicData uri="http://schemas.openxmlformats.org/presentationml/2006/ole">
            <p:oleObj spid="_x0000_s8195" name="Фотография Photo Editor" r:id="rId4" imgW="3048426" imgH="2285714" progId="">
              <p:embed/>
            </p:oleObj>
          </a:graphicData>
        </a:graphic>
      </p:graphicFrame>
      <p:graphicFrame>
        <p:nvGraphicFramePr>
          <p:cNvPr id="10244" name="Object 2"/>
          <p:cNvGraphicFramePr>
            <a:graphicFrameLocks noChangeAspect="1"/>
          </p:cNvGraphicFramePr>
          <p:nvPr/>
        </p:nvGraphicFramePr>
        <p:xfrm>
          <a:off x="5715000" y="214313"/>
          <a:ext cx="3005138" cy="2644775"/>
        </p:xfrm>
        <a:graphic>
          <a:graphicData uri="http://schemas.openxmlformats.org/presentationml/2006/ole">
            <p:oleObj spid="_x0000_s8196" name="Фотография Photo Editor" r:id="rId5" imgW="3048426" imgH="2285714" progId="">
              <p:embed/>
            </p:oleObj>
          </a:graphicData>
        </a:graphic>
      </p:graphicFrame>
      <p:graphicFrame>
        <p:nvGraphicFramePr>
          <p:cNvPr id="10245" name="Object 3"/>
          <p:cNvGraphicFramePr>
            <a:graphicFrameLocks noChangeAspect="1"/>
          </p:cNvGraphicFramePr>
          <p:nvPr/>
        </p:nvGraphicFramePr>
        <p:xfrm>
          <a:off x="0" y="2000250"/>
          <a:ext cx="3000375" cy="2357438"/>
        </p:xfrm>
        <a:graphic>
          <a:graphicData uri="http://schemas.openxmlformats.org/presentationml/2006/ole">
            <p:oleObj spid="_x0000_s8197" name="Фотография Photo Editor" r:id="rId6" imgW="3048426" imgH="2285714" progId="">
              <p:embed/>
            </p:oleObj>
          </a:graphicData>
        </a:graphic>
      </p:graphicFrame>
      <p:graphicFrame>
        <p:nvGraphicFramePr>
          <p:cNvPr id="10247" name="Object 4"/>
          <p:cNvGraphicFramePr>
            <a:graphicFrameLocks noChangeAspect="1"/>
          </p:cNvGraphicFramePr>
          <p:nvPr/>
        </p:nvGraphicFramePr>
        <p:xfrm>
          <a:off x="642938" y="4286250"/>
          <a:ext cx="3633787" cy="2357438"/>
        </p:xfrm>
        <a:graphic>
          <a:graphicData uri="http://schemas.openxmlformats.org/presentationml/2006/ole">
            <p:oleObj spid="_x0000_s8198" name="Фотография Photo Editor" r:id="rId7" imgW="3048426" imgH="2285714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6" name="Object 2"/>
          <p:cNvGraphicFramePr>
            <a:graphicFrameLocks noChangeAspect="1"/>
          </p:cNvGraphicFramePr>
          <p:nvPr/>
        </p:nvGraphicFramePr>
        <p:xfrm>
          <a:off x="3703638" y="142875"/>
          <a:ext cx="5440362" cy="3684588"/>
        </p:xfrm>
        <a:graphic>
          <a:graphicData uri="http://schemas.openxmlformats.org/presentationml/2006/ole">
            <p:oleObj spid="_x0000_s9218" name="Фотография Photo Editor" r:id="rId3" imgW="3048426" imgH="2285714" progId="">
              <p:embed/>
            </p:oleObj>
          </a:graphicData>
        </a:graphic>
      </p:graphicFrame>
      <p:pic>
        <p:nvPicPr>
          <p:cNvPr id="4" name="Picture 5" descr="носорог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000375"/>
            <a:ext cx="5133975" cy="371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T04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0338" y="220663"/>
            <a:ext cx="4125912" cy="309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1211815738_zebra-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625" y="3571875"/>
            <a:ext cx="400050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1" descr="afrika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8" y="428625"/>
            <a:ext cx="4716462" cy="602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85750" y="357188"/>
            <a:ext cx="3571875" cy="600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C00000"/>
                </a:solidFill>
              </a:rPr>
              <a:t>ГЕОГРАФИЧЕСКОЕ ПОЛОЖЕНИЕ </a:t>
            </a:r>
            <a:endParaRPr lang="ru-RU" sz="2800" b="1">
              <a:solidFill>
                <a:srgbClr val="C00000"/>
              </a:solidFill>
            </a:endParaRPr>
          </a:p>
          <a:p>
            <a:pPr algn="ctr"/>
            <a:r>
              <a:rPr lang="ru-RU" sz="3200" b="1">
                <a:solidFill>
                  <a:srgbClr val="C00000"/>
                </a:solidFill>
              </a:rPr>
              <a:t>АФРИКИ:</a:t>
            </a:r>
          </a:p>
          <a:p>
            <a:endParaRPr lang="ru-RU" b="1">
              <a:solidFill>
                <a:srgbClr val="C00000"/>
              </a:solidFill>
            </a:endParaRPr>
          </a:p>
          <a:p>
            <a:endParaRPr lang="ru-RU" b="1">
              <a:solidFill>
                <a:srgbClr val="7030A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b="1">
                <a:solidFill>
                  <a:srgbClr val="7030A0"/>
                </a:solidFill>
              </a:rPr>
              <a:t> </a:t>
            </a:r>
            <a:r>
              <a:rPr lang="ru-RU" sz="2800" b="1">
                <a:solidFill>
                  <a:srgbClr val="7030A0"/>
                </a:solidFill>
              </a:rPr>
              <a:t>Африка лежит  в  четырех  полушариях</a:t>
            </a:r>
          </a:p>
          <a:p>
            <a:endParaRPr lang="ru-RU" sz="2800" b="1">
              <a:solidFill>
                <a:srgbClr val="7030A0"/>
              </a:solidFill>
            </a:endParaRPr>
          </a:p>
          <a:p>
            <a:pPr>
              <a:buFontTx/>
              <a:buChar char="-"/>
            </a:pPr>
            <a:endParaRPr lang="ru-RU" sz="2800" b="1">
              <a:solidFill>
                <a:srgbClr val="7030A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2800" b="1">
                <a:solidFill>
                  <a:srgbClr val="7030A0"/>
                </a:solidFill>
              </a:rPr>
              <a:t> Связь  с  Евразией  на  севере</a:t>
            </a:r>
          </a:p>
          <a:p>
            <a:pPr>
              <a:buFontTx/>
              <a:buChar char="-"/>
            </a:pPr>
            <a:endParaRPr lang="ru-RU" sz="2800" b="1">
              <a:solidFill>
                <a:srgbClr val="7030A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2800" b="1">
                <a:solidFill>
                  <a:srgbClr val="7030A0"/>
                </a:solidFill>
              </a:rPr>
              <a:t>  Второй  материк  по  площади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3" descr="poyasa_klima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928688"/>
            <a:ext cx="5429250" cy="489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500688" y="428625"/>
            <a:ext cx="3357562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4000" b="1"/>
          </a:p>
          <a:p>
            <a:pPr algn="ctr"/>
            <a:endParaRPr lang="ru-RU" sz="4000" b="1"/>
          </a:p>
          <a:p>
            <a:pPr algn="ctr"/>
            <a:r>
              <a:rPr lang="ru-RU" sz="4000" b="1">
                <a:solidFill>
                  <a:srgbClr val="7030A0"/>
                </a:solidFill>
              </a:rPr>
              <a:t>Африка  </a:t>
            </a:r>
          </a:p>
          <a:p>
            <a:pPr algn="ctr"/>
            <a:r>
              <a:rPr lang="ru-RU" sz="4000" b="1">
                <a:solidFill>
                  <a:srgbClr val="7030A0"/>
                </a:solidFill>
              </a:rPr>
              <a:t>в  основном   расположена   между   тропиками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Географическое положение Африк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97238" y="1000125"/>
            <a:ext cx="5718175" cy="490061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14313" y="285750"/>
            <a:ext cx="2857500" cy="603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>
                <a:solidFill>
                  <a:srgbClr val="C00000"/>
                </a:solidFill>
              </a:rPr>
              <a:t>АФРИКА</a:t>
            </a:r>
          </a:p>
          <a:p>
            <a:endParaRPr lang="ru-RU"/>
          </a:p>
          <a:p>
            <a:pPr algn="ctr">
              <a:buFont typeface="Wingdings" pitchFamily="2" charset="2"/>
              <a:buChar char="Ø"/>
            </a:pPr>
            <a:r>
              <a:rPr lang="ru-RU" sz="2400" b="1">
                <a:solidFill>
                  <a:srgbClr val="7030A0"/>
                </a:solidFill>
              </a:rPr>
              <a:t>С  запада  омывается  </a:t>
            </a:r>
            <a:r>
              <a:rPr lang="ru-RU" sz="2800" b="1">
                <a:solidFill>
                  <a:srgbClr val="7030A0"/>
                </a:solidFill>
              </a:rPr>
              <a:t>Атлантическим  </a:t>
            </a:r>
            <a:r>
              <a:rPr lang="ru-RU" sz="2400" b="1">
                <a:solidFill>
                  <a:srgbClr val="7030A0"/>
                </a:solidFill>
              </a:rPr>
              <a:t>океаном</a:t>
            </a:r>
          </a:p>
          <a:p>
            <a:pPr algn="ctr"/>
            <a:endParaRPr lang="ru-RU" sz="2400" b="1">
              <a:solidFill>
                <a:srgbClr val="7030A0"/>
              </a:solidFill>
            </a:endParaRPr>
          </a:p>
          <a:p>
            <a:pPr algn="ctr"/>
            <a:endParaRPr lang="ru-RU" sz="2400" b="1">
              <a:solidFill>
                <a:srgbClr val="7030A0"/>
              </a:solidFill>
            </a:endParaRPr>
          </a:p>
          <a:p>
            <a:pPr algn="ctr">
              <a:buFont typeface="Wingdings" pitchFamily="2" charset="2"/>
              <a:buChar char="Ø"/>
            </a:pPr>
            <a:r>
              <a:rPr lang="ru-RU" sz="2400" b="1">
                <a:solidFill>
                  <a:srgbClr val="7030A0"/>
                </a:solidFill>
              </a:rPr>
              <a:t>С  востока  омывается  </a:t>
            </a:r>
            <a:r>
              <a:rPr lang="ru-RU" sz="3200" b="1">
                <a:solidFill>
                  <a:srgbClr val="7030A0"/>
                </a:solidFill>
              </a:rPr>
              <a:t>Индийским   </a:t>
            </a:r>
            <a:r>
              <a:rPr lang="ru-RU" sz="2400" b="1">
                <a:solidFill>
                  <a:srgbClr val="7030A0"/>
                </a:solidFill>
              </a:rPr>
              <a:t>океаном</a:t>
            </a:r>
          </a:p>
          <a:p>
            <a:pPr algn="ctr"/>
            <a:endParaRPr lang="ru-RU" sz="2400" b="1">
              <a:solidFill>
                <a:srgbClr val="7030A0"/>
              </a:solidFill>
            </a:endParaRPr>
          </a:p>
          <a:p>
            <a:pPr algn="ctr">
              <a:buFont typeface="Wingdings" pitchFamily="2" charset="2"/>
              <a:buChar char="Ø"/>
            </a:pPr>
            <a:r>
              <a:rPr lang="ru-RU" sz="2400" b="1">
                <a:solidFill>
                  <a:srgbClr val="7030A0"/>
                </a:solidFill>
              </a:rPr>
              <a:t>Береговая  линия  </a:t>
            </a:r>
            <a:r>
              <a:rPr lang="ru-RU" sz="2800" b="1">
                <a:solidFill>
                  <a:srgbClr val="7030A0"/>
                </a:solidFill>
              </a:rPr>
              <a:t>изрезана  слабо</a:t>
            </a:r>
            <a:endParaRPr lang="ru-RU" sz="2400" b="1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357188" y="142875"/>
            <a:ext cx="85010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C00000"/>
                </a:solidFill>
              </a:rPr>
              <a:t>Рельеф,  строение  земной   коры   Африки</a:t>
            </a:r>
          </a:p>
        </p:txBody>
      </p:sp>
      <p:pic>
        <p:nvPicPr>
          <p:cNvPr id="2662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5" y="714375"/>
            <a:ext cx="4876800" cy="422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3143250"/>
            <a:ext cx="3714750" cy="353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0" y="1000125"/>
            <a:ext cx="428625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>
                <a:solidFill>
                  <a:srgbClr val="FF0000"/>
                </a:solidFill>
              </a:rPr>
              <a:t>АФРИКА  -  </a:t>
            </a:r>
          </a:p>
          <a:p>
            <a:r>
              <a:rPr lang="ru-RU" sz="4000" b="1">
                <a:solidFill>
                  <a:srgbClr val="7030A0"/>
                </a:solidFill>
              </a:rPr>
              <a:t>самый   высокий   материк   планеты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143375" y="5143500"/>
            <a:ext cx="485775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solidFill>
                  <a:srgbClr val="FF0000"/>
                </a:solidFill>
              </a:rPr>
              <a:t>    Рельеф Африки </a:t>
            </a:r>
            <a:r>
              <a:rPr lang="ru-RU" sz="4000" b="1">
                <a:solidFill>
                  <a:srgbClr val="7030A0"/>
                </a:solidFill>
              </a:rPr>
              <a:t>– </a:t>
            </a:r>
          </a:p>
          <a:p>
            <a:r>
              <a:rPr lang="ru-RU" sz="4000" b="1">
                <a:solidFill>
                  <a:srgbClr val="7030A0"/>
                </a:solidFill>
              </a:rPr>
              <a:t>горы  и  плоскогорья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7" descr="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92613" y="3643313"/>
            <a:ext cx="4540250" cy="305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5" descr="горы  Атлас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142875"/>
            <a:ext cx="3529013" cy="351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857625" y="214313"/>
            <a:ext cx="5000625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rgbClr val="FF0000"/>
                </a:solidFill>
              </a:rPr>
              <a:t>Атласские горы  </a:t>
            </a:r>
          </a:p>
          <a:p>
            <a:pPr algn="ctr"/>
            <a:endParaRPr lang="ru-RU" sz="3600" b="1">
              <a:solidFill>
                <a:srgbClr val="FF0000"/>
              </a:solidFill>
            </a:endParaRPr>
          </a:p>
          <a:p>
            <a:pPr algn="ctr"/>
            <a:r>
              <a:rPr lang="ru-RU" sz="2800" b="1">
                <a:solidFill>
                  <a:srgbClr val="7030A0"/>
                </a:solidFill>
              </a:rPr>
              <a:t>Молодые  складчатые  горы  северо-западной  Африки.   В  основании  находится  новая  кайнозойская складчатость.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14313" y="3929063"/>
            <a:ext cx="4286250" cy="273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7030A0"/>
                </a:solidFill>
              </a:rPr>
              <a:t>Вулкан</a:t>
            </a:r>
            <a:r>
              <a:rPr lang="ru-RU" sz="2400" b="1">
                <a:solidFill>
                  <a:srgbClr val="7030A0"/>
                </a:solidFill>
              </a:rPr>
              <a:t> </a:t>
            </a:r>
            <a:r>
              <a:rPr lang="ru-RU" sz="3200" b="1">
                <a:solidFill>
                  <a:srgbClr val="FF0000"/>
                </a:solidFill>
              </a:rPr>
              <a:t>Килиманджаро  </a:t>
            </a:r>
            <a:r>
              <a:rPr lang="ru-RU" sz="3200" b="1">
                <a:solidFill>
                  <a:srgbClr val="7030A0"/>
                </a:solidFill>
              </a:rPr>
              <a:t> </a:t>
            </a:r>
            <a:r>
              <a:rPr lang="ru-RU" sz="2800" b="1">
                <a:solidFill>
                  <a:srgbClr val="7030A0"/>
                </a:solidFill>
              </a:rPr>
              <a:t>(сияющая   гора)  -  самая   высокая   вершина   Африки.   Расположена  в   восточной  части   материка.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6100" y="3621088"/>
            <a:ext cx="4537075" cy="300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TextBox 2"/>
          <p:cNvSpPr txBox="1">
            <a:spLocks noChangeArrowheads="1"/>
          </p:cNvSpPr>
          <p:nvPr/>
        </p:nvSpPr>
        <p:spPr bwMode="auto">
          <a:xfrm>
            <a:off x="142875" y="4286250"/>
            <a:ext cx="4143375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rgbClr val="FF0000"/>
                </a:solidFill>
              </a:rPr>
              <a:t>Драконовы </a:t>
            </a:r>
            <a:r>
              <a:rPr lang="ru-RU" sz="3600" b="1"/>
              <a:t> </a:t>
            </a:r>
            <a:r>
              <a:rPr lang="ru-RU" sz="3200" b="1">
                <a:solidFill>
                  <a:srgbClr val="7030A0"/>
                </a:solidFill>
              </a:rPr>
              <a:t>горы возвышаются на юго-востоке Африки</a:t>
            </a:r>
            <a:r>
              <a:rPr lang="ru-RU" sz="3200" b="1"/>
              <a:t>.</a:t>
            </a:r>
            <a:endParaRPr lang="ru-RU" sz="3600" b="1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260350"/>
            <a:ext cx="4679950" cy="313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TextBox 4"/>
          <p:cNvSpPr txBox="1">
            <a:spLocks noChangeArrowheads="1"/>
          </p:cNvSpPr>
          <p:nvPr/>
        </p:nvSpPr>
        <p:spPr bwMode="auto">
          <a:xfrm>
            <a:off x="5286375" y="500063"/>
            <a:ext cx="3643313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solidFill>
                  <a:srgbClr val="FF0000"/>
                </a:solidFill>
              </a:rPr>
              <a:t>Капские</a:t>
            </a:r>
            <a:r>
              <a:rPr lang="ru-RU" sz="3200" b="1"/>
              <a:t> </a:t>
            </a:r>
            <a:r>
              <a:rPr lang="ru-RU" sz="3200" b="1">
                <a:solidFill>
                  <a:srgbClr val="7030A0"/>
                </a:solidFill>
              </a:rPr>
              <a:t>горы  расположены  на  юге  материка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484313"/>
            <a:ext cx="2625725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TextBox 2"/>
          <p:cNvSpPr txBox="1">
            <a:spLocks noChangeArrowheads="1"/>
          </p:cNvSpPr>
          <p:nvPr/>
        </p:nvSpPr>
        <p:spPr bwMode="auto">
          <a:xfrm>
            <a:off x="285750" y="285750"/>
            <a:ext cx="82153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>
                <a:solidFill>
                  <a:srgbClr val="FF0000"/>
                </a:solidFill>
              </a:rPr>
              <a:t>Восточно-Африканские  разломы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429000" y="1857375"/>
            <a:ext cx="5357813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7030A0"/>
                </a:solidFill>
              </a:rPr>
              <a:t>Самый   протяженный   на   суше   пояс   разломов,  протяженностью   6  тыс. км.   Система  разломов  состоит   из   горстов   и   грабенов,  которые   заняты   озерами.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1116</TotalTime>
  <Words>397</Words>
  <Application>Microsoft Office PowerPoint</Application>
  <PresentationFormat>Экран (4:3)</PresentationFormat>
  <Paragraphs>105</Paragraphs>
  <Slides>24</Slides>
  <Notes>0</Notes>
  <HiddenSlides>0</HiddenSlides>
  <MMClips>1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6" baseType="lpstr">
      <vt:lpstr>Тема Office</vt:lpstr>
      <vt:lpstr>Фотография Photo Editor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урока: Особенности природы Африки 7 класс Автор: учитель географии первой квалификационной категории МОКУ «Гимназия г.Тюкалинска» г.Тюкалинск Омской области Рудковская Валентина Ильинична</dc:title>
  <dc:creator>Бэла</dc:creator>
  <cp:lastModifiedBy>Фатимае!!!!</cp:lastModifiedBy>
  <cp:revision>107</cp:revision>
  <dcterms:created xsi:type="dcterms:W3CDTF">2012-12-25T13:14:10Z</dcterms:created>
  <dcterms:modified xsi:type="dcterms:W3CDTF">2015-12-20T10:56:04Z</dcterms:modified>
</cp:coreProperties>
</file>