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8" r:id="rId4"/>
    <p:sldId id="258" r:id="rId5"/>
    <p:sldId id="259" r:id="rId6"/>
    <p:sldId id="277" r:id="rId7"/>
    <p:sldId id="260" r:id="rId8"/>
    <p:sldId id="267" r:id="rId9"/>
    <p:sldId id="262" r:id="rId10"/>
    <p:sldId id="264" r:id="rId11"/>
    <p:sldId id="263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1" r:id="rId20"/>
    <p:sldId id="278" r:id="rId21"/>
    <p:sldId id="279" r:id="rId22"/>
    <p:sldId id="281" r:id="rId23"/>
    <p:sldId id="280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212"/>
    <a:srgbClr val="B3036C"/>
    <a:srgbClr val="FF9900"/>
    <a:srgbClr val="006600"/>
    <a:srgbClr val="15A18A"/>
    <a:srgbClr val="486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118" autoAdjust="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107950"/>
            <a:ext cx="9101138" cy="6489700"/>
            <a:chOff x="0" y="68"/>
            <a:chExt cx="5733" cy="4088"/>
          </a:xfrm>
        </p:grpSpPr>
        <p:sp>
          <p:nvSpPr>
            <p:cNvPr id="5123" name="Line 3"/>
            <p:cNvSpPr>
              <a:spLocks noChangeShapeType="1"/>
            </p:cNvSpPr>
            <p:nvPr/>
          </p:nvSpPr>
          <p:spPr bwMode="hidden">
            <a:xfrm rot="-5400000">
              <a:off x="19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4" name="Line 4"/>
            <p:cNvSpPr>
              <a:spLocks noChangeShapeType="1"/>
            </p:cNvSpPr>
            <p:nvPr/>
          </p:nvSpPr>
          <p:spPr bwMode="hidden">
            <a:xfrm rot="-5400000">
              <a:off x="19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hidden">
            <a:xfrm rot="-5400000">
              <a:off x="19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hidden">
            <a:xfrm rot="-5400000">
              <a:off x="19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hidden">
            <a:xfrm rot="-5400000">
              <a:off x="19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hidden">
            <a:xfrm rot="-5400000">
              <a:off x="19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hidden">
            <a:xfrm rot="-5400000">
              <a:off x="19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hidden">
            <a:xfrm rot="-5400000">
              <a:off x="19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1" name="Line 11"/>
            <p:cNvSpPr>
              <a:spLocks noChangeShapeType="1"/>
            </p:cNvSpPr>
            <p:nvPr/>
          </p:nvSpPr>
          <p:spPr bwMode="hidden">
            <a:xfrm>
              <a:off x="483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hidden">
            <a:xfrm>
              <a:off x="984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hidden">
            <a:xfrm>
              <a:off x="984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hidden">
            <a:xfrm>
              <a:off x="483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hidden">
            <a:xfrm rot="-5400000">
              <a:off x="734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hidden">
            <a:xfrm rot="-5400000">
              <a:off x="1263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hidden">
            <a:xfrm rot="-5400000">
              <a:off x="1263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hidden">
            <a:xfrm rot="-5400000">
              <a:off x="734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hidden">
            <a:xfrm>
              <a:off x="483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0" name="Line 20"/>
            <p:cNvSpPr>
              <a:spLocks noChangeShapeType="1"/>
            </p:cNvSpPr>
            <p:nvPr/>
          </p:nvSpPr>
          <p:spPr bwMode="hidden">
            <a:xfrm>
              <a:off x="984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1" name="Line 21"/>
            <p:cNvSpPr>
              <a:spLocks noChangeShapeType="1"/>
            </p:cNvSpPr>
            <p:nvPr/>
          </p:nvSpPr>
          <p:spPr bwMode="hidden">
            <a:xfrm>
              <a:off x="984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2" name="Line 22"/>
            <p:cNvSpPr>
              <a:spLocks noChangeShapeType="1"/>
            </p:cNvSpPr>
            <p:nvPr/>
          </p:nvSpPr>
          <p:spPr bwMode="hidden">
            <a:xfrm>
              <a:off x="483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3" name="Line 23"/>
            <p:cNvSpPr>
              <a:spLocks noChangeShapeType="1"/>
            </p:cNvSpPr>
            <p:nvPr/>
          </p:nvSpPr>
          <p:spPr bwMode="hidden">
            <a:xfrm rot="-5400000">
              <a:off x="734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4" name="Line 24"/>
            <p:cNvSpPr>
              <a:spLocks noChangeShapeType="1"/>
            </p:cNvSpPr>
            <p:nvPr/>
          </p:nvSpPr>
          <p:spPr bwMode="hidden">
            <a:xfrm rot="-5400000">
              <a:off x="1263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5" name="Line 25"/>
            <p:cNvSpPr>
              <a:spLocks noChangeShapeType="1"/>
            </p:cNvSpPr>
            <p:nvPr/>
          </p:nvSpPr>
          <p:spPr bwMode="hidden">
            <a:xfrm rot="-5400000">
              <a:off x="1263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6" name="Line 26"/>
            <p:cNvSpPr>
              <a:spLocks noChangeShapeType="1"/>
            </p:cNvSpPr>
            <p:nvPr/>
          </p:nvSpPr>
          <p:spPr bwMode="hidden">
            <a:xfrm rot="-5400000">
              <a:off x="734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7" name="Line 27"/>
            <p:cNvSpPr>
              <a:spLocks noChangeShapeType="1"/>
            </p:cNvSpPr>
            <p:nvPr/>
          </p:nvSpPr>
          <p:spPr bwMode="hidden">
            <a:xfrm>
              <a:off x="483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hidden">
            <a:xfrm>
              <a:off x="984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hidden">
            <a:xfrm>
              <a:off x="984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hidden">
            <a:xfrm>
              <a:off x="483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1" name="Line 31"/>
            <p:cNvSpPr>
              <a:spLocks noChangeShapeType="1"/>
            </p:cNvSpPr>
            <p:nvPr/>
          </p:nvSpPr>
          <p:spPr bwMode="hidden">
            <a:xfrm rot="-5400000">
              <a:off x="734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2" name="Line 32"/>
            <p:cNvSpPr>
              <a:spLocks noChangeShapeType="1"/>
            </p:cNvSpPr>
            <p:nvPr/>
          </p:nvSpPr>
          <p:spPr bwMode="hidden">
            <a:xfrm rot="-5400000">
              <a:off x="1263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3" name="Line 33"/>
            <p:cNvSpPr>
              <a:spLocks noChangeShapeType="1"/>
            </p:cNvSpPr>
            <p:nvPr/>
          </p:nvSpPr>
          <p:spPr bwMode="hidden">
            <a:xfrm rot="-5400000">
              <a:off x="1263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4" name="Line 34"/>
            <p:cNvSpPr>
              <a:spLocks noChangeShapeType="1"/>
            </p:cNvSpPr>
            <p:nvPr/>
          </p:nvSpPr>
          <p:spPr bwMode="hidden">
            <a:xfrm rot="-5400000">
              <a:off x="734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5" name="Line 35"/>
            <p:cNvSpPr>
              <a:spLocks noChangeShapeType="1"/>
            </p:cNvSpPr>
            <p:nvPr/>
          </p:nvSpPr>
          <p:spPr bwMode="hidden">
            <a:xfrm>
              <a:off x="483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6" name="Line 36"/>
            <p:cNvSpPr>
              <a:spLocks noChangeShapeType="1"/>
            </p:cNvSpPr>
            <p:nvPr/>
          </p:nvSpPr>
          <p:spPr bwMode="hidden">
            <a:xfrm>
              <a:off x="984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7" name="Line 37"/>
            <p:cNvSpPr>
              <a:spLocks noChangeShapeType="1"/>
            </p:cNvSpPr>
            <p:nvPr/>
          </p:nvSpPr>
          <p:spPr bwMode="hidden">
            <a:xfrm>
              <a:off x="984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8" name="Line 38"/>
            <p:cNvSpPr>
              <a:spLocks noChangeShapeType="1"/>
            </p:cNvSpPr>
            <p:nvPr/>
          </p:nvSpPr>
          <p:spPr bwMode="hidden">
            <a:xfrm>
              <a:off x="483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9" name="Line 39"/>
            <p:cNvSpPr>
              <a:spLocks noChangeShapeType="1"/>
            </p:cNvSpPr>
            <p:nvPr/>
          </p:nvSpPr>
          <p:spPr bwMode="hidden">
            <a:xfrm rot="-5400000">
              <a:off x="734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0" name="Line 40"/>
            <p:cNvSpPr>
              <a:spLocks noChangeShapeType="1"/>
            </p:cNvSpPr>
            <p:nvPr/>
          </p:nvSpPr>
          <p:spPr bwMode="hidden">
            <a:xfrm rot="-5400000">
              <a:off x="1263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1" name="Line 41"/>
            <p:cNvSpPr>
              <a:spLocks noChangeShapeType="1"/>
            </p:cNvSpPr>
            <p:nvPr/>
          </p:nvSpPr>
          <p:spPr bwMode="hidden">
            <a:xfrm rot="-5400000">
              <a:off x="1263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2" name="Line 42"/>
            <p:cNvSpPr>
              <a:spLocks noChangeShapeType="1"/>
            </p:cNvSpPr>
            <p:nvPr/>
          </p:nvSpPr>
          <p:spPr bwMode="hidden">
            <a:xfrm rot="-5400000">
              <a:off x="734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3" name="Line 43"/>
            <p:cNvSpPr>
              <a:spLocks noChangeShapeType="1"/>
            </p:cNvSpPr>
            <p:nvPr/>
          </p:nvSpPr>
          <p:spPr bwMode="hidden">
            <a:xfrm>
              <a:off x="1551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4" name="Line 44"/>
            <p:cNvSpPr>
              <a:spLocks noChangeShapeType="1"/>
            </p:cNvSpPr>
            <p:nvPr/>
          </p:nvSpPr>
          <p:spPr bwMode="hidden">
            <a:xfrm>
              <a:off x="2052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5" name="Line 45"/>
            <p:cNvSpPr>
              <a:spLocks noChangeShapeType="1"/>
            </p:cNvSpPr>
            <p:nvPr/>
          </p:nvSpPr>
          <p:spPr bwMode="hidden">
            <a:xfrm>
              <a:off x="2052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6" name="Line 46"/>
            <p:cNvSpPr>
              <a:spLocks noChangeShapeType="1"/>
            </p:cNvSpPr>
            <p:nvPr/>
          </p:nvSpPr>
          <p:spPr bwMode="hidden">
            <a:xfrm>
              <a:off x="1551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7" name="Line 47"/>
            <p:cNvSpPr>
              <a:spLocks noChangeShapeType="1"/>
            </p:cNvSpPr>
            <p:nvPr/>
          </p:nvSpPr>
          <p:spPr bwMode="hidden">
            <a:xfrm rot="-5400000">
              <a:off x="1802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8" name="Line 48"/>
            <p:cNvSpPr>
              <a:spLocks noChangeShapeType="1"/>
            </p:cNvSpPr>
            <p:nvPr/>
          </p:nvSpPr>
          <p:spPr bwMode="hidden">
            <a:xfrm rot="-5400000">
              <a:off x="2331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9" name="Line 49"/>
            <p:cNvSpPr>
              <a:spLocks noChangeShapeType="1"/>
            </p:cNvSpPr>
            <p:nvPr/>
          </p:nvSpPr>
          <p:spPr bwMode="hidden">
            <a:xfrm rot="-5400000">
              <a:off x="2331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0" name="Line 50"/>
            <p:cNvSpPr>
              <a:spLocks noChangeShapeType="1"/>
            </p:cNvSpPr>
            <p:nvPr/>
          </p:nvSpPr>
          <p:spPr bwMode="hidden">
            <a:xfrm rot="-5400000">
              <a:off x="1802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1" name="Line 51"/>
            <p:cNvSpPr>
              <a:spLocks noChangeShapeType="1"/>
            </p:cNvSpPr>
            <p:nvPr/>
          </p:nvSpPr>
          <p:spPr bwMode="hidden">
            <a:xfrm>
              <a:off x="1551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2" name="Line 52"/>
            <p:cNvSpPr>
              <a:spLocks noChangeShapeType="1"/>
            </p:cNvSpPr>
            <p:nvPr/>
          </p:nvSpPr>
          <p:spPr bwMode="hidden">
            <a:xfrm>
              <a:off x="2052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3" name="Line 53"/>
            <p:cNvSpPr>
              <a:spLocks noChangeShapeType="1"/>
            </p:cNvSpPr>
            <p:nvPr/>
          </p:nvSpPr>
          <p:spPr bwMode="hidden">
            <a:xfrm>
              <a:off x="2052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4" name="Line 54"/>
            <p:cNvSpPr>
              <a:spLocks noChangeShapeType="1"/>
            </p:cNvSpPr>
            <p:nvPr/>
          </p:nvSpPr>
          <p:spPr bwMode="hidden">
            <a:xfrm>
              <a:off x="1551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5" name="Line 55"/>
            <p:cNvSpPr>
              <a:spLocks noChangeShapeType="1"/>
            </p:cNvSpPr>
            <p:nvPr/>
          </p:nvSpPr>
          <p:spPr bwMode="hidden">
            <a:xfrm rot="-5400000">
              <a:off x="1802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6" name="Line 56"/>
            <p:cNvSpPr>
              <a:spLocks noChangeShapeType="1"/>
            </p:cNvSpPr>
            <p:nvPr/>
          </p:nvSpPr>
          <p:spPr bwMode="hidden">
            <a:xfrm rot="-5400000">
              <a:off x="2331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7" name="Line 57"/>
            <p:cNvSpPr>
              <a:spLocks noChangeShapeType="1"/>
            </p:cNvSpPr>
            <p:nvPr/>
          </p:nvSpPr>
          <p:spPr bwMode="hidden">
            <a:xfrm rot="-5400000">
              <a:off x="2331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8" name="Line 58"/>
            <p:cNvSpPr>
              <a:spLocks noChangeShapeType="1"/>
            </p:cNvSpPr>
            <p:nvPr/>
          </p:nvSpPr>
          <p:spPr bwMode="hidden">
            <a:xfrm rot="-5400000">
              <a:off x="1802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9" name="Line 59"/>
            <p:cNvSpPr>
              <a:spLocks noChangeShapeType="1"/>
            </p:cNvSpPr>
            <p:nvPr/>
          </p:nvSpPr>
          <p:spPr bwMode="hidden">
            <a:xfrm>
              <a:off x="1551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80" name="Line 60"/>
            <p:cNvSpPr>
              <a:spLocks noChangeShapeType="1"/>
            </p:cNvSpPr>
            <p:nvPr/>
          </p:nvSpPr>
          <p:spPr bwMode="hidden">
            <a:xfrm>
              <a:off x="2052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81" name="Line 61"/>
            <p:cNvSpPr>
              <a:spLocks noChangeShapeType="1"/>
            </p:cNvSpPr>
            <p:nvPr/>
          </p:nvSpPr>
          <p:spPr bwMode="hidden">
            <a:xfrm>
              <a:off x="2052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82" name="Line 62"/>
            <p:cNvSpPr>
              <a:spLocks noChangeShapeType="1"/>
            </p:cNvSpPr>
            <p:nvPr/>
          </p:nvSpPr>
          <p:spPr bwMode="hidden">
            <a:xfrm>
              <a:off x="1551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83" name="Line 63"/>
            <p:cNvSpPr>
              <a:spLocks noChangeShapeType="1"/>
            </p:cNvSpPr>
            <p:nvPr/>
          </p:nvSpPr>
          <p:spPr bwMode="hidden">
            <a:xfrm rot="-5400000">
              <a:off x="1802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84" name="Line 64"/>
            <p:cNvSpPr>
              <a:spLocks noChangeShapeType="1"/>
            </p:cNvSpPr>
            <p:nvPr/>
          </p:nvSpPr>
          <p:spPr bwMode="hidden">
            <a:xfrm rot="-5400000">
              <a:off x="2331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85" name="Line 65"/>
            <p:cNvSpPr>
              <a:spLocks noChangeShapeType="1"/>
            </p:cNvSpPr>
            <p:nvPr/>
          </p:nvSpPr>
          <p:spPr bwMode="hidden">
            <a:xfrm rot="-5400000">
              <a:off x="2331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86" name="Line 66"/>
            <p:cNvSpPr>
              <a:spLocks noChangeShapeType="1"/>
            </p:cNvSpPr>
            <p:nvPr/>
          </p:nvSpPr>
          <p:spPr bwMode="hidden">
            <a:xfrm rot="-5400000">
              <a:off x="1802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87" name="Line 67"/>
            <p:cNvSpPr>
              <a:spLocks noChangeShapeType="1"/>
            </p:cNvSpPr>
            <p:nvPr/>
          </p:nvSpPr>
          <p:spPr bwMode="hidden">
            <a:xfrm>
              <a:off x="1551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88" name="Line 68"/>
            <p:cNvSpPr>
              <a:spLocks noChangeShapeType="1"/>
            </p:cNvSpPr>
            <p:nvPr/>
          </p:nvSpPr>
          <p:spPr bwMode="hidden">
            <a:xfrm>
              <a:off x="2052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89" name="Line 69"/>
            <p:cNvSpPr>
              <a:spLocks noChangeShapeType="1"/>
            </p:cNvSpPr>
            <p:nvPr/>
          </p:nvSpPr>
          <p:spPr bwMode="hidden">
            <a:xfrm>
              <a:off x="2052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90" name="Line 70"/>
            <p:cNvSpPr>
              <a:spLocks noChangeShapeType="1"/>
            </p:cNvSpPr>
            <p:nvPr/>
          </p:nvSpPr>
          <p:spPr bwMode="hidden">
            <a:xfrm>
              <a:off x="1551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91" name="Line 71"/>
            <p:cNvSpPr>
              <a:spLocks noChangeShapeType="1"/>
            </p:cNvSpPr>
            <p:nvPr/>
          </p:nvSpPr>
          <p:spPr bwMode="hidden">
            <a:xfrm rot="-5400000">
              <a:off x="1802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92" name="Line 72"/>
            <p:cNvSpPr>
              <a:spLocks noChangeShapeType="1"/>
            </p:cNvSpPr>
            <p:nvPr/>
          </p:nvSpPr>
          <p:spPr bwMode="hidden">
            <a:xfrm rot="-5400000">
              <a:off x="2331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93" name="Line 73"/>
            <p:cNvSpPr>
              <a:spLocks noChangeShapeType="1"/>
            </p:cNvSpPr>
            <p:nvPr/>
          </p:nvSpPr>
          <p:spPr bwMode="hidden">
            <a:xfrm rot="-5400000">
              <a:off x="2331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94" name="Line 74"/>
            <p:cNvSpPr>
              <a:spLocks noChangeShapeType="1"/>
            </p:cNvSpPr>
            <p:nvPr/>
          </p:nvSpPr>
          <p:spPr bwMode="hidden">
            <a:xfrm rot="-5400000">
              <a:off x="1802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95" name="Line 75"/>
            <p:cNvSpPr>
              <a:spLocks noChangeShapeType="1"/>
            </p:cNvSpPr>
            <p:nvPr/>
          </p:nvSpPr>
          <p:spPr bwMode="hidden">
            <a:xfrm>
              <a:off x="2619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96" name="Line 76"/>
            <p:cNvSpPr>
              <a:spLocks noChangeShapeType="1"/>
            </p:cNvSpPr>
            <p:nvPr/>
          </p:nvSpPr>
          <p:spPr bwMode="hidden">
            <a:xfrm>
              <a:off x="3120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97" name="Line 77"/>
            <p:cNvSpPr>
              <a:spLocks noChangeShapeType="1"/>
            </p:cNvSpPr>
            <p:nvPr/>
          </p:nvSpPr>
          <p:spPr bwMode="hidden">
            <a:xfrm>
              <a:off x="3120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98" name="Line 78"/>
            <p:cNvSpPr>
              <a:spLocks noChangeShapeType="1"/>
            </p:cNvSpPr>
            <p:nvPr/>
          </p:nvSpPr>
          <p:spPr bwMode="hidden">
            <a:xfrm>
              <a:off x="2619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99" name="Line 79"/>
            <p:cNvSpPr>
              <a:spLocks noChangeShapeType="1"/>
            </p:cNvSpPr>
            <p:nvPr/>
          </p:nvSpPr>
          <p:spPr bwMode="hidden">
            <a:xfrm rot="-5400000">
              <a:off x="2870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00" name="Line 80"/>
            <p:cNvSpPr>
              <a:spLocks noChangeShapeType="1"/>
            </p:cNvSpPr>
            <p:nvPr/>
          </p:nvSpPr>
          <p:spPr bwMode="hidden">
            <a:xfrm rot="-5400000">
              <a:off x="3399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01" name="Line 81"/>
            <p:cNvSpPr>
              <a:spLocks noChangeShapeType="1"/>
            </p:cNvSpPr>
            <p:nvPr/>
          </p:nvSpPr>
          <p:spPr bwMode="hidden">
            <a:xfrm rot="-5400000">
              <a:off x="3399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02" name="Line 82"/>
            <p:cNvSpPr>
              <a:spLocks noChangeShapeType="1"/>
            </p:cNvSpPr>
            <p:nvPr/>
          </p:nvSpPr>
          <p:spPr bwMode="hidden">
            <a:xfrm rot="-5400000">
              <a:off x="2870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03" name="Line 83"/>
            <p:cNvSpPr>
              <a:spLocks noChangeShapeType="1"/>
            </p:cNvSpPr>
            <p:nvPr/>
          </p:nvSpPr>
          <p:spPr bwMode="hidden">
            <a:xfrm>
              <a:off x="2619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04" name="Line 84"/>
            <p:cNvSpPr>
              <a:spLocks noChangeShapeType="1"/>
            </p:cNvSpPr>
            <p:nvPr/>
          </p:nvSpPr>
          <p:spPr bwMode="hidden">
            <a:xfrm>
              <a:off x="3120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05" name="Line 85"/>
            <p:cNvSpPr>
              <a:spLocks noChangeShapeType="1"/>
            </p:cNvSpPr>
            <p:nvPr/>
          </p:nvSpPr>
          <p:spPr bwMode="hidden">
            <a:xfrm>
              <a:off x="3120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06" name="Line 86"/>
            <p:cNvSpPr>
              <a:spLocks noChangeShapeType="1"/>
            </p:cNvSpPr>
            <p:nvPr/>
          </p:nvSpPr>
          <p:spPr bwMode="hidden">
            <a:xfrm>
              <a:off x="2619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07" name="Line 87"/>
            <p:cNvSpPr>
              <a:spLocks noChangeShapeType="1"/>
            </p:cNvSpPr>
            <p:nvPr/>
          </p:nvSpPr>
          <p:spPr bwMode="hidden">
            <a:xfrm rot="-5400000">
              <a:off x="2870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08" name="Line 88"/>
            <p:cNvSpPr>
              <a:spLocks noChangeShapeType="1"/>
            </p:cNvSpPr>
            <p:nvPr/>
          </p:nvSpPr>
          <p:spPr bwMode="hidden">
            <a:xfrm rot="-5400000">
              <a:off x="3399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09" name="Line 89"/>
            <p:cNvSpPr>
              <a:spLocks noChangeShapeType="1"/>
            </p:cNvSpPr>
            <p:nvPr/>
          </p:nvSpPr>
          <p:spPr bwMode="hidden">
            <a:xfrm rot="-5400000">
              <a:off x="3399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10" name="Line 90"/>
            <p:cNvSpPr>
              <a:spLocks noChangeShapeType="1"/>
            </p:cNvSpPr>
            <p:nvPr/>
          </p:nvSpPr>
          <p:spPr bwMode="hidden">
            <a:xfrm rot="-5400000">
              <a:off x="2870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11" name="Line 91"/>
            <p:cNvSpPr>
              <a:spLocks noChangeShapeType="1"/>
            </p:cNvSpPr>
            <p:nvPr/>
          </p:nvSpPr>
          <p:spPr bwMode="hidden">
            <a:xfrm>
              <a:off x="2619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12" name="Line 92"/>
            <p:cNvSpPr>
              <a:spLocks noChangeShapeType="1"/>
            </p:cNvSpPr>
            <p:nvPr/>
          </p:nvSpPr>
          <p:spPr bwMode="hidden">
            <a:xfrm>
              <a:off x="3120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13" name="Line 93"/>
            <p:cNvSpPr>
              <a:spLocks noChangeShapeType="1"/>
            </p:cNvSpPr>
            <p:nvPr/>
          </p:nvSpPr>
          <p:spPr bwMode="hidden">
            <a:xfrm>
              <a:off x="3120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14" name="Line 94"/>
            <p:cNvSpPr>
              <a:spLocks noChangeShapeType="1"/>
            </p:cNvSpPr>
            <p:nvPr/>
          </p:nvSpPr>
          <p:spPr bwMode="hidden">
            <a:xfrm>
              <a:off x="2619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15" name="Line 95"/>
            <p:cNvSpPr>
              <a:spLocks noChangeShapeType="1"/>
            </p:cNvSpPr>
            <p:nvPr/>
          </p:nvSpPr>
          <p:spPr bwMode="hidden">
            <a:xfrm rot="-5400000">
              <a:off x="2870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16" name="Line 96"/>
            <p:cNvSpPr>
              <a:spLocks noChangeShapeType="1"/>
            </p:cNvSpPr>
            <p:nvPr/>
          </p:nvSpPr>
          <p:spPr bwMode="hidden">
            <a:xfrm rot="-5400000">
              <a:off x="3399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17" name="Line 97"/>
            <p:cNvSpPr>
              <a:spLocks noChangeShapeType="1"/>
            </p:cNvSpPr>
            <p:nvPr/>
          </p:nvSpPr>
          <p:spPr bwMode="hidden">
            <a:xfrm rot="-5400000">
              <a:off x="3399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18" name="Line 98"/>
            <p:cNvSpPr>
              <a:spLocks noChangeShapeType="1"/>
            </p:cNvSpPr>
            <p:nvPr/>
          </p:nvSpPr>
          <p:spPr bwMode="hidden">
            <a:xfrm rot="-5400000">
              <a:off x="2870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19" name="Line 99"/>
            <p:cNvSpPr>
              <a:spLocks noChangeShapeType="1"/>
            </p:cNvSpPr>
            <p:nvPr/>
          </p:nvSpPr>
          <p:spPr bwMode="hidden">
            <a:xfrm>
              <a:off x="2619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0" name="Line 100"/>
            <p:cNvSpPr>
              <a:spLocks noChangeShapeType="1"/>
            </p:cNvSpPr>
            <p:nvPr/>
          </p:nvSpPr>
          <p:spPr bwMode="hidden">
            <a:xfrm>
              <a:off x="3120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1" name="Line 101"/>
            <p:cNvSpPr>
              <a:spLocks noChangeShapeType="1"/>
            </p:cNvSpPr>
            <p:nvPr/>
          </p:nvSpPr>
          <p:spPr bwMode="hidden">
            <a:xfrm>
              <a:off x="3120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2" name="Line 102"/>
            <p:cNvSpPr>
              <a:spLocks noChangeShapeType="1"/>
            </p:cNvSpPr>
            <p:nvPr/>
          </p:nvSpPr>
          <p:spPr bwMode="hidden">
            <a:xfrm>
              <a:off x="2619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3" name="Line 103"/>
            <p:cNvSpPr>
              <a:spLocks noChangeShapeType="1"/>
            </p:cNvSpPr>
            <p:nvPr/>
          </p:nvSpPr>
          <p:spPr bwMode="hidden">
            <a:xfrm rot="-5400000">
              <a:off x="2870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4" name="Line 104"/>
            <p:cNvSpPr>
              <a:spLocks noChangeShapeType="1"/>
            </p:cNvSpPr>
            <p:nvPr/>
          </p:nvSpPr>
          <p:spPr bwMode="hidden">
            <a:xfrm rot="-5400000">
              <a:off x="3399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5" name="Line 105"/>
            <p:cNvSpPr>
              <a:spLocks noChangeShapeType="1"/>
            </p:cNvSpPr>
            <p:nvPr/>
          </p:nvSpPr>
          <p:spPr bwMode="hidden">
            <a:xfrm rot="-5400000">
              <a:off x="3399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6" name="Line 106"/>
            <p:cNvSpPr>
              <a:spLocks noChangeShapeType="1"/>
            </p:cNvSpPr>
            <p:nvPr/>
          </p:nvSpPr>
          <p:spPr bwMode="hidden">
            <a:xfrm rot="-5400000">
              <a:off x="2870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7" name="Line 107"/>
            <p:cNvSpPr>
              <a:spLocks noChangeShapeType="1"/>
            </p:cNvSpPr>
            <p:nvPr/>
          </p:nvSpPr>
          <p:spPr bwMode="hidden">
            <a:xfrm>
              <a:off x="3687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8" name="Line 108"/>
            <p:cNvSpPr>
              <a:spLocks noChangeShapeType="1"/>
            </p:cNvSpPr>
            <p:nvPr/>
          </p:nvSpPr>
          <p:spPr bwMode="hidden">
            <a:xfrm>
              <a:off x="4188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9" name="Line 109"/>
            <p:cNvSpPr>
              <a:spLocks noChangeShapeType="1"/>
            </p:cNvSpPr>
            <p:nvPr/>
          </p:nvSpPr>
          <p:spPr bwMode="hidden">
            <a:xfrm>
              <a:off x="4188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30" name="Line 110"/>
            <p:cNvSpPr>
              <a:spLocks noChangeShapeType="1"/>
            </p:cNvSpPr>
            <p:nvPr/>
          </p:nvSpPr>
          <p:spPr bwMode="hidden">
            <a:xfrm>
              <a:off x="3687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31" name="Line 111"/>
            <p:cNvSpPr>
              <a:spLocks noChangeShapeType="1"/>
            </p:cNvSpPr>
            <p:nvPr/>
          </p:nvSpPr>
          <p:spPr bwMode="hidden">
            <a:xfrm rot="-5400000">
              <a:off x="3938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32" name="Line 112"/>
            <p:cNvSpPr>
              <a:spLocks noChangeShapeType="1"/>
            </p:cNvSpPr>
            <p:nvPr/>
          </p:nvSpPr>
          <p:spPr bwMode="hidden">
            <a:xfrm rot="-5400000">
              <a:off x="4467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33" name="Line 113"/>
            <p:cNvSpPr>
              <a:spLocks noChangeShapeType="1"/>
            </p:cNvSpPr>
            <p:nvPr/>
          </p:nvSpPr>
          <p:spPr bwMode="hidden">
            <a:xfrm rot="-5400000">
              <a:off x="4467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34" name="Line 114"/>
            <p:cNvSpPr>
              <a:spLocks noChangeShapeType="1"/>
            </p:cNvSpPr>
            <p:nvPr/>
          </p:nvSpPr>
          <p:spPr bwMode="hidden">
            <a:xfrm rot="-5400000">
              <a:off x="3938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35" name="Line 115"/>
            <p:cNvSpPr>
              <a:spLocks noChangeShapeType="1"/>
            </p:cNvSpPr>
            <p:nvPr/>
          </p:nvSpPr>
          <p:spPr bwMode="hidden">
            <a:xfrm>
              <a:off x="3687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36" name="Line 116"/>
            <p:cNvSpPr>
              <a:spLocks noChangeShapeType="1"/>
            </p:cNvSpPr>
            <p:nvPr/>
          </p:nvSpPr>
          <p:spPr bwMode="hidden">
            <a:xfrm>
              <a:off x="4188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37" name="Line 117"/>
            <p:cNvSpPr>
              <a:spLocks noChangeShapeType="1"/>
            </p:cNvSpPr>
            <p:nvPr/>
          </p:nvSpPr>
          <p:spPr bwMode="hidden">
            <a:xfrm>
              <a:off x="4188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38" name="Line 118"/>
            <p:cNvSpPr>
              <a:spLocks noChangeShapeType="1"/>
            </p:cNvSpPr>
            <p:nvPr/>
          </p:nvSpPr>
          <p:spPr bwMode="hidden">
            <a:xfrm>
              <a:off x="3687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39" name="Line 119"/>
            <p:cNvSpPr>
              <a:spLocks noChangeShapeType="1"/>
            </p:cNvSpPr>
            <p:nvPr/>
          </p:nvSpPr>
          <p:spPr bwMode="hidden">
            <a:xfrm rot="-5400000">
              <a:off x="3938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40" name="Line 120"/>
            <p:cNvSpPr>
              <a:spLocks noChangeShapeType="1"/>
            </p:cNvSpPr>
            <p:nvPr/>
          </p:nvSpPr>
          <p:spPr bwMode="hidden">
            <a:xfrm rot="-5400000">
              <a:off x="4467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41" name="Line 121"/>
            <p:cNvSpPr>
              <a:spLocks noChangeShapeType="1"/>
            </p:cNvSpPr>
            <p:nvPr/>
          </p:nvSpPr>
          <p:spPr bwMode="hidden">
            <a:xfrm rot="-5400000">
              <a:off x="4467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42" name="Line 122"/>
            <p:cNvSpPr>
              <a:spLocks noChangeShapeType="1"/>
            </p:cNvSpPr>
            <p:nvPr/>
          </p:nvSpPr>
          <p:spPr bwMode="hidden">
            <a:xfrm rot="-5400000">
              <a:off x="3938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43" name="Line 123"/>
            <p:cNvSpPr>
              <a:spLocks noChangeShapeType="1"/>
            </p:cNvSpPr>
            <p:nvPr/>
          </p:nvSpPr>
          <p:spPr bwMode="hidden">
            <a:xfrm>
              <a:off x="3687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44" name="Line 124"/>
            <p:cNvSpPr>
              <a:spLocks noChangeShapeType="1"/>
            </p:cNvSpPr>
            <p:nvPr/>
          </p:nvSpPr>
          <p:spPr bwMode="hidden">
            <a:xfrm>
              <a:off x="4188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45" name="Line 125"/>
            <p:cNvSpPr>
              <a:spLocks noChangeShapeType="1"/>
            </p:cNvSpPr>
            <p:nvPr/>
          </p:nvSpPr>
          <p:spPr bwMode="hidden">
            <a:xfrm>
              <a:off x="4188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46" name="Line 126"/>
            <p:cNvSpPr>
              <a:spLocks noChangeShapeType="1"/>
            </p:cNvSpPr>
            <p:nvPr/>
          </p:nvSpPr>
          <p:spPr bwMode="hidden">
            <a:xfrm>
              <a:off x="3687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47" name="Line 127"/>
            <p:cNvSpPr>
              <a:spLocks noChangeShapeType="1"/>
            </p:cNvSpPr>
            <p:nvPr/>
          </p:nvSpPr>
          <p:spPr bwMode="hidden">
            <a:xfrm rot="-5400000">
              <a:off x="3938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48" name="Line 128"/>
            <p:cNvSpPr>
              <a:spLocks noChangeShapeType="1"/>
            </p:cNvSpPr>
            <p:nvPr/>
          </p:nvSpPr>
          <p:spPr bwMode="hidden">
            <a:xfrm rot="-5400000">
              <a:off x="4467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49" name="Line 129"/>
            <p:cNvSpPr>
              <a:spLocks noChangeShapeType="1"/>
            </p:cNvSpPr>
            <p:nvPr/>
          </p:nvSpPr>
          <p:spPr bwMode="hidden">
            <a:xfrm rot="-5400000">
              <a:off x="4467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50" name="Line 130"/>
            <p:cNvSpPr>
              <a:spLocks noChangeShapeType="1"/>
            </p:cNvSpPr>
            <p:nvPr/>
          </p:nvSpPr>
          <p:spPr bwMode="hidden">
            <a:xfrm rot="-5400000">
              <a:off x="3938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51" name="Line 131"/>
            <p:cNvSpPr>
              <a:spLocks noChangeShapeType="1"/>
            </p:cNvSpPr>
            <p:nvPr/>
          </p:nvSpPr>
          <p:spPr bwMode="hidden">
            <a:xfrm>
              <a:off x="3687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52" name="Line 132"/>
            <p:cNvSpPr>
              <a:spLocks noChangeShapeType="1"/>
            </p:cNvSpPr>
            <p:nvPr/>
          </p:nvSpPr>
          <p:spPr bwMode="hidden">
            <a:xfrm>
              <a:off x="4188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53" name="Line 133"/>
            <p:cNvSpPr>
              <a:spLocks noChangeShapeType="1"/>
            </p:cNvSpPr>
            <p:nvPr/>
          </p:nvSpPr>
          <p:spPr bwMode="hidden">
            <a:xfrm>
              <a:off x="4188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54" name="Line 134"/>
            <p:cNvSpPr>
              <a:spLocks noChangeShapeType="1"/>
            </p:cNvSpPr>
            <p:nvPr/>
          </p:nvSpPr>
          <p:spPr bwMode="hidden">
            <a:xfrm>
              <a:off x="3687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55" name="Line 135"/>
            <p:cNvSpPr>
              <a:spLocks noChangeShapeType="1"/>
            </p:cNvSpPr>
            <p:nvPr/>
          </p:nvSpPr>
          <p:spPr bwMode="hidden">
            <a:xfrm rot="-5400000">
              <a:off x="3938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56" name="Line 136"/>
            <p:cNvSpPr>
              <a:spLocks noChangeShapeType="1"/>
            </p:cNvSpPr>
            <p:nvPr/>
          </p:nvSpPr>
          <p:spPr bwMode="hidden">
            <a:xfrm rot="-5400000">
              <a:off x="4467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57" name="Line 137"/>
            <p:cNvSpPr>
              <a:spLocks noChangeShapeType="1"/>
            </p:cNvSpPr>
            <p:nvPr/>
          </p:nvSpPr>
          <p:spPr bwMode="hidden">
            <a:xfrm rot="-5400000">
              <a:off x="4467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58" name="Line 138"/>
            <p:cNvSpPr>
              <a:spLocks noChangeShapeType="1"/>
            </p:cNvSpPr>
            <p:nvPr/>
          </p:nvSpPr>
          <p:spPr bwMode="hidden">
            <a:xfrm rot="-5400000">
              <a:off x="3938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59" name="Line 139"/>
            <p:cNvSpPr>
              <a:spLocks noChangeShapeType="1"/>
            </p:cNvSpPr>
            <p:nvPr/>
          </p:nvSpPr>
          <p:spPr bwMode="hidden">
            <a:xfrm>
              <a:off x="4755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60" name="Line 140"/>
            <p:cNvSpPr>
              <a:spLocks noChangeShapeType="1"/>
            </p:cNvSpPr>
            <p:nvPr/>
          </p:nvSpPr>
          <p:spPr bwMode="hidden">
            <a:xfrm>
              <a:off x="5256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61" name="Line 141"/>
            <p:cNvSpPr>
              <a:spLocks noChangeShapeType="1"/>
            </p:cNvSpPr>
            <p:nvPr/>
          </p:nvSpPr>
          <p:spPr bwMode="hidden">
            <a:xfrm>
              <a:off x="5256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62" name="Line 142"/>
            <p:cNvSpPr>
              <a:spLocks noChangeShapeType="1"/>
            </p:cNvSpPr>
            <p:nvPr/>
          </p:nvSpPr>
          <p:spPr bwMode="hidden">
            <a:xfrm>
              <a:off x="4755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63" name="Line 143"/>
            <p:cNvSpPr>
              <a:spLocks noChangeShapeType="1"/>
            </p:cNvSpPr>
            <p:nvPr/>
          </p:nvSpPr>
          <p:spPr bwMode="hidden">
            <a:xfrm rot="-5400000">
              <a:off x="5006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64" name="Line 144"/>
            <p:cNvSpPr>
              <a:spLocks noChangeShapeType="1"/>
            </p:cNvSpPr>
            <p:nvPr/>
          </p:nvSpPr>
          <p:spPr bwMode="hidden">
            <a:xfrm rot="-5400000">
              <a:off x="553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65" name="Line 145"/>
            <p:cNvSpPr>
              <a:spLocks noChangeShapeType="1"/>
            </p:cNvSpPr>
            <p:nvPr/>
          </p:nvSpPr>
          <p:spPr bwMode="hidden">
            <a:xfrm rot="-5400000">
              <a:off x="553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66" name="Line 146"/>
            <p:cNvSpPr>
              <a:spLocks noChangeShapeType="1"/>
            </p:cNvSpPr>
            <p:nvPr/>
          </p:nvSpPr>
          <p:spPr bwMode="hidden">
            <a:xfrm rot="-5400000">
              <a:off x="5006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67" name="Line 147"/>
            <p:cNvSpPr>
              <a:spLocks noChangeShapeType="1"/>
            </p:cNvSpPr>
            <p:nvPr/>
          </p:nvSpPr>
          <p:spPr bwMode="hidden">
            <a:xfrm>
              <a:off x="4755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68" name="Line 148"/>
            <p:cNvSpPr>
              <a:spLocks noChangeShapeType="1"/>
            </p:cNvSpPr>
            <p:nvPr/>
          </p:nvSpPr>
          <p:spPr bwMode="hidden">
            <a:xfrm>
              <a:off x="5256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69" name="Line 149"/>
            <p:cNvSpPr>
              <a:spLocks noChangeShapeType="1"/>
            </p:cNvSpPr>
            <p:nvPr/>
          </p:nvSpPr>
          <p:spPr bwMode="hidden">
            <a:xfrm>
              <a:off x="5256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70" name="Line 150"/>
            <p:cNvSpPr>
              <a:spLocks noChangeShapeType="1"/>
            </p:cNvSpPr>
            <p:nvPr/>
          </p:nvSpPr>
          <p:spPr bwMode="hidden">
            <a:xfrm>
              <a:off x="4755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71" name="Line 151"/>
            <p:cNvSpPr>
              <a:spLocks noChangeShapeType="1"/>
            </p:cNvSpPr>
            <p:nvPr/>
          </p:nvSpPr>
          <p:spPr bwMode="hidden">
            <a:xfrm rot="-5400000">
              <a:off x="5006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72" name="Line 152"/>
            <p:cNvSpPr>
              <a:spLocks noChangeShapeType="1"/>
            </p:cNvSpPr>
            <p:nvPr/>
          </p:nvSpPr>
          <p:spPr bwMode="hidden">
            <a:xfrm rot="-5400000">
              <a:off x="553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73" name="Line 153"/>
            <p:cNvSpPr>
              <a:spLocks noChangeShapeType="1"/>
            </p:cNvSpPr>
            <p:nvPr/>
          </p:nvSpPr>
          <p:spPr bwMode="hidden">
            <a:xfrm rot="-5400000">
              <a:off x="553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74" name="Line 154"/>
            <p:cNvSpPr>
              <a:spLocks noChangeShapeType="1"/>
            </p:cNvSpPr>
            <p:nvPr/>
          </p:nvSpPr>
          <p:spPr bwMode="hidden">
            <a:xfrm rot="-5400000">
              <a:off x="5006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75" name="Line 155"/>
            <p:cNvSpPr>
              <a:spLocks noChangeShapeType="1"/>
            </p:cNvSpPr>
            <p:nvPr/>
          </p:nvSpPr>
          <p:spPr bwMode="hidden">
            <a:xfrm>
              <a:off x="4755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76" name="Line 156"/>
            <p:cNvSpPr>
              <a:spLocks noChangeShapeType="1"/>
            </p:cNvSpPr>
            <p:nvPr/>
          </p:nvSpPr>
          <p:spPr bwMode="hidden">
            <a:xfrm>
              <a:off x="5256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77" name="Line 157"/>
            <p:cNvSpPr>
              <a:spLocks noChangeShapeType="1"/>
            </p:cNvSpPr>
            <p:nvPr/>
          </p:nvSpPr>
          <p:spPr bwMode="hidden">
            <a:xfrm>
              <a:off x="5256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78" name="Line 158"/>
            <p:cNvSpPr>
              <a:spLocks noChangeShapeType="1"/>
            </p:cNvSpPr>
            <p:nvPr/>
          </p:nvSpPr>
          <p:spPr bwMode="hidden">
            <a:xfrm>
              <a:off x="4755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79" name="Line 159"/>
            <p:cNvSpPr>
              <a:spLocks noChangeShapeType="1"/>
            </p:cNvSpPr>
            <p:nvPr/>
          </p:nvSpPr>
          <p:spPr bwMode="hidden">
            <a:xfrm rot="-5400000">
              <a:off x="5006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80" name="Line 160"/>
            <p:cNvSpPr>
              <a:spLocks noChangeShapeType="1"/>
            </p:cNvSpPr>
            <p:nvPr/>
          </p:nvSpPr>
          <p:spPr bwMode="hidden">
            <a:xfrm rot="-5400000">
              <a:off x="553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81" name="Line 161"/>
            <p:cNvSpPr>
              <a:spLocks noChangeShapeType="1"/>
            </p:cNvSpPr>
            <p:nvPr/>
          </p:nvSpPr>
          <p:spPr bwMode="hidden">
            <a:xfrm rot="-5400000">
              <a:off x="553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82" name="Line 162"/>
            <p:cNvSpPr>
              <a:spLocks noChangeShapeType="1"/>
            </p:cNvSpPr>
            <p:nvPr/>
          </p:nvSpPr>
          <p:spPr bwMode="hidden">
            <a:xfrm rot="-5400000">
              <a:off x="5006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83" name="Line 163"/>
            <p:cNvSpPr>
              <a:spLocks noChangeShapeType="1"/>
            </p:cNvSpPr>
            <p:nvPr/>
          </p:nvSpPr>
          <p:spPr bwMode="hidden">
            <a:xfrm>
              <a:off x="4755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84" name="Line 164"/>
            <p:cNvSpPr>
              <a:spLocks noChangeShapeType="1"/>
            </p:cNvSpPr>
            <p:nvPr/>
          </p:nvSpPr>
          <p:spPr bwMode="hidden">
            <a:xfrm>
              <a:off x="5256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85" name="Line 165"/>
            <p:cNvSpPr>
              <a:spLocks noChangeShapeType="1"/>
            </p:cNvSpPr>
            <p:nvPr/>
          </p:nvSpPr>
          <p:spPr bwMode="hidden">
            <a:xfrm>
              <a:off x="5256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86" name="Line 166"/>
            <p:cNvSpPr>
              <a:spLocks noChangeShapeType="1"/>
            </p:cNvSpPr>
            <p:nvPr/>
          </p:nvSpPr>
          <p:spPr bwMode="hidden">
            <a:xfrm>
              <a:off x="4755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87" name="Line 167"/>
            <p:cNvSpPr>
              <a:spLocks noChangeShapeType="1"/>
            </p:cNvSpPr>
            <p:nvPr/>
          </p:nvSpPr>
          <p:spPr bwMode="hidden">
            <a:xfrm rot="-5400000">
              <a:off x="5006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88" name="Line 168"/>
            <p:cNvSpPr>
              <a:spLocks noChangeShapeType="1"/>
            </p:cNvSpPr>
            <p:nvPr/>
          </p:nvSpPr>
          <p:spPr bwMode="hidden">
            <a:xfrm rot="-5400000">
              <a:off x="553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89" name="Line 169"/>
            <p:cNvSpPr>
              <a:spLocks noChangeShapeType="1"/>
            </p:cNvSpPr>
            <p:nvPr/>
          </p:nvSpPr>
          <p:spPr bwMode="hidden">
            <a:xfrm rot="-5400000">
              <a:off x="553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90" name="Line 170"/>
            <p:cNvSpPr>
              <a:spLocks noChangeShapeType="1"/>
            </p:cNvSpPr>
            <p:nvPr/>
          </p:nvSpPr>
          <p:spPr bwMode="hidden">
            <a:xfrm rot="-5400000">
              <a:off x="5006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91" name="Line 171"/>
            <p:cNvSpPr>
              <a:spLocks noChangeShapeType="1"/>
            </p:cNvSpPr>
            <p:nvPr/>
          </p:nvSpPr>
          <p:spPr bwMode="hidden">
            <a:xfrm rot="-5400000">
              <a:off x="19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92" name="Line 172"/>
            <p:cNvSpPr>
              <a:spLocks noChangeShapeType="1"/>
            </p:cNvSpPr>
            <p:nvPr/>
          </p:nvSpPr>
          <p:spPr bwMode="hidden">
            <a:xfrm rot="-5400000">
              <a:off x="737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93" name="Line 173"/>
            <p:cNvSpPr>
              <a:spLocks noChangeShapeType="1"/>
            </p:cNvSpPr>
            <p:nvPr/>
          </p:nvSpPr>
          <p:spPr bwMode="hidden">
            <a:xfrm rot="-5400000">
              <a:off x="1266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94" name="Line 174"/>
            <p:cNvSpPr>
              <a:spLocks noChangeShapeType="1"/>
            </p:cNvSpPr>
            <p:nvPr/>
          </p:nvSpPr>
          <p:spPr bwMode="hidden">
            <a:xfrm rot="-5400000">
              <a:off x="1805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95" name="Line 175"/>
            <p:cNvSpPr>
              <a:spLocks noChangeShapeType="1"/>
            </p:cNvSpPr>
            <p:nvPr/>
          </p:nvSpPr>
          <p:spPr bwMode="hidden">
            <a:xfrm rot="-5400000">
              <a:off x="2334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96" name="Line 176"/>
            <p:cNvSpPr>
              <a:spLocks noChangeShapeType="1"/>
            </p:cNvSpPr>
            <p:nvPr/>
          </p:nvSpPr>
          <p:spPr bwMode="hidden">
            <a:xfrm rot="-5400000">
              <a:off x="2873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97" name="Line 177"/>
            <p:cNvSpPr>
              <a:spLocks noChangeShapeType="1"/>
            </p:cNvSpPr>
            <p:nvPr/>
          </p:nvSpPr>
          <p:spPr bwMode="hidden">
            <a:xfrm rot="-5400000">
              <a:off x="3402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98" name="Line 178"/>
            <p:cNvSpPr>
              <a:spLocks noChangeShapeType="1"/>
            </p:cNvSpPr>
            <p:nvPr/>
          </p:nvSpPr>
          <p:spPr bwMode="hidden">
            <a:xfrm rot="-5400000">
              <a:off x="3941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99" name="Line 179"/>
            <p:cNvSpPr>
              <a:spLocks noChangeShapeType="1"/>
            </p:cNvSpPr>
            <p:nvPr/>
          </p:nvSpPr>
          <p:spPr bwMode="hidden">
            <a:xfrm rot="-5400000">
              <a:off x="4470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00" name="Line 180"/>
            <p:cNvSpPr>
              <a:spLocks noChangeShapeType="1"/>
            </p:cNvSpPr>
            <p:nvPr/>
          </p:nvSpPr>
          <p:spPr bwMode="hidden">
            <a:xfrm rot="-5400000">
              <a:off x="5009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01" name="Line 181"/>
            <p:cNvSpPr>
              <a:spLocks noChangeShapeType="1"/>
            </p:cNvSpPr>
            <p:nvPr/>
          </p:nvSpPr>
          <p:spPr bwMode="hidden">
            <a:xfrm rot="-5400000">
              <a:off x="553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302" name="Group 182"/>
          <p:cNvGrpSpPr>
            <a:grpSpLocks/>
          </p:cNvGrpSpPr>
          <p:nvPr/>
        </p:nvGrpSpPr>
        <p:grpSpPr bwMode="auto">
          <a:xfrm>
            <a:off x="533400" y="1905000"/>
            <a:ext cx="8077200" cy="1676400"/>
            <a:chOff x="336" y="1200"/>
            <a:chExt cx="5088" cy="1056"/>
          </a:xfrm>
        </p:grpSpPr>
        <p:sp>
          <p:nvSpPr>
            <p:cNvPr id="5303" name="Rectangle 183"/>
            <p:cNvSpPr>
              <a:spLocks noChangeArrowheads="1"/>
            </p:cNvSpPr>
            <p:nvPr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04" name="Rectangle 184"/>
            <p:cNvSpPr>
              <a:spLocks noChangeArrowheads="1"/>
            </p:cNvSpPr>
            <p:nvPr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05" name="Rectangle 185"/>
            <p:cNvSpPr>
              <a:spLocks noChangeArrowheads="1"/>
            </p:cNvSpPr>
            <p:nvPr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06" name="Rectangle 186"/>
            <p:cNvSpPr>
              <a:spLocks noChangeArrowheads="1"/>
            </p:cNvSpPr>
            <p:nvPr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07" name="Rectangle 187"/>
            <p:cNvSpPr>
              <a:spLocks noChangeArrowheads="1"/>
            </p:cNvSpPr>
            <p:nvPr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308" name="Rectangle 188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309" name="Rectangle 18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310" name="Rectangle 19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311" name="Rectangle 19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312" name="Rectangle 19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B306B9-12C5-499C-95E5-DADEE71DD78E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5313" name="Group 193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4273"/>
            <a:chExt cx="5328" cy="47"/>
          </a:xfrm>
        </p:grpSpPr>
        <p:sp>
          <p:nvSpPr>
            <p:cNvPr id="5314" name="Rectangle 194"/>
            <p:cNvSpPr>
              <a:spLocks noChangeArrowheads="1"/>
            </p:cNvSpPr>
            <p:nvPr/>
          </p:nvSpPr>
          <p:spPr bwMode="ltGray">
            <a:xfrm>
              <a:off x="504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15" name="Rectangle 195"/>
            <p:cNvSpPr>
              <a:spLocks noChangeArrowheads="1"/>
            </p:cNvSpPr>
            <p:nvPr/>
          </p:nvSpPr>
          <p:spPr bwMode="ltGray">
            <a:xfrm>
              <a:off x="192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16" name="Rectangle 196"/>
            <p:cNvSpPr>
              <a:spLocks noChangeArrowheads="1"/>
            </p:cNvSpPr>
            <p:nvPr/>
          </p:nvSpPr>
          <p:spPr bwMode="ltGray">
            <a:xfrm>
              <a:off x="1176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17" name="Rectangle 197"/>
            <p:cNvSpPr>
              <a:spLocks noChangeArrowheads="1"/>
            </p:cNvSpPr>
            <p:nvPr/>
          </p:nvSpPr>
          <p:spPr bwMode="ltGray">
            <a:xfrm>
              <a:off x="864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18" name="Rectangle 198"/>
            <p:cNvSpPr>
              <a:spLocks noChangeArrowheads="1"/>
            </p:cNvSpPr>
            <p:nvPr/>
          </p:nvSpPr>
          <p:spPr bwMode="ltGray">
            <a:xfrm>
              <a:off x="1848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19" name="Rectangle 199"/>
            <p:cNvSpPr>
              <a:spLocks noChangeArrowheads="1"/>
            </p:cNvSpPr>
            <p:nvPr/>
          </p:nvSpPr>
          <p:spPr bwMode="ltGray">
            <a:xfrm>
              <a:off x="1536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0" name="Rectangle 200"/>
            <p:cNvSpPr>
              <a:spLocks noChangeArrowheads="1"/>
            </p:cNvSpPr>
            <p:nvPr/>
          </p:nvSpPr>
          <p:spPr bwMode="ltGray">
            <a:xfrm>
              <a:off x="2520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1" name="Rectangle 201"/>
            <p:cNvSpPr>
              <a:spLocks noChangeArrowheads="1"/>
            </p:cNvSpPr>
            <p:nvPr/>
          </p:nvSpPr>
          <p:spPr bwMode="ltGray">
            <a:xfrm>
              <a:off x="2208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2" name="Rectangle 202"/>
            <p:cNvSpPr>
              <a:spLocks noChangeArrowheads="1"/>
            </p:cNvSpPr>
            <p:nvPr/>
          </p:nvSpPr>
          <p:spPr bwMode="ltGray">
            <a:xfrm>
              <a:off x="3192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3" name="Rectangle 203"/>
            <p:cNvSpPr>
              <a:spLocks noChangeArrowheads="1"/>
            </p:cNvSpPr>
            <p:nvPr/>
          </p:nvSpPr>
          <p:spPr bwMode="ltGray">
            <a:xfrm>
              <a:off x="2880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4" name="Rectangle 204"/>
            <p:cNvSpPr>
              <a:spLocks noChangeArrowheads="1"/>
            </p:cNvSpPr>
            <p:nvPr/>
          </p:nvSpPr>
          <p:spPr bwMode="ltGray">
            <a:xfrm>
              <a:off x="3864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" name="Rectangle 205"/>
            <p:cNvSpPr>
              <a:spLocks noChangeArrowheads="1"/>
            </p:cNvSpPr>
            <p:nvPr/>
          </p:nvSpPr>
          <p:spPr bwMode="ltGray">
            <a:xfrm>
              <a:off x="3552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" name="Rectangle 206"/>
            <p:cNvSpPr>
              <a:spLocks noChangeArrowheads="1"/>
            </p:cNvSpPr>
            <p:nvPr/>
          </p:nvSpPr>
          <p:spPr bwMode="ltGray">
            <a:xfrm>
              <a:off x="4536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7" name="Rectangle 207"/>
            <p:cNvSpPr>
              <a:spLocks noChangeArrowheads="1"/>
            </p:cNvSpPr>
            <p:nvPr/>
          </p:nvSpPr>
          <p:spPr bwMode="ltGray">
            <a:xfrm>
              <a:off x="4224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8" name="Rectangle 208"/>
            <p:cNvSpPr>
              <a:spLocks noChangeArrowheads="1"/>
            </p:cNvSpPr>
            <p:nvPr/>
          </p:nvSpPr>
          <p:spPr bwMode="ltGray">
            <a:xfrm>
              <a:off x="5208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9" name="Rectangle 209"/>
            <p:cNvSpPr>
              <a:spLocks noChangeArrowheads="1"/>
            </p:cNvSpPr>
            <p:nvPr/>
          </p:nvSpPr>
          <p:spPr bwMode="ltGray">
            <a:xfrm>
              <a:off x="4896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5330" name="Picture 210" descr="posbul1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63" y="3363913"/>
            <a:ext cx="293687" cy="29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4B7E-F911-4DB0-B669-B9DB50C836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981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75463-E1B5-48CF-B406-2F07AD366D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9274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A1A5A8-7D80-493F-9364-5D03A28337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9729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92129F8-0C42-42F7-9E57-600AD9AFE3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453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7DD0E-D8AC-467A-8CB2-1ADEE68F09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270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D8D10-0289-411E-9136-A6BC4E77EA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7645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729BE-05C2-44BE-AD7B-FBE302492E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411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8B4F5-108C-4779-89DB-3973EAC39E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012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37B12-1B5E-47F5-B83C-E292F881A8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062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3E450-C954-4CA8-A096-766118036F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774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DFAA7-E57D-4232-9F72-0306E55656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920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D8E35-76D0-400D-B4D9-CF17D659C4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401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fld id="{70D95667-AAB6-41DC-B88F-33C32F3515DC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4104" name="Group 8"/>
            <p:cNvGrpSpPr>
              <a:grpSpLocks/>
            </p:cNvGrpSpPr>
            <p:nvPr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4105" name="Group 9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4106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07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08" name="Rectangle 12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09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10" name="Rectangle 14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111" name="Group 15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4112" name="Rectangle 16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13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14" name="Rectangle 18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15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16" name="Rectangle 20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117" name="Group 21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4118" name="Rectangle 22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19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20" name="Rectangle 24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21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22" name="Rectangle 26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123" name="Group 27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4124" name="Rectangle 28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25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26" name="Rectangle 30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27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28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129" name="Group 33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4130" name="Rectangle 34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31" name="Rectangle 35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32" name="Rectangle 36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33" name="Rectangle 37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34" name="Rectangle 38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4135" name="Group 39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4136" name="Group 40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4137" name="Rectangle 4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38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4140" name="Rectangle 4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41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142" name="Group 46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4143" name="Rectangle 4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44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145" name="Group 49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4146" name="Rectangle 5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47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148" name="Group 52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4149" name="Rectangle 5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50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151" name="Group 55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4152" name="Rectangle 5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53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154" name="Group 58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4155" name="Rectangle 5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56" name="Rectangle 6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157" name="Group 61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4158" name="Rectangle 6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59" name="Rectangle 6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5000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0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5400"/>
              <a:t>Описанная окружность</a:t>
            </a:r>
          </a:p>
        </p:txBody>
      </p:sp>
      <p:pic>
        <p:nvPicPr>
          <p:cNvPr id="2053" name="Рисунок 4" descr="32.wmf"/>
          <p:cNvPicPr>
            <a:picLocks noChangeAspect="1"/>
          </p:cNvPicPr>
          <p:nvPr>
            <p:ph type="subTitle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9113" y="3933825"/>
            <a:ext cx="2706687" cy="2259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solidFill>
                  <a:schemeClr val="folHlink"/>
                </a:solidFill>
              </a:rPr>
              <a:t>Важный вывод</a:t>
            </a:r>
            <a:r>
              <a:rPr lang="en-US" altLang="ru-RU" b="1">
                <a:solidFill>
                  <a:schemeClr val="folHlink"/>
                </a:solidFill>
              </a:rPr>
              <a:t> 1</a:t>
            </a:r>
            <a:endParaRPr lang="ru-RU" altLang="ru-RU" b="1">
              <a:solidFill>
                <a:schemeClr val="folHlink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1200"/>
            <a:ext cx="74168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4000" b="1">
                <a:solidFill>
                  <a:schemeClr val="tx2"/>
                </a:solidFill>
                <a:latin typeface="Garamond" pitchFamily="18" charset="0"/>
              </a:rPr>
              <a:t>Центр, описанной  возле </a:t>
            </a:r>
          </a:p>
          <a:p>
            <a:pPr algn="ctr">
              <a:buFontTx/>
              <a:buNone/>
            </a:pPr>
            <a:r>
              <a:rPr lang="ru-RU" altLang="ru-RU" sz="4000" b="1">
                <a:solidFill>
                  <a:schemeClr val="tx2"/>
                </a:solidFill>
                <a:latin typeface="Garamond" pitchFamily="18" charset="0"/>
              </a:rPr>
              <a:t>треугольника окружности, </a:t>
            </a:r>
          </a:p>
          <a:p>
            <a:pPr algn="ctr">
              <a:buFontTx/>
              <a:buNone/>
            </a:pPr>
            <a:r>
              <a:rPr lang="ru-RU" altLang="ru-RU" sz="4000" b="1">
                <a:solidFill>
                  <a:schemeClr val="tx2"/>
                </a:solidFill>
                <a:latin typeface="Garamond" pitchFamily="18" charset="0"/>
              </a:rPr>
              <a:t>лежит в точке пересечения его</a:t>
            </a:r>
          </a:p>
          <a:p>
            <a:pPr algn="ctr">
              <a:buFontTx/>
              <a:buNone/>
            </a:pPr>
            <a:r>
              <a:rPr lang="ru-RU" altLang="ru-RU" sz="4000" b="1">
                <a:solidFill>
                  <a:schemeClr val="tx2"/>
                </a:solidFill>
                <a:latin typeface="Garamond" pitchFamily="18" charset="0"/>
              </a:rPr>
              <a:t> серединных перпендикуляров</a:t>
            </a:r>
          </a:p>
          <a:p>
            <a:pPr algn="ctr">
              <a:buFontTx/>
              <a:buNone/>
            </a:pPr>
            <a:r>
              <a:rPr lang="ru-RU" altLang="ru-RU" sz="4000" b="1">
                <a:solidFill>
                  <a:schemeClr val="tx2"/>
                </a:solidFill>
                <a:latin typeface="Garamond" pitchFamily="18" charset="0"/>
              </a:rPr>
              <a:t> и равноудален от его вершин. </a:t>
            </a:r>
          </a:p>
          <a:p>
            <a:endParaRPr lang="ru-RU" altLang="ru-RU" sz="4000"/>
          </a:p>
        </p:txBody>
      </p:sp>
      <p:pic>
        <p:nvPicPr>
          <p:cNvPr id="20484" name="Рисунок 5" descr="people1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76250"/>
            <a:ext cx="1928813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office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9083">
            <a:off x="4070350" y="5540375"/>
            <a:ext cx="1441450" cy="109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solidFill>
                  <a:schemeClr val="folHlink"/>
                </a:solidFill>
              </a:rPr>
              <a:t>Важный вывод</a:t>
            </a:r>
            <a:r>
              <a:rPr lang="en-US" altLang="ru-RU" b="1">
                <a:solidFill>
                  <a:schemeClr val="folHlink"/>
                </a:solidFill>
              </a:rPr>
              <a:t> </a:t>
            </a:r>
            <a:r>
              <a:rPr lang="ru-RU" altLang="ru-RU" b="1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1200"/>
            <a:ext cx="8497887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4400" b="1">
                <a:solidFill>
                  <a:schemeClr val="tx2"/>
                </a:solidFill>
                <a:latin typeface="Garamond" pitchFamily="18" charset="0"/>
              </a:rPr>
              <a:t>Радиус окружности, описанной</a:t>
            </a:r>
          </a:p>
          <a:p>
            <a:pPr algn="ctr">
              <a:buFontTx/>
              <a:buNone/>
            </a:pPr>
            <a:r>
              <a:rPr lang="ru-RU" altLang="ru-RU" sz="4400" b="1">
                <a:solidFill>
                  <a:schemeClr val="tx2"/>
                </a:solidFill>
                <a:latin typeface="Garamond" pitchFamily="18" charset="0"/>
              </a:rPr>
              <a:t> возле треугольника,</a:t>
            </a:r>
          </a:p>
          <a:p>
            <a:pPr algn="ctr">
              <a:buFontTx/>
              <a:buNone/>
            </a:pPr>
            <a:r>
              <a:rPr lang="ru-RU" altLang="ru-RU" sz="4400" b="1">
                <a:solidFill>
                  <a:schemeClr val="tx2"/>
                </a:solidFill>
                <a:latin typeface="Garamond" pitchFamily="18" charset="0"/>
              </a:rPr>
              <a:t> равен расстоянию от центра</a:t>
            </a:r>
          </a:p>
          <a:p>
            <a:pPr algn="ctr">
              <a:buFontTx/>
              <a:buNone/>
            </a:pPr>
            <a:r>
              <a:rPr lang="ru-RU" altLang="ru-RU" sz="4400" b="1">
                <a:solidFill>
                  <a:schemeClr val="tx2"/>
                </a:solidFill>
                <a:latin typeface="Garamond" pitchFamily="18" charset="0"/>
              </a:rPr>
              <a:t> окружности до вершин</a:t>
            </a:r>
          </a:p>
          <a:p>
            <a:pPr algn="ctr">
              <a:buFontTx/>
              <a:buNone/>
            </a:pPr>
            <a:r>
              <a:rPr lang="ru-RU" altLang="ru-RU" sz="4400" b="1">
                <a:solidFill>
                  <a:schemeClr val="tx2"/>
                </a:solidFill>
                <a:latin typeface="Garamond" pitchFamily="18" charset="0"/>
              </a:rPr>
              <a:t> треугольника.</a:t>
            </a:r>
          </a:p>
          <a:p>
            <a:endParaRPr lang="ru-RU" altLang="ru-RU" sz="2800"/>
          </a:p>
        </p:txBody>
      </p:sp>
      <p:pic>
        <p:nvPicPr>
          <p:cNvPr id="13316" name="Рисунок 5" descr="people1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76250"/>
            <a:ext cx="1928813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office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9083">
            <a:off x="6948488" y="5084763"/>
            <a:ext cx="1655762" cy="126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20713"/>
            <a:ext cx="7772400" cy="1871662"/>
          </a:xfrm>
        </p:spPr>
        <p:txBody>
          <a:bodyPr/>
          <a:lstStyle/>
          <a:p>
            <a:r>
              <a:rPr lang="ru-RU" altLang="ru-RU" b="1">
                <a:solidFill>
                  <a:srgbClr val="486E60"/>
                </a:solidFill>
                <a:latin typeface="Garamond" pitchFamily="18" charset="0"/>
              </a:rPr>
              <a:t>Около четырехугольника не всегда можно описать окружность.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7989887" cy="4114800"/>
          </a:xfrm>
        </p:spPr>
        <p:txBody>
          <a:bodyPr/>
          <a:lstStyle/>
          <a:p>
            <a:pPr algn="ctr">
              <a:buFontTx/>
              <a:buNone/>
            </a:pPr>
            <a:endParaRPr lang="ru-RU" altLang="ru-RU" sz="3600" b="1">
              <a:solidFill>
                <a:srgbClr val="486E60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lang="ru-RU" altLang="ru-RU" sz="3600" b="1">
                <a:solidFill>
                  <a:schemeClr val="tx2"/>
                </a:solidFill>
                <a:latin typeface="Garamond" pitchFamily="18" charset="0"/>
              </a:rPr>
              <a:t>Если  возле четырехугольника</a:t>
            </a:r>
          </a:p>
          <a:p>
            <a:pPr algn="ctr">
              <a:buFontTx/>
              <a:buNone/>
            </a:pPr>
            <a:r>
              <a:rPr lang="ru-RU" altLang="ru-RU" sz="3600" b="1">
                <a:solidFill>
                  <a:schemeClr val="tx2"/>
                </a:solidFill>
                <a:latin typeface="Garamond" pitchFamily="18" charset="0"/>
              </a:rPr>
              <a:t>можно описать окружность, то</a:t>
            </a:r>
          </a:p>
          <a:p>
            <a:pPr algn="ctr">
              <a:buFontTx/>
              <a:buNone/>
            </a:pPr>
            <a:r>
              <a:rPr lang="ru-RU" altLang="ru-RU" sz="3600" b="1">
                <a:solidFill>
                  <a:schemeClr val="tx2"/>
                </a:solidFill>
                <a:latin typeface="Garamond" pitchFamily="18" charset="0"/>
              </a:rPr>
              <a:t>его стороны обладают</a:t>
            </a:r>
          </a:p>
          <a:p>
            <a:pPr algn="ctr">
              <a:buFontTx/>
              <a:buNone/>
            </a:pPr>
            <a:r>
              <a:rPr lang="ru-RU" altLang="ru-RU" sz="3600" b="1">
                <a:solidFill>
                  <a:schemeClr val="tx2"/>
                </a:solidFill>
                <a:latin typeface="Garamond" pitchFamily="18" charset="0"/>
              </a:rPr>
              <a:t>следующим свойством:</a:t>
            </a:r>
          </a:p>
          <a:p>
            <a:pPr algn="ctr"/>
            <a:endParaRPr lang="ru-RU" altLang="ru-RU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solidFill>
                  <a:schemeClr val="folHlink"/>
                </a:solidFill>
                <a:latin typeface="Garamond" pitchFamily="18" charset="0"/>
              </a:rPr>
              <a:t>Свойство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altLang="ru-RU" sz="4400" b="1">
                <a:solidFill>
                  <a:schemeClr val="tx2"/>
                </a:solidFill>
                <a:latin typeface="Garamond" pitchFamily="18" charset="0"/>
              </a:rPr>
              <a:t>В любом вписанном </a:t>
            </a:r>
          </a:p>
          <a:p>
            <a:pPr algn="ctr">
              <a:buFontTx/>
              <a:buNone/>
            </a:pPr>
            <a:r>
              <a:rPr lang="ru-RU" altLang="ru-RU" sz="4400" b="1">
                <a:solidFill>
                  <a:schemeClr val="tx2"/>
                </a:solidFill>
                <a:latin typeface="Garamond" pitchFamily="18" charset="0"/>
              </a:rPr>
              <a:t>четырехугольнике сумма </a:t>
            </a:r>
          </a:p>
          <a:p>
            <a:pPr algn="ctr">
              <a:buFontTx/>
              <a:buNone/>
            </a:pPr>
            <a:r>
              <a:rPr lang="ru-RU" altLang="ru-RU" sz="4400" b="1">
                <a:solidFill>
                  <a:schemeClr val="tx2"/>
                </a:solidFill>
                <a:latin typeface="Garamond" pitchFamily="18" charset="0"/>
              </a:rPr>
              <a:t>противоположных углов </a:t>
            </a:r>
          </a:p>
          <a:p>
            <a:pPr algn="ctr">
              <a:buFontTx/>
              <a:buNone/>
            </a:pPr>
            <a:r>
              <a:rPr lang="ru-RU" altLang="ru-RU" sz="4400" b="1">
                <a:solidFill>
                  <a:schemeClr val="tx2"/>
                </a:solidFill>
                <a:latin typeface="Garamond" pitchFamily="18" charset="0"/>
              </a:rPr>
              <a:t>равна 180</a:t>
            </a:r>
            <a:r>
              <a:rPr lang="en-US" altLang="ru-RU" sz="4400" b="1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°</a:t>
            </a:r>
          </a:p>
        </p:txBody>
      </p:sp>
      <p:pic>
        <p:nvPicPr>
          <p:cNvPr id="45060" name="Picture 4" descr="office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9083">
            <a:off x="3779838" y="5157788"/>
            <a:ext cx="1655762" cy="126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1" name="Рисунок 5" descr="people17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76250"/>
            <a:ext cx="1928813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Дано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81200"/>
            <a:ext cx="4027487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ru-RU" i="1">
                <a:solidFill>
                  <a:srgbClr val="141212"/>
                </a:solidFill>
              </a:rPr>
              <a:t>ABCD</a:t>
            </a:r>
            <a:r>
              <a:rPr lang="ru-RU" altLang="ru-RU">
                <a:solidFill>
                  <a:srgbClr val="141212"/>
                </a:solidFill>
              </a:rPr>
              <a:t>-вписанный</a:t>
            </a:r>
          </a:p>
          <a:p>
            <a:pPr>
              <a:buFontTx/>
              <a:buNone/>
            </a:pPr>
            <a:r>
              <a:rPr lang="ru-RU" altLang="ru-RU">
                <a:solidFill>
                  <a:srgbClr val="141212"/>
                </a:solidFill>
              </a:rPr>
              <a:t>четырехугольник, </a:t>
            </a:r>
          </a:p>
          <a:p>
            <a:pPr>
              <a:buFontTx/>
              <a:buNone/>
            </a:pPr>
            <a:r>
              <a:rPr lang="ru-RU" altLang="ru-RU">
                <a:solidFill>
                  <a:srgbClr val="141212"/>
                </a:solidFill>
              </a:rPr>
              <a:t>окр.(О;</a:t>
            </a:r>
            <a:r>
              <a:rPr lang="en-US" altLang="ru-RU">
                <a:solidFill>
                  <a:srgbClr val="141212"/>
                </a:solidFill>
              </a:rPr>
              <a:t>R)</a:t>
            </a:r>
            <a:r>
              <a:rPr lang="ru-RU" altLang="ru-RU">
                <a:solidFill>
                  <a:srgbClr val="141212"/>
                </a:solidFill>
              </a:rPr>
              <a:t>-описанная</a:t>
            </a:r>
          </a:p>
          <a:p>
            <a:pPr>
              <a:buFontTx/>
              <a:buNone/>
            </a:pPr>
            <a:r>
              <a:rPr lang="ru-RU" altLang="ru-RU">
                <a:solidFill>
                  <a:srgbClr val="141212"/>
                </a:solidFill>
              </a:rPr>
              <a:t>Доказать, что</a:t>
            </a:r>
          </a:p>
          <a:p>
            <a:endParaRPr lang="ru-RU" altLang="ru-RU">
              <a:solidFill>
                <a:srgbClr val="141212"/>
              </a:solidFill>
            </a:endParaRPr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4932363" y="1989138"/>
            <a:ext cx="3529012" cy="3529012"/>
          </a:xfrm>
          <a:prstGeom prst="ellipse">
            <a:avLst/>
          </a:prstGeom>
          <a:solidFill>
            <a:schemeClr val="bg1"/>
          </a:solidFill>
          <a:ln w="38100">
            <a:solidFill>
              <a:srgbClr val="486E6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>
              <a:solidFill>
                <a:srgbClr val="B3036C"/>
              </a:solidFill>
            </a:endParaRPr>
          </a:p>
        </p:txBody>
      </p:sp>
      <p:sp>
        <p:nvSpPr>
          <p:cNvPr id="47115" name="Oval 11"/>
          <p:cNvSpPr>
            <a:spLocks noChangeArrowheads="1"/>
          </p:cNvSpPr>
          <p:nvPr/>
        </p:nvSpPr>
        <p:spPr bwMode="auto">
          <a:xfrm>
            <a:off x="6588125" y="3716338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6300788" y="1989138"/>
            <a:ext cx="2087562" cy="1655762"/>
          </a:xfrm>
          <a:prstGeom prst="line">
            <a:avLst/>
          </a:prstGeom>
          <a:noFill/>
          <a:ln w="38100">
            <a:solidFill>
              <a:srgbClr val="15A1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 flipH="1">
            <a:off x="5076825" y="1989138"/>
            <a:ext cx="1223963" cy="2232025"/>
          </a:xfrm>
          <a:prstGeom prst="line">
            <a:avLst/>
          </a:prstGeom>
          <a:noFill/>
          <a:ln w="38100">
            <a:solidFill>
              <a:srgbClr val="15A1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5076825" y="4221163"/>
            <a:ext cx="2879725" cy="720725"/>
          </a:xfrm>
          <a:prstGeom prst="line">
            <a:avLst/>
          </a:prstGeom>
          <a:noFill/>
          <a:ln w="38100">
            <a:solidFill>
              <a:srgbClr val="15A1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 flipH="1">
            <a:off x="7885113" y="3644900"/>
            <a:ext cx="574675" cy="1296988"/>
          </a:xfrm>
          <a:prstGeom prst="line">
            <a:avLst/>
          </a:prstGeom>
          <a:noFill/>
          <a:ln w="38100">
            <a:solidFill>
              <a:srgbClr val="15A1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4932363" y="4149725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2" name="Oval 8"/>
          <p:cNvSpPr>
            <a:spLocks noChangeArrowheads="1"/>
          </p:cNvSpPr>
          <p:nvPr/>
        </p:nvSpPr>
        <p:spPr bwMode="auto">
          <a:xfrm>
            <a:off x="6227763" y="1916113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3" name="Oval 9"/>
          <p:cNvSpPr>
            <a:spLocks noChangeArrowheads="1"/>
          </p:cNvSpPr>
          <p:nvPr/>
        </p:nvSpPr>
        <p:spPr bwMode="auto">
          <a:xfrm>
            <a:off x="8316913" y="3573463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4" name="Oval 10"/>
          <p:cNvSpPr>
            <a:spLocks noChangeArrowheads="1"/>
          </p:cNvSpPr>
          <p:nvPr/>
        </p:nvSpPr>
        <p:spPr bwMode="auto">
          <a:xfrm>
            <a:off x="7812088" y="4868863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4500563" y="4221163"/>
            <a:ext cx="414337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chemeClr val="tx2"/>
                </a:solidFill>
              </a:rPr>
              <a:t>А</a:t>
            </a:r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6659563" y="3213100"/>
            <a:ext cx="430212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chemeClr val="tx2"/>
                </a:solidFill>
              </a:rPr>
              <a:t>O</a:t>
            </a:r>
            <a:endParaRPr lang="ru-RU" altLang="ru-RU" sz="2400" b="1">
              <a:solidFill>
                <a:schemeClr val="tx2"/>
              </a:solidFill>
            </a:endParaRP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8027988" y="5229225"/>
            <a:ext cx="414337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chemeClr val="tx2"/>
                </a:solidFill>
              </a:rPr>
              <a:t>D</a:t>
            </a:r>
            <a:endParaRPr lang="ru-RU" altLang="ru-RU" sz="2400" b="1">
              <a:solidFill>
                <a:schemeClr val="tx2"/>
              </a:solidFill>
            </a:endParaRPr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8532813" y="3789363"/>
            <a:ext cx="414337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chemeClr val="tx2"/>
                </a:solidFill>
              </a:rPr>
              <a:t>С</a:t>
            </a:r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6227763" y="1412875"/>
            <a:ext cx="414337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chemeClr val="tx2"/>
                </a:solidFill>
              </a:rPr>
              <a:t>В</a:t>
            </a:r>
          </a:p>
        </p:txBody>
      </p:sp>
      <p:graphicFrame>
        <p:nvGraphicFramePr>
          <p:cNvPr id="47125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179388" y="4292600"/>
          <a:ext cx="4421187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8" name="Формула" r:id="rId3" imgW="1765080" imgH="177480" progId="Equation.3">
                  <p:embed/>
                </p:oleObj>
              </mc:Choice>
              <mc:Fallback>
                <p:oleObj name="Формула" r:id="rId3" imgW="1765080" imgH="1774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292600"/>
                        <a:ext cx="4421187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/>
      <p:bldP spid="47115" grpId="0" animBg="1"/>
      <p:bldP spid="47116" grpId="0" animBg="1"/>
      <p:bldP spid="47117" grpId="0" animBg="1"/>
      <p:bldP spid="47118" grpId="0" animBg="1"/>
      <p:bldP spid="47119" grpId="0" animBg="1"/>
      <p:bldP spid="47111" grpId="0" animBg="1"/>
      <p:bldP spid="47112" grpId="0" animBg="1"/>
      <p:bldP spid="47113" grpId="0" animBg="1"/>
      <p:bldP spid="47114" grpId="0" animBg="1"/>
      <p:bldP spid="47120" grpId="0" animBg="1"/>
      <p:bldP spid="47121" grpId="0" animBg="1"/>
      <p:bldP spid="47122" grpId="0" animBg="1"/>
      <p:bldP spid="47123" grpId="0" animBg="1"/>
      <p:bldP spid="471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Доказательство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0000" cy="44005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141212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2400">
              <a:solidFill>
                <a:srgbClr val="14121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altLang="ru-RU" sz="2400">
              <a:solidFill>
                <a:srgbClr val="14121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altLang="ru-RU" sz="2400">
              <a:solidFill>
                <a:srgbClr val="14121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altLang="ru-RU" sz="2400">
              <a:solidFill>
                <a:srgbClr val="14121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altLang="ru-RU" sz="2400">
              <a:solidFill>
                <a:srgbClr val="14121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altLang="ru-RU" sz="2400">
              <a:solidFill>
                <a:srgbClr val="14121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altLang="ru-RU" sz="2400">
              <a:solidFill>
                <a:srgbClr val="14121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altLang="ru-RU" sz="2400">
              <a:solidFill>
                <a:srgbClr val="14121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141212"/>
                </a:solidFill>
              </a:rPr>
              <a:t>Аналогично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141212"/>
                </a:solidFill>
              </a:rPr>
              <a:t>                                             </a:t>
            </a:r>
          </a:p>
        </p:txBody>
      </p:sp>
      <p:graphicFrame>
        <p:nvGraphicFramePr>
          <p:cNvPr id="48148" name="Object 20"/>
          <p:cNvGraphicFramePr>
            <a:graphicFrameLocks noChangeAspect="1"/>
          </p:cNvGraphicFramePr>
          <p:nvPr>
            <p:ph sz="quarter" idx="2"/>
          </p:nvPr>
        </p:nvGraphicFramePr>
        <p:xfrm>
          <a:off x="468313" y="1844675"/>
          <a:ext cx="43211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4" name="Формула" r:id="rId3" imgW="1904760" imgH="203040" progId="Equation.3">
                  <p:embed/>
                </p:oleObj>
              </mc:Choice>
              <mc:Fallback>
                <p:oleObj name="Формула" r:id="rId3" imgW="1904760" imgH="203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844675"/>
                        <a:ext cx="432117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5" name="Oval 7"/>
          <p:cNvSpPr>
            <a:spLocks noChangeArrowheads="1"/>
          </p:cNvSpPr>
          <p:nvPr/>
        </p:nvSpPr>
        <p:spPr bwMode="auto">
          <a:xfrm>
            <a:off x="5219700" y="1989138"/>
            <a:ext cx="3529013" cy="3529012"/>
          </a:xfrm>
          <a:prstGeom prst="ellipse">
            <a:avLst/>
          </a:prstGeom>
          <a:solidFill>
            <a:schemeClr val="bg1"/>
          </a:solidFill>
          <a:ln w="38100">
            <a:solidFill>
              <a:srgbClr val="486E6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>
              <a:solidFill>
                <a:srgbClr val="B3036C"/>
              </a:solidFill>
            </a:endParaRPr>
          </a:p>
        </p:txBody>
      </p:sp>
      <p:sp>
        <p:nvSpPr>
          <p:cNvPr id="48136" name="Oval 8"/>
          <p:cNvSpPr>
            <a:spLocks noChangeArrowheads="1"/>
          </p:cNvSpPr>
          <p:nvPr/>
        </p:nvSpPr>
        <p:spPr bwMode="auto">
          <a:xfrm>
            <a:off x="6875463" y="3716338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6588125" y="1989138"/>
            <a:ext cx="2087563" cy="1655762"/>
          </a:xfrm>
          <a:prstGeom prst="line">
            <a:avLst/>
          </a:prstGeom>
          <a:noFill/>
          <a:ln w="38100">
            <a:solidFill>
              <a:srgbClr val="15A1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H="1">
            <a:off x="5364163" y="1989138"/>
            <a:ext cx="1223962" cy="2232025"/>
          </a:xfrm>
          <a:prstGeom prst="line">
            <a:avLst/>
          </a:prstGeom>
          <a:noFill/>
          <a:ln w="38100">
            <a:solidFill>
              <a:srgbClr val="15A1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5364163" y="4221163"/>
            <a:ext cx="2879725" cy="720725"/>
          </a:xfrm>
          <a:prstGeom prst="line">
            <a:avLst/>
          </a:prstGeom>
          <a:noFill/>
          <a:ln w="38100">
            <a:solidFill>
              <a:srgbClr val="15A1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 flipH="1">
            <a:off x="8172450" y="3644900"/>
            <a:ext cx="574675" cy="1296988"/>
          </a:xfrm>
          <a:prstGeom prst="line">
            <a:avLst/>
          </a:prstGeom>
          <a:noFill/>
          <a:ln w="38100">
            <a:solidFill>
              <a:srgbClr val="15A1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41" name="Oval 13"/>
          <p:cNvSpPr>
            <a:spLocks noChangeArrowheads="1"/>
          </p:cNvSpPr>
          <p:nvPr/>
        </p:nvSpPr>
        <p:spPr bwMode="auto">
          <a:xfrm>
            <a:off x="5219700" y="4149725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42" name="Oval 14"/>
          <p:cNvSpPr>
            <a:spLocks noChangeArrowheads="1"/>
          </p:cNvSpPr>
          <p:nvPr/>
        </p:nvSpPr>
        <p:spPr bwMode="auto">
          <a:xfrm>
            <a:off x="6515100" y="1916113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43" name="Oval 15"/>
          <p:cNvSpPr>
            <a:spLocks noChangeArrowheads="1"/>
          </p:cNvSpPr>
          <p:nvPr/>
        </p:nvSpPr>
        <p:spPr bwMode="auto">
          <a:xfrm>
            <a:off x="8604250" y="3573463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44" name="Oval 16"/>
          <p:cNvSpPr>
            <a:spLocks noChangeArrowheads="1"/>
          </p:cNvSpPr>
          <p:nvPr/>
        </p:nvSpPr>
        <p:spPr bwMode="auto">
          <a:xfrm>
            <a:off x="8099425" y="4868863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6946900" y="3213100"/>
            <a:ext cx="430213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chemeClr val="tx2"/>
                </a:solidFill>
              </a:rPr>
              <a:t>O</a:t>
            </a:r>
            <a:endParaRPr lang="ru-RU" altLang="ru-RU" sz="2400" b="1">
              <a:solidFill>
                <a:schemeClr val="tx2"/>
              </a:solidFill>
            </a:endParaRP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8315325" y="5229225"/>
            <a:ext cx="414338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chemeClr val="tx2"/>
                </a:solidFill>
              </a:rPr>
              <a:t>D</a:t>
            </a:r>
            <a:endParaRPr lang="ru-RU" altLang="ru-RU" sz="2400" b="1">
              <a:solidFill>
                <a:schemeClr val="tx2"/>
              </a:solidFill>
            </a:endParaRP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6227763" y="1412875"/>
            <a:ext cx="414337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chemeClr val="tx2"/>
                </a:solidFill>
              </a:rPr>
              <a:t>В</a:t>
            </a:r>
          </a:p>
        </p:txBody>
      </p:sp>
      <p:graphicFrame>
        <p:nvGraphicFramePr>
          <p:cNvPr id="48150" name="Object 2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95288" y="2276475"/>
          <a:ext cx="467995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5" name="Формула" r:id="rId5" imgW="1981080" imgH="393480" progId="Equation.3">
                  <p:embed/>
                </p:oleObj>
              </mc:Choice>
              <mc:Fallback>
                <p:oleObj name="Формула" r:id="rId5" imgW="198108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276475"/>
                        <a:ext cx="467995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2" name="Object 24"/>
          <p:cNvGraphicFramePr>
            <a:graphicFrameLocks noChangeAspect="1"/>
          </p:cNvGraphicFramePr>
          <p:nvPr/>
        </p:nvGraphicFramePr>
        <p:xfrm>
          <a:off x="323850" y="3141663"/>
          <a:ext cx="4751388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6" name="Формула" r:id="rId7" imgW="2171520" imgH="393480" progId="Equation.3">
                  <p:embed/>
                </p:oleObj>
              </mc:Choice>
              <mc:Fallback>
                <p:oleObj name="Формула" r:id="rId7" imgW="2171520" imgH="393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141663"/>
                        <a:ext cx="4751388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3" name="Object 25"/>
          <p:cNvGraphicFramePr>
            <a:graphicFrameLocks noChangeAspect="1"/>
          </p:cNvGraphicFramePr>
          <p:nvPr/>
        </p:nvGraphicFramePr>
        <p:xfrm>
          <a:off x="539750" y="3933825"/>
          <a:ext cx="3424238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7" name="Формула" r:id="rId9" imgW="1562040" imgH="393480" progId="Equation.3">
                  <p:embed/>
                </p:oleObj>
              </mc:Choice>
              <mc:Fallback>
                <p:oleObj name="Формула" r:id="rId9" imgW="1562040" imgH="393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933825"/>
                        <a:ext cx="3424238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4" name="Object 26"/>
          <p:cNvGraphicFramePr>
            <a:graphicFrameLocks noChangeAspect="1"/>
          </p:cNvGraphicFramePr>
          <p:nvPr/>
        </p:nvGraphicFramePr>
        <p:xfrm>
          <a:off x="539750" y="4749800"/>
          <a:ext cx="244792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8" name="Формула" r:id="rId11" imgW="1041120" imgH="177480" progId="Equation.3">
                  <p:embed/>
                </p:oleObj>
              </mc:Choice>
              <mc:Fallback>
                <p:oleObj name="Формула" r:id="rId11" imgW="1041120" imgH="177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749800"/>
                        <a:ext cx="2447925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5" name="Object 27"/>
          <p:cNvGraphicFramePr>
            <a:graphicFrameLocks noChangeAspect="1"/>
          </p:cNvGraphicFramePr>
          <p:nvPr>
            <p:ph sz="quarter" idx="3"/>
          </p:nvPr>
        </p:nvGraphicFramePr>
        <p:xfrm>
          <a:off x="2411413" y="5157788"/>
          <a:ext cx="25209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9" name="Формула" r:id="rId13" imgW="1041120" imgH="177480" progId="Equation.3">
                  <p:embed/>
                </p:oleObj>
              </mc:Choice>
              <mc:Fallback>
                <p:oleObj name="Формула" r:id="rId13" imgW="1041120" imgH="1774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5157788"/>
                        <a:ext cx="25209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61" name="Text Box 33"/>
          <p:cNvSpPr txBox="1">
            <a:spLocks noChangeArrowheads="1"/>
          </p:cNvSpPr>
          <p:nvPr/>
        </p:nvSpPr>
        <p:spPr bwMode="auto">
          <a:xfrm>
            <a:off x="4643438" y="4221163"/>
            <a:ext cx="414337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chemeClr val="tx2"/>
                </a:solidFill>
              </a:rPr>
              <a:t>А</a:t>
            </a:r>
          </a:p>
        </p:txBody>
      </p:sp>
      <p:sp>
        <p:nvSpPr>
          <p:cNvPr id="48162" name="Text Box 34"/>
          <p:cNvSpPr txBox="1">
            <a:spLocks noChangeArrowheads="1"/>
          </p:cNvSpPr>
          <p:nvPr/>
        </p:nvSpPr>
        <p:spPr bwMode="auto">
          <a:xfrm>
            <a:off x="8729663" y="3789363"/>
            <a:ext cx="414337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chemeClr val="tx2"/>
                </a:solidFill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711200"/>
          </a:xfrm>
        </p:spPr>
        <p:txBody>
          <a:bodyPr/>
          <a:lstStyle/>
          <a:p>
            <a:r>
              <a:rPr lang="ru-RU" altLang="ru-RU" sz="4000" b="1">
                <a:solidFill>
                  <a:schemeClr val="folHlink"/>
                </a:solidFill>
              </a:rPr>
              <a:t>Верно и обратное утверждение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36838"/>
            <a:ext cx="7772400" cy="3887787"/>
          </a:xfrm>
          <a:noFill/>
        </p:spPr>
        <p:txBody>
          <a:bodyPr wrap="none" lIns="0" rIns="0"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sz="4000" b="1">
                <a:solidFill>
                  <a:schemeClr val="tx2"/>
                </a:solidFill>
                <a:latin typeface="Cambria" pitchFamily="18" charset="0"/>
              </a:rPr>
              <a:t>Если сумма противолежащих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sz="4000" b="1">
                <a:solidFill>
                  <a:schemeClr val="tx2"/>
                </a:solidFill>
                <a:latin typeface="Cambria" pitchFamily="18" charset="0"/>
              </a:rPr>
              <a:t>углов четырехугольника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sz="4000" b="1">
                <a:solidFill>
                  <a:schemeClr val="tx2"/>
                </a:solidFill>
                <a:latin typeface="Cambria" pitchFamily="18" charset="0"/>
              </a:rPr>
              <a:t>равна 180</a:t>
            </a:r>
            <a:r>
              <a:rPr lang="en-US" altLang="ru-RU" sz="4000" b="1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rPr>
              <a:t>°</a:t>
            </a:r>
            <a:r>
              <a:rPr lang="ru-RU" altLang="ru-RU" sz="4000" b="1">
                <a:solidFill>
                  <a:schemeClr val="tx2"/>
                </a:solidFill>
                <a:latin typeface="Cambria" pitchFamily="18" charset="0"/>
              </a:rPr>
              <a:t>, то около него можно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sz="4000" b="1">
                <a:solidFill>
                  <a:schemeClr val="tx2"/>
                </a:solidFill>
                <a:latin typeface="Cambria" pitchFamily="18" charset="0"/>
              </a:rPr>
              <a:t>описать окружность</a:t>
            </a:r>
            <a:r>
              <a:rPr lang="ru-RU" altLang="ru-RU" sz="4000" b="1">
                <a:solidFill>
                  <a:schemeClr val="tx2"/>
                </a:solidFill>
                <a:latin typeface="Arial" charset="0"/>
              </a:rPr>
              <a:t>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sz="3600" b="1">
                <a:solidFill>
                  <a:srgbClr val="486E60"/>
                </a:solidFill>
                <a:latin typeface="Garamond" pitchFamily="18" charset="0"/>
              </a:rPr>
              <a:t>Это признак вписанного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sz="3600" b="1">
                <a:solidFill>
                  <a:srgbClr val="486E60"/>
                </a:solidFill>
                <a:latin typeface="Garamond" pitchFamily="18" charset="0"/>
              </a:rPr>
              <a:t> четырехугольника</a:t>
            </a:r>
            <a:endParaRPr lang="en-US" altLang="ru-RU" sz="3600" b="1">
              <a:solidFill>
                <a:srgbClr val="486E60"/>
              </a:solidFill>
              <a:latin typeface="Garamond" pitchFamily="18" charset="0"/>
            </a:endParaRPr>
          </a:p>
        </p:txBody>
      </p:sp>
      <p:pic>
        <p:nvPicPr>
          <p:cNvPr id="49156" name="Рисунок 5" descr="people1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341438"/>
            <a:ext cx="165735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Picture 5" descr="office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9083">
            <a:off x="7235825" y="5013325"/>
            <a:ext cx="1296988" cy="9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solidFill>
                  <a:schemeClr val="folHlink"/>
                </a:solidFill>
              </a:rPr>
              <a:t>№ 706</a:t>
            </a:r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2484438" y="1773238"/>
            <a:ext cx="4392612" cy="4392612"/>
          </a:xfrm>
          <a:prstGeom prst="ellipse">
            <a:avLst/>
          </a:prstGeom>
          <a:solidFill>
            <a:schemeClr val="bg1"/>
          </a:solidFill>
          <a:ln w="57150">
            <a:solidFill>
              <a:srgbClr val="486E6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>
              <a:solidFill>
                <a:srgbClr val="486E60"/>
              </a:solidFill>
            </a:endParaRPr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2771775" y="1773238"/>
            <a:ext cx="1944688" cy="3240087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2700338" y="5013325"/>
            <a:ext cx="3887787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4716463" y="1773238"/>
            <a:ext cx="1871662" cy="3240087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V="1">
            <a:off x="2771775" y="3933825"/>
            <a:ext cx="1944688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>
            <a:off x="4716463" y="3933825"/>
            <a:ext cx="1871662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2700338" y="4941888"/>
            <a:ext cx="144462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4716463" y="1700213"/>
            <a:ext cx="0" cy="3313112"/>
          </a:xfrm>
          <a:prstGeom prst="line">
            <a:avLst/>
          </a:prstGeom>
          <a:noFill/>
          <a:ln w="38100">
            <a:solidFill>
              <a:srgbClr val="15A1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4572000" y="3789363"/>
            <a:ext cx="287338" cy="287337"/>
          </a:xfrm>
          <a:prstGeom prst="ellipse">
            <a:avLst/>
          </a:prstGeom>
          <a:solidFill>
            <a:srgbClr val="B3036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6516688" y="4941888"/>
            <a:ext cx="144462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4643438" y="1700213"/>
            <a:ext cx="144462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2247900" y="495935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141212"/>
                </a:solidFill>
              </a:rPr>
              <a:t>А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4932363" y="3357563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141212"/>
                </a:solidFill>
              </a:rPr>
              <a:t>О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6804025" y="494188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141212"/>
                </a:solidFill>
              </a:rPr>
              <a:t>С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4572000" y="13414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141212"/>
                </a:solidFill>
              </a:rPr>
              <a:t>В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4500563" y="515778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rgbClr val="141212"/>
                </a:solidFill>
              </a:rPr>
              <a:t>H</a:t>
            </a:r>
            <a:endParaRPr lang="ru-RU" altLang="ru-RU" sz="2400" b="1">
              <a:solidFill>
                <a:srgbClr val="141212"/>
              </a:solidFill>
            </a:endParaRPr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>
            <a:off x="3708400" y="4868863"/>
            <a:ext cx="0" cy="360362"/>
          </a:xfrm>
          <a:prstGeom prst="line">
            <a:avLst/>
          </a:prstGeom>
          <a:noFill/>
          <a:ln w="38100">
            <a:solidFill>
              <a:srgbClr val="1412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98" name="Line 22"/>
          <p:cNvSpPr>
            <a:spLocks noChangeShapeType="1"/>
          </p:cNvSpPr>
          <p:nvPr/>
        </p:nvSpPr>
        <p:spPr bwMode="auto">
          <a:xfrm>
            <a:off x="3924300" y="4868863"/>
            <a:ext cx="0" cy="360362"/>
          </a:xfrm>
          <a:prstGeom prst="line">
            <a:avLst/>
          </a:prstGeom>
          <a:noFill/>
          <a:ln w="38100">
            <a:solidFill>
              <a:srgbClr val="1412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99" name="Line 23"/>
          <p:cNvSpPr>
            <a:spLocks noChangeShapeType="1"/>
          </p:cNvSpPr>
          <p:nvPr/>
        </p:nvSpPr>
        <p:spPr bwMode="auto">
          <a:xfrm>
            <a:off x="5219700" y="4868863"/>
            <a:ext cx="0" cy="360362"/>
          </a:xfrm>
          <a:prstGeom prst="line">
            <a:avLst/>
          </a:prstGeom>
          <a:noFill/>
          <a:ln w="38100">
            <a:solidFill>
              <a:srgbClr val="1412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200" name="Line 24"/>
          <p:cNvSpPr>
            <a:spLocks noChangeShapeType="1"/>
          </p:cNvSpPr>
          <p:nvPr/>
        </p:nvSpPr>
        <p:spPr bwMode="auto">
          <a:xfrm>
            <a:off x="5435600" y="4868863"/>
            <a:ext cx="0" cy="360362"/>
          </a:xfrm>
          <a:prstGeom prst="line">
            <a:avLst/>
          </a:prstGeom>
          <a:noFill/>
          <a:ln w="38100">
            <a:solidFill>
              <a:srgbClr val="1412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 flipH="1">
            <a:off x="4356100" y="4652963"/>
            <a:ext cx="360363" cy="0"/>
          </a:xfrm>
          <a:prstGeom prst="line">
            <a:avLst/>
          </a:prstGeom>
          <a:noFill/>
          <a:ln w="28575">
            <a:solidFill>
              <a:srgbClr val="1412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202" name="Line 26"/>
          <p:cNvSpPr>
            <a:spLocks noChangeShapeType="1"/>
          </p:cNvSpPr>
          <p:nvPr/>
        </p:nvSpPr>
        <p:spPr bwMode="auto">
          <a:xfrm>
            <a:off x="4356100" y="4652963"/>
            <a:ext cx="0" cy="360362"/>
          </a:xfrm>
          <a:prstGeom prst="line">
            <a:avLst/>
          </a:prstGeom>
          <a:noFill/>
          <a:ln w="28575">
            <a:solidFill>
              <a:srgbClr val="1412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50203" name="Picture 27" descr="ученик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650" y="404813"/>
            <a:ext cx="10731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  <p:bldP spid="50186" grpId="0" animBg="1"/>
      <p:bldP spid="50187" grpId="0" animBg="1"/>
      <p:bldP spid="50188" grpId="0" animBg="1"/>
      <p:bldP spid="50189" grpId="0" animBg="1"/>
      <p:bldP spid="50190" grpId="0" animBg="1"/>
      <p:bldP spid="50182" grpId="0" animBg="1"/>
      <p:bldP spid="50191" grpId="0" animBg="1"/>
      <p:bldP spid="50184" grpId="0" animBg="1"/>
      <p:bldP spid="50181" grpId="0" animBg="1"/>
      <p:bldP spid="50183" grpId="0" animBg="1"/>
      <p:bldP spid="50192" grpId="0"/>
      <p:bldP spid="50193" grpId="0"/>
      <p:bldP spid="50194" grpId="0"/>
      <p:bldP spid="50195" grpId="0"/>
      <p:bldP spid="50196" grpId="0"/>
      <p:bldP spid="50197" grpId="0" animBg="1"/>
      <p:bldP spid="50198" grpId="0" animBg="1"/>
      <p:bldP spid="50199" grpId="0" animBg="1"/>
      <p:bldP spid="50200" grpId="0" animBg="1"/>
      <p:bldP spid="50201" grpId="0" animBg="1"/>
      <p:bldP spid="5020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solidFill>
                  <a:schemeClr val="folHlink"/>
                </a:solidFill>
              </a:rPr>
              <a:t>№ 70</a:t>
            </a:r>
            <a:r>
              <a:rPr lang="en-US" altLang="ru-RU" b="1">
                <a:solidFill>
                  <a:schemeClr val="folHlink"/>
                </a:solidFill>
              </a:rPr>
              <a:t>2</a:t>
            </a:r>
            <a:r>
              <a:rPr lang="ru-RU" altLang="ru-RU" b="1">
                <a:solidFill>
                  <a:schemeClr val="folHlink"/>
                </a:solidFill>
              </a:rPr>
              <a:t> (а)</a:t>
            </a:r>
            <a:r>
              <a:rPr lang="en-US" altLang="ru-RU" b="1">
                <a:solidFill>
                  <a:schemeClr val="folHlink"/>
                </a:solidFill>
              </a:rPr>
              <a:t> ( </a:t>
            </a:r>
            <a:r>
              <a:rPr lang="ru-RU" altLang="ru-RU" b="1">
                <a:solidFill>
                  <a:schemeClr val="folHlink"/>
                </a:solidFill>
              </a:rPr>
              <a:t>краткое решение)</a:t>
            </a:r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2051050" y="1916113"/>
            <a:ext cx="4537075" cy="4537075"/>
          </a:xfrm>
          <a:prstGeom prst="ellipse">
            <a:avLst/>
          </a:prstGeom>
          <a:solidFill>
            <a:schemeClr val="bg1"/>
          </a:solidFill>
          <a:ln w="38100">
            <a:solidFill>
              <a:srgbClr val="486E6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>
              <a:solidFill>
                <a:srgbClr val="486E60"/>
              </a:solidFill>
            </a:endParaRP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2051050" y="4221163"/>
            <a:ext cx="4537075" cy="0"/>
          </a:xfrm>
          <a:prstGeom prst="line">
            <a:avLst/>
          </a:prstGeom>
          <a:noFill/>
          <a:ln w="38100">
            <a:solidFill>
              <a:srgbClr val="15A1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 flipV="1">
            <a:off x="2051050" y="2420938"/>
            <a:ext cx="792163" cy="1728787"/>
          </a:xfrm>
          <a:prstGeom prst="line">
            <a:avLst/>
          </a:prstGeom>
          <a:noFill/>
          <a:ln w="38100">
            <a:solidFill>
              <a:srgbClr val="15A1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2843213" y="2492375"/>
            <a:ext cx="3744912" cy="1728788"/>
          </a:xfrm>
          <a:prstGeom prst="line">
            <a:avLst/>
          </a:prstGeom>
          <a:noFill/>
          <a:ln w="38100">
            <a:solidFill>
              <a:srgbClr val="15A1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2700338" y="2349500"/>
            <a:ext cx="287337" cy="2873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8" name="Oval 8"/>
          <p:cNvSpPr>
            <a:spLocks noChangeArrowheads="1"/>
          </p:cNvSpPr>
          <p:nvPr/>
        </p:nvSpPr>
        <p:spPr bwMode="auto">
          <a:xfrm>
            <a:off x="1908175" y="4076700"/>
            <a:ext cx="287338" cy="2873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6443663" y="4076700"/>
            <a:ext cx="288925" cy="2889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4140200" y="4078288"/>
            <a:ext cx="287338" cy="287337"/>
          </a:xfrm>
          <a:prstGeom prst="ellipse">
            <a:avLst/>
          </a:prstGeom>
          <a:solidFill>
            <a:srgbClr val="B3036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1547813" y="402907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rgbClr val="141212"/>
                </a:solidFill>
              </a:rPr>
              <a:t>A</a:t>
            </a:r>
            <a:endParaRPr lang="ru-RU" altLang="ru-RU" sz="2400" b="1">
              <a:solidFill>
                <a:srgbClr val="141212"/>
              </a:solidFill>
            </a:endParaRP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4140200" y="436562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000" b="1">
                <a:solidFill>
                  <a:srgbClr val="141212"/>
                </a:solidFill>
              </a:rPr>
              <a:t>O</a:t>
            </a:r>
            <a:endParaRPr lang="ru-RU" altLang="ru-RU" sz="2000" b="1">
              <a:solidFill>
                <a:srgbClr val="141212"/>
              </a:solidFill>
            </a:endParaRP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6804025" y="39576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141212"/>
                </a:solidFill>
              </a:rPr>
              <a:t>в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2484438" y="1941513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rgbClr val="141212"/>
                </a:solidFill>
              </a:rPr>
              <a:t>C</a:t>
            </a:r>
            <a:endParaRPr lang="ru-RU" altLang="ru-RU" sz="2400" b="1">
              <a:solidFill>
                <a:srgbClr val="141212"/>
              </a:solidFill>
            </a:endParaRPr>
          </a:p>
        </p:txBody>
      </p:sp>
      <p:pic>
        <p:nvPicPr>
          <p:cNvPr id="51216" name="Picture 16" descr="ученик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1268413"/>
            <a:ext cx="981075" cy="164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5651500" y="1989138"/>
            <a:ext cx="815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141212"/>
                </a:solidFill>
              </a:rPr>
              <a:t>134</a:t>
            </a:r>
            <a:r>
              <a:rPr lang="en-US" altLang="ru-RU" sz="2400" b="1">
                <a:solidFill>
                  <a:srgbClr val="141212"/>
                </a:solidFill>
                <a:cs typeface="Arial" charset="0"/>
              </a:rPr>
              <a:t>°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2700338" y="2636838"/>
            <a:ext cx="43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B3036C"/>
                </a:solidFill>
              </a:rPr>
              <a:t>?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5364163" y="3716338"/>
            <a:ext cx="43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B3036C"/>
                </a:solidFill>
              </a:rPr>
              <a:t>?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2195513" y="3644900"/>
            <a:ext cx="43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3200" b="1">
                <a:solidFill>
                  <a:srgbClr val="B3036C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nimBg="1"/>
      <p:bldP spid="51209" grpId="0" animBg="1"/>
      <p:bldP spid="51210" grpId="0" animBg="1"/>
      <p:bldP spid="51211" grpId="0" animBg="1"/>
      <p:bldP spid="51206" grpId="0" animBg="1"/>
      <p:bldP spid="51208" grpId="0" animBg="1"/>
      <p:bldP spid="51207" grpId="0" animBg="1"/>
      <p:bldP spid="51205" grpId="0" animBg="1"/>
      <p:bldP spid="51212" grpId="0"/>
      <p:bldP spid="51213" grpId="0"/>
      <p:bldP spid="51214" grpId="0"/>
      <p:bldP spid="51215" grpId="0"/>
      <p:bldP spid="51217" grpId="0"/>
      <p:bldP spid="51218" grpId="0"/>
      <p:bldP spid="51219" grpId="0"/>
      <p:bldP spid="512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solidFill>
                  <a:schemeClr val="folHlink"/>
                </a:solidFill>
              </a:rPr>
              <a:t>№ 70</a:t>
            </a:r>
            <a:r>
              <a:rPr lang="en-US" altLang="ru-RU" b="1">
                <a:solidFill>
                  <a:schemeClr val="folHlink"/>
                </a:solidFill>
              </a:rPr>
              <a:t>3</a:t>
            </a:r>
            <a:endParaRPr lang="ru-RU" altLang="ru-RU" b="1">
              <a:solidFill>
                <a:schemeClr val="folHlink"/>
              </a:solidFill>
            </a:endParaRPr>
          </a:p>
        </p:txBody>
      </p:sp>
      <p:sp>
        <p:nvSpPr>
          <p:cNvPr id="46085" name="Oval 5"/>
          <p:cNvSpPr>
            <a:spLocks noChangeArrowheads="1"/>
          </p:cNvSpPr>
          <p:nvPr/>
        </p:nvSpPr>
        <p:spPr bwMode="auto">
          <a:xfrm>
            <a:off x="468313" y="1989138"/>
            <a:ext cx="3563937" cy="3563937"/>
          </a:xfrm>
          <a:prstGeom prst="ellipse">
            <a:avLst/>
          </a:prstGeom>
          <a:solidFill>
            <a:schemeClr val="bg1"/>
          </a:solidFill>
          <a:ln w="57150">
            <a:solidFill>
              <a:srgbClr val="486E6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86" name="Oval 6"/>
          <p:cNvSpPr>
            <a:spLocks noChangeArrowheads="1"/>
          </p:cNvSpPr>
          <p:nvPr/>
        </p:nvSpPr>
        <p:spPr bwMode="auto">
          <a:xfrm>
            <a:off x="2124075" y="3716338"/>
            <a:ext cx="215900" cy="215900"/>
          </a:xfrm>
          <a:prstGeom prst="ellipse">
            <a:avLst/>
          </a:prstGeom>
          <a:solidFill>
            <a:srgbClr val="B3036C"/>
          </a:solidFill>
          <a:ln w="9525">
            <a:solidFill>
              <a:srgbClr val="B3036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4824413" y="1989138"/>
            <a:ext cx="3563937" cy="3563937"/>
          </a:xfrm>
          <a:prstGeom prst="ellipse">
            <a:avLst/>
          </a:prstGeom>
          <a:solidFill>
            <a:schemeClr val="bg1"/>
          </a:solidFill>
          <a:ln w="57150">
            <a:solidFill>
              <a:srgbClr val="486E6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6480175" y="3716338"/>
            <a:ext cx="215900" cy="215900"/>
          </a:xfrm>
          <a:prstGeom prst="ellipse">
            <a:avLst/>
          </a:prstGeom>
          <a:solidFill>
            <a:srgbClr val="B3036C"/>
          </a:solidFill>
          <a:ln w="9525">
            <a:solidFill>
              <a:srgbClr val="B3036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971550" y="1989138"/>
            <a:ext cx="1223963" cy="3024187"/>
          </a:xfrm>
          <a:prstGeom prst="line">
            <a:avLst/>
          </a:prstGeom>
          <a:noFill/>
          <a:ln w="38100">
            <a:solidFill>
              <a:srgbClr val="15A1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2268538" y="1989138"/>
            <a:ext cx="1150937" cy="3024187"/>
          </a:xfrm>
          <a:prstGeom prst="line">
            <a:avLst/>
          </a:prstGeom>
          <a:noFill/>
          <a:ln w="38100">
            <a:solidFill>
              <a:srgbClr val="15A1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5148263" y="2636838"/>
            <a:ext cx="2879725" cy="0"/>
          </a:xfrm>
          <a:prstGeom prst="line">
            <a:avLst/>
          </a:prstGeom>
          <a:noFill/>
          <a:ln w="38100">
            <a:solidFill>
              <a:srgbClr val="15A1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 flipV="1">
            <a:off x="5219700" y="1989138"/>
            <a:ext cx="1296988" cy="647700"/>
          </a:xfrm>
          <a:prstGeom prst="line">
            <a:avLst/>
          </a:prstGeom>
          <a:noFill/>
          <a:ln w="38100">
            <a:solidFill>
              <a:srgbClr val="15A1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 flipH="1" flipV="1">
            <a:off x="6588125" y="1989138"/>
            <a:ext cx="1368425" cy="647700"/>
          </a:xfrm>
          <a:prstGeom prst="line">
            <a:avLst/>
          </a:prstGeom>
          <a:noFill/>
          <a:ln w="38100">
            <a:solidFill>
              <a:srgbClr val="15A1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6443663" y="1844675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94" name="Oval 14"/>
          <p:cNvSpPr>
            <a:spLocks noChangeArrowheads="1"/>
          </p:cNvSpPr>
          <p:nvPr/>
        </p:nvSpPr>
        <p:spPr bwMode="auto">
          <a:xfrm>
            <a:off x="7885113" y="2565400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5076825" y="2565400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2124075" y="1844675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971550" y="5013325"/>
            <a:ext cx="2520950" cy="0"/>
          </a:xfrm>
          <a:prstGeom prst="line">
            <a:avLst/>
          </a:prstGeom>
          <a:noFill/>
          <a:ln w="38100">
            <a:solidFill>
              <a:srgbClr val="15A1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3348038" y="4941888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900113" y="4941888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4787900" y="22050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rgbClr val="141212"/>
                </a:solidFill>
              </a:rPr>
              <a:t>B</a:t>
            </a:r>
            <a:endParaRPr lang="ru-RU" altLang="ru-RU" sz="2400" b="1">
              <a:solidFill>
                <a:srgbClr val="141212"/>
              </a:solidFill>
            </a:endParaRPr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2124075" y="1412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rgbClr val="141212"/>
                </a:solidFill>
              </a:rPr>
              <a:t>A</a:t>
            </a:r>
            <a:endParaRPr lang="ru-RU" altLang="ru-RU" sz="2400" b="1">
              <a:solidFill>
                <a:srgbClr val="141212"/>
              </a:solidFill>
            </a:endParaRPr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3635375" y="494188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rgbClr val="141212"/>
                </a:solidFill>
              </a:rPr>
              <a:t>C</a:t>
            </a:r>
            <a:endParaRPr lang="ru-RU" altLang="ru-RU" sz="2400" b="1">
              <a:solidFill>
                <a:srgbClr val="141212"/>
              </a:solidFill>
            </a:endParaRPr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468313" y="515778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rgbClr val="141212"/>
                </a:solidFill>
              </a:rPr>
              <a:t>B</a:t>
            </a:r>
            <a:endParaRPr lang="ru-RU" altLang="ru-RU" sz="2400" b="1">
              <a:solidFill>
                <a:srgbClr val="141212"/>
              </a:solidFill>
            </a:endParaRPr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6732588" y="3573463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rgbClr val="141212"/>
                </a:solidFill>
              </a:rPr>
              <a:t>O</a:t>
            </a:r>
            <a:endParaRPr lang="ru-RU" altLang="ru-RU" sz="2400" b="1">
              <a:solidFill>
                <a:srgbClr val="141212"/>
              </a:solidFill>
            </a:endParaRPr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8172450" y="23495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rgbClr val="141212"/>
                </a:solidFill>
              </a:rPr>
              <a:t>C</a:t>
            </a:r>
            <a:endParaRPr lang="ru-RU" altLang="ru-RU" sz="2400" b="1">
              <a:solidFill>
                <a:srgbClr val="141212"/>
              </a:solidFill>
            </a:endParaRPr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6372225" y="1412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rgbClr val="141212"/>
                </a:solidFill>
              </a:rPr>
              <a:t>A</a:t>
            </a:r>
            <a:endParaRPr lang="ru-RU" altLang="ru-RU" sz="2400" b="1">
              <a:solidFill>
                <a:srgbClr val="141212"/>
              </a:solidFill>
            </a:endParaRPr>
          </a:p>
        </p:txBody>
      </p:sp>
      <p:pic>
        <p:nvPicPr>
          <p:cNvPr id="46111" name="Picture 31" descr="ученик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0"/>
            <a:ext cx="981075" cy="164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112" name="Text Box 32"/>
          <p:cNvSpPr txBox="1">
            <a:spLocks noChangeArrowheads="1"/>
          </p:cNvSpPr>
          <p:nvPr/>
        </p:nvSpPr>
        <p:spPr bwMode="auto">
          <a:xfrm>
            <a:off x="2051050" y="3141663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rgbClr val="141212"/>
                </a:solidFill>
              </a:rPr>
              <a:t>O</a:t>
            </a:r>
            <a:endParaRPr lang="ru-RU" altLang="ru-RU" sz="2400" b="1">
              <a:solidFill>
                <a:srgbClr val="141212"/>
              </a:solidFill>
            </a:endParaRPr>
          </a:p>
        </p:txBody>
      </p:sp>
      <p:sp>
        <p:nvSpPr>
          <p:cNvPr id="46113" name="Text Box 33"/>
          <p:cNvSpPr txBox="1">
            <a:spLocks noChangeArrowheads="1"/>
          </p:cNvSpPr>
          <p:nvPr/>
        </p:nvSpPr>
        <p:spPr bwMode="auto">
          <a:xfrm>
            <a:off x="5724525" y="2205038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800" b="1">
                <a:solidFill>
                  <a:srgbClr val="B3036C"/>
                </a:solidFill>
              </a:rPr>
              <a:t>?</a:t>
            </a:r>
          </a:p>
        </p:txBody>
      </p:sp>
      <p:sp>
        <p:nvSpPr>
          <p:cNvPr id="46114" name="Text Box 34"/>
          <p:cNvSpPr txBox="1">
            <a:spLocks noChangeArrowheads="1"/>
          </p:cNvSpPr>
          <p:nvPr/>
        </p:nvSpPr>
        <p:spPr bwMode="auto">
          <a:xfrm>
            <a:off x="6300788" y="1916113"/>
            <a:ext cx="43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3200" b="1">
                <a:solidFill>
                  <a:srgbClr val="B3036C"/>
                </a:solidFill>
              </a:rPr>
              <a:t>?</a:t>
            </a:r>
          </a:p>
        </p:txBody>
      </p:sp>
      <p:sp>
        <p:nvSpPr>
          <p:cNvPr id="46115" name="Text Box 35"/>
          <p:cNvSpPr txBox="1">
            <a:spLocks noChangeArrowheads="1"/>
          </p:cNvSpPr>
          <p:nvPr/>
        </p:nvSpPr>
        <p:spPr bwMode="auto">
          <a:xfrm>
            <a:off x="971550" y="4508500"/>
            <a:ext cx="43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3200" b="1">
                <a:solidFill>
                  <a:srgbClr val="B3036C"/>
                </a:solidFill>
              </a:rPr>
              <a:t>?</a:t>
            </a: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2843213" y="4437063"/>
            <a:ext cx="43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3200" b="1">
                <a:solidFill>
                  <a:srgbClr val="B3036C"/>
                </a:solidFill>
              </a:rPr>
              <a:t>?</a:t>
            </a:r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1979613" y="2133600"/>
            <a:ext cx="43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3200" b="1">
                <a:solidFill>
                  <a:srgbClr val="B3036C"/>
                </a:solidFill>
              </a:rPr>
              <a:t>?</a:t>
            </a:r>
          </a:p>
        </p:txBody>
      </p:sp>
      <p:sp>
        <p:nvSpPr>
          <p:cNvPr id="46118" name="Text Box 38"/>
          <p:cNvSpPr txBox="1">
            <a:spLocks noChangeArrowheads="1"/>
          </p:cNvSpPr>
          <p:nvPr/>
        </p:nvSpPr>
        <p:spPr bwMode="auto">
          <a:xfrm>
            <a:off x="7019925" y="2205038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800" b="1">
                <a:solidFill>
                  <a:srgbClr val="B3036C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6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6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6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6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6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6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6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6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6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6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6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6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animBg="1"/>
      <p:bldP spid="46086" grpId="0" animBg="1"/>
      <p:bldP spid="46087" grpId="0" animBg="1"/>
      <p:bldP spid="46088" grpId="0" animBg="1"/>
      <p:bldP spid="46095" grpId="0" animBg="1"/>
      <p:bldP spid="46096" grpId="0" animBg="1"/>
      <p:bldP spid="46098" grpId="0" animBg="1"/>
      <p:bldP spid="46099" grpId="0" animBg="1"/>
      <p:bldP spid="46100" grpId="0" animBg="1"/>
      <p:bldP spid="46091" grpId="0" animBg="1"/>
      <p:bldP spid="46094" grpId="0" animBg="1"/>
      <p:bldP spid="46092" grpId="0" animBg="1"/>
      <p:bldP spid="46093" grpId="0" animBg="1"/>
      <p:bldP spid="46097" grpId="0" animBg="1"/>
      <p:bldP spid="46090" grpId="0" animBg="1"/>
      <p:bldP spid="46089" grpId="0" animBg="1"/>
      <p:bldP spid="46102" grpId="0"/>
      <p:bldP spid="46103" grpId="0"/>
      <p:bldP spid="46104" grpId="0"/>
      <p:bldP spid="46106" grpId="0"/>
      <p:bldP spid="46108" grpId="0"/>
      <p:bldP spid="46109" grpId="0"/>
      <p:bldP spid="46110" grpId="0"/>
      <p:bldP spid="46112" grpId="0"/>
      <p:bldP spid="46113" grpId="0"/>
      <p:bldP spid="46114" grpId="0"/>
      <p:bldP spid="46114" grpId="1"/>
      <p:bldP spid="46115" grpId="0"/>
      <p:bldP spid="46116" grpId="0"/>
      <p:bldP spid="46117" grpId="0"/>
      <p:bldP spid="4611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chemeClr val="folHlink"/>
                </a:solidFill>
              </a:rPr>
              <a:t>Опрос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967287"/>
          </a:xfrm>
        </p:spPr>
        <p:txBody>
          <a:bodyPr/>
          <a:lstStyle/>
          <a:p>
            <a:r>
              <a:rPr lang="ru-RU" altLang="ru-RU">
                <a:solidFill>
                  <a:schemeClr val="tx2"/>
                </a:solidFill>
              </a:rPr>
              <a:t>Какая окружность называется вписанной в многоугольник?</a:t>
            </a:r>
          </a:p>
          <a:p>
            <a:r>
              <a:rPr lang="ru-RU" altLang="ru-RU">
                <a:solidFill>
                  <a:schemeClr val="tx2"/>
                </a:solidFill>
              </a:rPr>
              <a:t>Какой многоугольник называется описанным возле окружности?</a:t>
            </a:r>
          </a:p>
          <a:p>
            <a:r>
              <a:rPr lang="ru-RU" altLang="ru-RU">
                <a:solidFill>
                  <a:schemeClr val="tx2"/>
                </a:solidFill>
              </a:rPr>
              <a:t>В любой ли треугольник можно вписать окружность?</a:t>
            </a:r>
          </a:p>
          <a:p>
            <a:r>
              <a:rPr lang="ru-RU" altLang="ru-RU">
                <a:solidFill>
                  <a:schemeClr val="tx2"/>
                </a:solidFill>
              </a:rPr>
              <a:t>Сколько окружностей можно вписать в треугольник?</a:t>
            </a:r>
          </a:p>
          <a:p>
            <a:r>
              <a:rPr lang="ru-RU" altLang="ru-RU">
                <a:solidFill>
                  <a:schemeClr val="tx2"/>
                </a:solidFill>
              </a:rPr>
              <a:t>Где лежит центр вписанной окружности?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33375"/>
            <a:ext cx="1092200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solidFill>
                  <a:schemeClr val="folHlink"/>
                </a:solidFill>
              </a:rPr>
              <a:t>№ 70</a:t>
            </a:r>
            <a:r>
              <a:rPr lang="en-US" altLang="ru-RU" b="1">
                <a:solidFill>
                  <a:schemeClr val="folHlink"/>
                </a:solidFill>
              </a:rPr>
              <a:t>5</a:t>
            </a:r>
            <a:r>
              <a:rPr lang="ru-RU" altLang="ru-RU" b="1">
                <a:solidFill>
                  <a:schemeClr val="folHlink"/>
                </a:solidFill>
              </a:rPr>
              <a:t> а </a:t>
            </a:r>
            <a:r>
              <a:rPr lang="en-US" altLang="ru-RU" b="1">
                <a:solidFill>
                  <a:schemeClr val="folHlink"/>
                </a:solidFill>
              </a:rPr>
              <a:t>( </a:t>
            </a:r>
            <a:r>
              <a:rPr lang="ru-RU" altLang="ru-RU" b="1">
                <a:solidFill>
                  <a:schemeClr val="folHlink"/>
                </a:solidFill>
              </a:rPr>
              <a:t>краткое решение)</a:t>
            </a:r>
          </a:p>
        </p:txBody>
      </p:sp>
      <p:sp>
        <p:nvSpPr>
          <p:cNvPr id="62468" name="Oval 4"/>
          <p:cNvSpPr>
            <a:spLocks noChangeArrowheads="1"/>
          </p:cNvSpPr>
          <p:nvPr/>
        </p:nvSpPr>
        <p:spPr bwMode="auto">
          <a:xfrm>
            <a:off x="2051050" y="1916113"/>
            <a:ext cx="4537075" cy="4537075"/>
          </a:xfrm>
          <a:prstGeom prst="ellipse">
            <a:avLst/>
          </a:prstGeom>
          <a:solidFill>
            <a:schemeClr val="bg1"/>
          </a:solidFill>
          <a:ln w="38100">
            <a:solidFill>
              <a:srgbClr val="486E6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>
              <a:solidFill>
                <a:srgbClr val="486E60"/>
              </a:solidFill>
            </a:endParaRPr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2051050" y="4221163"/>
            <a:ext cx="4537075" cy="0"/>
          </a:xfrm>
          <a:prstGeom prst="line">
            <a:avLst/>
          </a:prstGeom>
          <a:noFill/>
          <a:ln w="38100">
            <a:solidFill>
              <a:srgbClr val="15A1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 flipV="1">
            <a:off x="2051050" y="2276475"/>
            <a:ext cx="1081088" cy="1873250"/>
          </a:xfrm>
          <a:prstGeom prst="line">
            <a:avLst/>
          </a:prstGeom>
          <a:noFill/>
          <a:ln w="38100">
            <a:solidFill>
              <a:srgbClr val="15A1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3132138" y="2276475"/>
            <a:ext cx="3455987" cy="1944688"/>
          </a:xfrm>
          <a:prstGeom prst="line">
            <a:avLst/>
          </a:prstGeom>
          <a:noFill/>
          <a:ln w="38100">
            <a:solidFill>
              <a:srgbClr val="15A1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472" name="Oval 8"/>
          <p:cNvSpPr>
            <a:spLocks noChangeArrowheads="1"/>
          </p:cNvSpPr>
          <p:nvPr/>
        </p:nvSpPr>
        <p:spPr bwMode="auto">
          <a:xfrm>
            <a:off x="2987675" y="2133600"/>
            <a:ext cx="287338" cy="2873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2473" name="Oval 9"/>
          <p:cNvSpPr>
            <a:spLocks noChangeArrowheads="1"/>
          </p:cNvSpPr>
          <p:nvPr/>
        </p:nvSpPr>
        <p:spPr bwMode="auto">
          <a:xfrm>
            <a:off x="1908175" y="4076700"/>
            <a:ext cx="287338" cy="2873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2474" name="Oval 10"/>
          <p:cNvSpPr>
            <a:spLocks noChangeArrowheads="1"/>
          </p:cNvSpPr>
          <p:nvPr/>
        </p:nvSpPr>
        <p:spPr bwMode="auto">
          <a:xfrm>
            <a:off x="6443663" y="4076700"/>
            <a:ext cx="288925" cy="2889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2475" name="Oval 11"/>
          <p:cNvSpPr>
            <a:spLocks noChangeArrowheads="1"/>
          </p:cNvSpPr>
          <p:nvPr/>
        </p:nvSpPr>
        <p:spPr bwMode="auto">
          <a:xfrm>
            <a:off x="4140200" y="4078288"/>
            <a:ext cx="287338" cy="287337"/>
          </a:xfrm>
          <a:prstGeom prst="ellipse">
            <a:avLst/>
          </a:prstGeom>
          <a:solidFill>
            <a:srgbClr val="B3036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6804025" y="400526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rgbClr val="141212"/>
                </a:solidFill>
              </a:rPr>
              <a:t>A</a:t>
            </a:r>
            <a:endParaRPr lang="ru-RU" altLang="ru-RU" sz="2400" b="1">
              <a:solidFill>
                <a:srgbClr val="141212"/>
              </a:solidFill>
            </a:endParaRP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4140200" y="436562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000" b="1">
                <a:solidFill>
                  <a:srgbClr val="141212"/>
                </a:solidFill>
              </a:rPr>
              <a:t>O</a:t>
            </a:r>
            <a:endParaRPr lang="ru-RU" altLang="ru-RU" sz="2000" b="1">
              <a:solidFill>
                <a:srgbClr val="141212"/>
              </a:solidFill>
            </a:endParaRP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1476375" y="400526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141212"/>
                </a:solidFill>
              </a:rPr>
              <a:t>В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2843213" y="177323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rgbClr val="141212"/>
                </a:solidFill>
              </a:rPr>
              <a:t>C</a:t>
            </a:r>
            <a:endParaRPr lang="ru-RU" altLang="ru-RU" sz="2400" b="1">
              <a:solidFill>
                <a:srgbClr val="141212"/>
              </a:solidFill>
            </a:endParaRPr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>
            <a:off x="2916238" y="2636838"/>
            <a:ext cx="360362" cy="215900"/>
          </a:xfrm>
          <a:prstGeom prst="line">
            <a:avLst/>
          </a:prstGeom>
          <a:noFill/>
          <a:ln w="38100">
            <a:solidFill>
              <a:srgbClr val="1412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V="1">
            <a:off x="3276600" y="2492375"/>
            <a:ext cx="215900" cy="360363"/>
          </a:xfrm>
          <a:prstGeom prst="line">
            <a:avLst/>
          </a:prstGeom>
          <a:noFill/>
          <a:ln w="38100">
            <a:solidFill>
              <a:srgbClr val="1412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2555875" y="31416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B3036C"/>
                </a:solidFill>
              </a:rPr>
              <a:t>6</a:t>
            </a: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4356100" y="31400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B3036C"/>
                </a:solidFill>
              </a:rPr>
              <a:t>8</a:t>
            </a:r>
          </a:p>
        </p:txBody>
      </p:sp>
      <p:pic>
        <p:nvPicPr>
          <p:cNvPr id="62484" name="Picture 20" descr="ученик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412875"/>
            <a:ext cx="981075" cy="164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solidFill>
                  <a:schemeClr val="folHlink"/>
                </a:solidFill>
              </a:rPr>
              <a:t>Подведем итог :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538662"/>
          </a:xfrm>
        </p:spPr>
        <p:txBody>
          <a:bodyPr/>
          <a:lstStyle/>
          <a:p>
            <a:r>
              <a:rPr lang="ru-RU" altLang="ru-RU">
                <a:solidFill>
                  <a:schemeClr val="tx2"/>
                </a:solidFill>
              </a:rPr>
              <a:t>Какая окружность называется описанной?</a:t>
            </a:r>
          </a:p>
          <a:p>
            <a:r>
              <a:rPr lang="ru-RU" altLang="ru-RU">
                <a:solidFill>
                  <a:schemeClr val="tx2"/>
                </a:solidFill>
              </a:rPr>
              <a:t>Какой многоугольник называется вписанным?</a:t>
            </a:r>
          </a:p>
          <a:p>
            <a:r>
              <a:rPr lang="ru-RU" altLang="ru-RU">
                <a:solidFill>
                  <a:schemeClr val="tx2"/>
                </a:solidFill>
              </a:rPr>
              <a:t>Возле любого треугольника можно описать окружность?</a:t>
            </a:r>
          </a:p>
          <a:p>
            <a:r>
              <a:rPr lang="ru-RU" altLang="ru-RU">
                <a:solidFill>
                  <a:schemeClr val="tx2"/>
                </a:solidFill>
              </a:rPr>
              <a:t>Сколько окружностей можно описать возле треугольника?</a:t>
            </a:r>
          </a:p>
          <a:p>
            <a:r>
              <a:rPr lang="ru-RU" altLang="ru-RU">
                <a:solidFill>
                  <a:schemeClr val="tx2"/>
                </a:solidFill>
              </a:rPr>
              <a:t>Где лежит центр описанной окружности?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solidFill>
                  <a:schemeClr val="folHlink"/>
                </a:solidFill>
              </a:rPr>
              <a:t>Подведем итоги :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>
                <a:solidFill>
                  <a:schemeClr val="tx2"/>
                </a:solidFill>
              </a:rPr>
              <a:t>Чему равен радиус окружности, описанной возле треугольника?</a:t>
            </a:r>
          </a:p>
          <a:p>
            <a:pPr>
              <a:lnSpc>
                <a:spcPct val="90000"/>
              </a:lnSpc>
            </a:pPr>
            <a:r>
              <a:rPr lang="ru-RU" altLang="ru-RU">
                <a:solidFill>
                  <a:schemeClr val="tx2"/>
                </a:solidFill>
              </a:rPr>
              <a:t>Возле любого ли четырехугольника можно описать окружность?</a:t>
            </a:r>
          </a:p>
          <a:p>
            <a:pPr>
              <a:lnSpc>
                <a:spcPct val="90000"/>
              </a:lnSpc>
            </a:pPr>
            <a:r>
              <a:rPr lang="ru-RU" altLang="ru-RU">
                <a:solidFill>
                  <a:schemeClr val="tx2"/>
                </a:solidFill>
              </a:rPr>
              <a:t>Сформулируйте свойство вписанного четырехугольника</a:t>
            </a:r>
          </a:p>
          <a:p>
            <a:pPr>
              <a:lnSpc>
                <a:spcPct val="90000"/>
              </a:lnSpc>
            </a:pPr>
            <a:r>
              <a:rPr lang="ru-RU" altLang="ru-RU">
                <a:solidFill>
                  <a:schemeClr val="tx2"/>
                </a:solidFill>
              </a:rPr>
              <a:t>Сформулируйте признак описанного четырехугольника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solidFill>
                  <a:schemeClr val="folHlink"/>
                </a:solidFill>
              </a:rPr>
              <a:t>Домашние задание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>
                <a:solidFill>
                  <a:schemeClr val="tx2"/>
                </a:solidFill>
              </a:rPr>
              <a:t>П.74. читать</a:t>
            </a:r>
          </a:p>
          <a:p>
            <a:endParaRPr lang="ru-RU" altLang="ru-RU">
              <a:solidFill>
                <a:schemeClr val="tx2"/>
              </a:solidFill>
            </a:endParaRPr>
          </a:p>
          <a:p>
            <a:r>
              <a:rPr lang="ru-RU" altLang="ru-RU">
                <a:solidFill>
                  <a:schemeClr val="tx2"/>
                </a:solidFill>
              </a:rPr>
              <a:t>Теория из тетрадки, формулировки знать наизусть.</a:t>
            </a:r>
          </a:p>
          <a:p>
            <a:pPr>
              <a:buFontTx/>
              <a:buNone/>
            </a:pPr>
            <a:endParaRPr lang="ru-RU" altLang="ru-RU">
              <a:solidFill>
                <a:schemeClr val="tx2"/>
              </a:solidFill>
            </a:endParaRPr>
          </a:p>
          <a:p>
            <a:r>
              <a:rPr lang="ru-RU" altLang="ru-RU">
                <a:solidFill>
                  <a:schemeClr val="tx2"/>
                </a:solidFill>
              </a:rPr>
              <a:t>№ 702 (Б), 705 (Б), 707  </a:t>
            </a:r>
          </a:p>
        </p:txBody>
      </p:sp>
      <p:pic>
        <p:nvPicPr>
          <p:cNvPr id="64516" name="Рисунок 5" descr="people1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773238"/>
            <a:ext cx="1214437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7" name="Picture 5" descr="matem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918">
            <a:off x="3851275" y="3141663"/>
            <a:ext cx="2022475" cy="119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18" name="Picture 6" descr="offic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9083">
            <a:off x="5795963" y="4652963"/>
            <a:ext cx="1403350" cy="106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chemeClr val="folHlink"/>
                </a:solidFill>
              </a:rPr>
              <a:t>Опрос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>
                <a:solidFill>
                  <a:schemeClr val="tx2"/>
                </a:solidFill>
              </a:rPr>
              <a:t>Чему равен радиус окружности, вписанной в треугольник?</a:t>
            </a:r>
          </a:p>
          <a:p>
            <a:pPr>
              <a:lnSpc>
                <a:spcPct val="90000"/>
              </a:lnSpc>
            </a:pPr>
            <a:r>
              <a:rPr lang="ru-RU" altLang="ru-RU">
                <a:solidFill>
                  <a:schemeClr val="tx2"/>
                </a:solidFill>
              </a:rPr>
              <a:t>В любой ли четырехугольник можно вписать окружность?</a:t>
            </a:r>
          </a:p>
          <a:p>
            <a:pPr>
              <a:lnSpc>
                <a:spcPct val="90000"/>
              </a:lnSpc>
            </a:pPr>
            <a:r>
              <a:rPr lang="ru-RU" altLang="ru-RU">
                <a:solidFill>
                  <a:schemeClr val="tx2"/>
                </a:solidFill>
              </a:rPr>
              <a:t>Сформулируйте свойство описанного четырехугольника</a:t>
            </a:r>
          </a:p>
          <a:p>
            <a:pPr>
              <a:lnSpc>
                <a:spcPct val="90000"/>
              </a:lnSpc>
            </a:pPr>
            <a:r>
              <a:rPr lang="ru-RU" altLang="ru-RU">
                <a:solidFill>
                  <a:schemeClr val="tx2"/>
                </a:solidFill>
              </a:rPr>
              <a:t>Сформулируйте признак описанного четырехугольника</a:t>
            </a:r>
          </a:p>
          <a:p>
            <a:pPr>
              <a:lnSpc>
                <a:spcPct val="90000"/>
              </a:lnSpc>
            </a:pPr>
            <a:endParaRPr lang="ru-RU" altLang="ru-RU" sz="2800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49275"/>
            <a:ext cx="1743075" cy="227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chemeClr val="folHlink"/>
                </a:solidFill>
              </a:rPr>
              <a:t>ТЕСТ- ПРОВЕРКА</a:t>
            </a:r>
          </a:p>
        </p:txBody>
      </p:sp>
      <p:graphicFrame>
        <p:nvGraphicFramePr>
          <p:cNvPr id="8241" name="Group 49"/>
          <p:cNvGraphicFramePr>
            <a:graphicFrameLocks noGrp="1"/>
          </p:cNvGraphicFramePr>
          <p:nvPr>
            <p:ph sz="half" idx="2"/>
          </p:nvPr>
        </p:nvGraphicFramePr>
        <p:xfrm>
          <a:off x="611188" y="1981200"/>
          <a:ext cx="7632700" cy="2239963"/>
        </p:xfrm>
        <a:graphic>
          <a:graphicData uri="http://schemas.openxmlformats.org/drawingml/2006/table">
            <a:tbl>
              <a:tblPr/>
              <a:tblGrid>
                <a:gridCol w="2232025"/>
                <a:gridCol w="1368425"/>
                <a:gridCol w="1368425"/>
                <a:gridCol w="1368425"/>
                <a:gridCol w="1295400"/>
              </a:tblGrid>
              <a:tr h="746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1 ВАРИАНТ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2 ВАРИАНТ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5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r>
              <a:rPr lang="ru-RU" altLang="ru-RU" b="1">
                <a:solidFill>
                  <a:schemeClr val="folHlink"/>
                </a:solidFill>
              </a:rPr>
              <a:t>Определение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1188" y="1557338"/>
            <a:ext cx="6265862" cy="4538662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800" b="1">
                <a:solidFill>
                  <a:schemeClr val="tx2"/>
                </a:solidFill>
                <a:latin typeface="Garamond" pitchFamily="18" charset="0"/>
              </a:rPr>
              <a:t>Если </a:t>
            </a:r>
            <a:r>
              <a:rPr lang="ru-RU" altLang="ru-RU" sz="2800" b="1" u="sng">
                <a:solidFill>
                  <a:srgbClr val="B3036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все</a:t>
            </a:r>
            <a:r>
              <a:rPr lang="ru-RU" altLang="ru-RU" sz="2800" b="1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ru-RU" altLang="ru-RU" sz="2800" b="1">
                <a:solidFill>
                  <a:schemeClr val="tx2"/>
                </a:solidFill>
                <a:latin typeface="Garamond" pitchFamily="18" charset="0"/>
              </a:rPr>
              <a:t>вершины</a:t>
            </a:r>
            <a:r>
              <a:rPr lang="en-US" altLang="ru-RU" sz="2800" b="1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ru-RU" altLang="ru-RU" sz="2800" b="1">
                <a:solidFill>
                  <a:schemeClr val="tx2"/>
                </a:solidFill>
                <a:latin typeface="Garamond" pitchFamily="18" charset="0"/>
              </a:rPr>
              <a:t>многоугольника</a:t>
            </a:r>
            <a:endParaRPr lang="en-US" altLang="ru-RU" sz="2800" b="1">
              <a:solidFill>
                <a:schemeClr val="tx2"/>
              </a:solidFill>
              <a:latin typeface="Garamond" pitchFamily="18" charset="0"/>
            </a:endParaRPr>
          </a:p>
          <a:p>
            <a:pPr>
              <a:buFontTx/>
              <a:buNone/>
            </a:pPr>
            <a:r>
              <a:rPr lang="ru-RU" altLang="ru-RU" sz="2800" b="1">
                <a:solidFill>
                  <a:schemeClr val="tx2"/>
                </a:solidFill>
                <a:latin typeface="Garamond" pitchFamily="18" charset="0"/>
              </a:rPr>
              <a:t>лежат на</a:t>
            </a:r>
            <a:r>
              <a:rPr lang="en-US" altLang="ru-RU" sz="2800" b="1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ru-RU" altLang="ru-RU" sz="2800" b="1">
                <a:solidFill>
                  <a:schemeClr val="tx2"/>
                </a:solidFill>
                <a:latin typeface="Garamond" pitchFamily="18" charset="0"/>
              </a:rPr>
              <a:t>окружности, то окружность</a:t>
            </a:r>
          </a:p>
          <a:p>
            <a:pPr>
              <a:buFontTx/>
              <a:buNone/>
            </a:pPr>
            <a:r>
              <a:rPr lang="ru-RU" altLang="ru-RU" sz="2800" b="1">
                <a:solidFill>
                  <a:schemeClr val="tx2"/>
                </a:solidFill>
                <a:latin typeface="Garamond" pitchFamily="18" charset="0"/>
              </a:rPr>
              <a:t>называется</a:t>
            </a:r>
            <a:r>
              <a:rPr lang="en-US" altLang="ru-RU" sz="2800" b="1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ru-RU" altLang="ru-RU" sz="2800" b="1">
                <a:solidFill>
                  <a:schemeClr val="tx2"/>
                </a:solidFill>
                <a:latin typeface="Garamond" pitchFamily="18" charset="0"/>
              </a:rPr>
              <a:t>описанной около</a:t>
            </a:r>
          </a:p>
          <a:p>
            <a:pPr>
              <a:buFontTx/>
              <a:buNone/>
            </a:pPr>
            <a:r>
              <a:rPr lang="ru-RU" altLang="ru-RU" sz="2800" b="1">
                <a:solidFill>
                  <a:schemeClr val="tx2"/>
                </a:solidFill>
                <a:latin typeface="Garamond" pitchFamily="18" charset="0"/>
              </a:rPr>
              <a:t>многоугольника, многоугольник</a:t>
            </a:r>
          </a:p>
          <a:p>
            <a:pPr>
              <a:buFontTx/>
              <a:buNone/>
            </a:pPr>
            <a:r>
              <a:rPr lang="ru-RU" altLang="ru-RU" sz="2800" b="1">
                <a:solidFill>
                  <a:schemeClr val="tx2"/>
                </a:solidFill>
                <a:latin typeface="Garamond" pitchFamily="18" charset="0"/>
              </a:rPr>
              <a:t>вписанным в эту окружность. </a:t>
            </a:r>
          </a:p>
          <a:p>
            <a:pPr>
              <a:buFontTx/>
              <a:buNone/>
            </a:pPr>
            <a:r>
              <a:rPr lang="en-US" altLang="ru-RU" sz="2800" b="1" i="1">
                <a:solidFill>
                  <a:srgbClr val="006600"/>
                </a:solidFill>
                <a:latin typeface="Garamond" pitchFamily="18" charset="0"/>
              </a:rPr>
              <a:t>ABCDE </a:t>
            </a:r>
            <a:r>
              <a:rPr lang="ru-RU" altLang="ru-RU" sz="2800" b="1">
                <a:solidFill>
                  <a:srgbClr val="006600"/>
                </a:solidFill>
                <a:latin typeface="Garamond" pitchFamily="18" charset="0"/>
              </a:rPr>
              <a:t>вписан в окружность. </a:t>
            </a:r>
          </a:p>
          <a:p>
            <a:pPr>
              <a:buFontTx/>
              <a:buNone/>
            </a:pPr>
            <a:r>
              <a:rPr lang="en-US" altLang="ru-RU" sz="2800" b="1" i="1">
                <a:solidFill>
                  <a:srgbClr val="006600"/>
                </a:solidFill>
                <a:latin typeface="Garamond" pitchFamily="18" charset="0"/>
              </a:rPr>
              <a:t>ABFE </a:t>
            </a:r>
            <a:r>
              <a:rPr lang="ru-RU" altLang="ru-RU" sz="2800" b="1">
                <a:solidFill>
                  <a:srgbClr val="006600"/>
                </a:solidFill>
                <a:latin typeface="Garamond" pitchFamily="18" charset="0"/>
              </a:rPr>
              <a:t>не вписан в окружность, так</a:t>
            </a:r>
          </a:p>
          <a:p>
            <a:pPr>
              <a:buFontTx/>
              <a:buNone/>
            </a:pPr>
            <a:r>
              <a:rPr lang="ru-RU" altLang="ru-RU" sz="2800" b="1">
                <a:solidFill>
                  <a:srgbClr val="006600"/>
                </a:solidFill>
                <a:latin typeface="Garamond" pitchFamily="18" charset="0"/>
              </a:rPr>
              <a:t>как </a:t>
            </a:r>
            <a:r>
              <a:rPr lang="en-US" altLang="ru-RU" sz="2800" b="1" i="1">
                <a:solidFill>
                  <a:srgbClr val="006600"/>
                </a:solidFill>
                <a:latin typeface="Garamond" pitchFamily="18" charset="0"/>
              </a:rPr>
              <a:t>F </a:t>
            </a:r>
            <a:r>
              <a:rPr lang="ru-RU" altLang="ru-RU" sz="2800" b="1">
                <a:solidFill>
                  <a:srgbClr val="006600"/>
                </a:solidFill>
                <a:latin typeface="Garamond" pitchFamily="18" charset="0"/>
              </a:rPr>
              <a:t>не лежит на окружности</a:t>
            </a:r>
            <a:r>
              <a:rPr lang="ru-RU" altLang="ru-RU" sz="2800" b="1">
                <a:solidFill>
                  <a:srgbClr val="006600"/>
                </a:solidFill>
              </a:rPr>
              <a:t>.</a:t>
            </a:r>
          </a:p>
        </p:txBody>
      </p:sp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6C6C6"/>
              </a:clrFrom>
              <a:clrTo>
                <a:srgbClr val="C6C6C6">
                  <a:alpha val="0"/>
                </a:srgbClr>
              </a:clrTo>
            </a:clrChange>
            <a:lum bright="-30000" contras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276475"/>
            <a:ext cx="2697162" cy="279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1" name="Рисунок 5" descr="people17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49275"/>
            <a:ext cx="1928812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2" name="Picture 16" descr="offic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9083">
            <a:off x="6804025" y="5157788"/>
            <a:ext cx="1655763" cy="126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03275"/>
          </a:xfrm>
        </p:spPr>
        <p:txBody>
          <a:bodyPr/>
          <a:lstStyle/>
          <a:p>
            <a:r>
              <a:rPr lang="ru-RU" altLang="ru-RU" b="1">
                <a:solidFill>
                  <a:schemeClr val="folHlink"/>
                </a:solidFill>
              </a:rPr>
              <a:t>Задача 1</a:t>
            </a:r>
          </a:p>
        </p:txBody>
      </p:sp>
      <p:pic>
        <p:nvPicPr>
          <p:cNvPr id="5939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  <a:lum bright="-24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341438"/>
            <a:ext cx="8505825" cy="190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  <a:lum bright="-24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068638"/>
            <a:ext cx="8208963" cy="32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924300" y="2276475"/>
            <a:ext cx="182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chemeClr val="folHlink"/>
                </a:solidFill>
              </a:rPr>
              <a:t>описанной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619250" y="2708275"/>
            <a:ext cx="62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 b="1">
                <a:solidFill>
                  <a:schemeClr val="folHlink"/>
                </a:solidFill>
              </a:rPr>
              <a:t>все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5580063" y="2636838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chemeClr val="folHlink"/>
                </a:solidFill>
              </a:rPr>
              <a:t>лежат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4356100" y="5300663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chemeClr val="folHlink"/>
                </a:solidFill>
              </a:rPr>
              <a:t>лежат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7092950" y="59499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chemeClr val="folHlink"/>
                </a:solidFill>
              </a:rPr>
              <a:t>а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7812088" y="5949950"/>
            <a:ext cx="311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chemeClr val="folHlink"/>
                </a:solidFill>
              </a:rPr>
              <a:t>г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827088" y="5949950"/>
            <a:ext cx="107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chemeClr val="folHlink"/>
                </a:solidFill>
              </a:rPr>
              <a:t>возле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1476375" y="55895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chemeClr val="folHlink"/>
                </a:solidFill>
              </a:rPr>
              <a:t>а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2339975" y="5589588"/>
            <a:ext cx="311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chemeClr val="folHlink"/>
                </a:solidFill>
              </a:rPr>
              <a:t>г</a:t>
            </a:r>
          </a:p>
        </p:txBody>
      </p:sp>
      <p:pic>
        <p:nvPicPr>
          <p:cNvPr id="59408" name="Picture 16" descr="AG00317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476250"/>
            <a:ext cx="784225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/>
      <p:bldP spid="59399" grpId="0"/>
      <p:bldP spid="59400" grpId="0"/>
      <p:bldP spid="59402" grpId="0"/>
      <p:bldP spid="59403" grpId="0"/>
      <p:bldP spid="59404" grpId="0"/>
      <p:bldP spid="59405" grpId="0"/>
      <p:bldP spid="59406" grpId="0"/>
      <p:bldP spid="594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solidFill>
                  <a:schemeClr val="folHlink"/>
                </a:solidFill>
                <a:latin typeface="Garamond" pitchFamily="18" charset="0"/>
              </a:rPr>
              <a:t>Теорема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sz="4400" b="1">
                <a:solidFill>
                  <a:schemeClr val="tx2"/>
                </a:solidFill>
                <a:latin typeface="Garamond" pitchFamily="18" charset="0"/>
              </a:rPr>
              <a:t>Около любого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sz="4400" b="1">
                <a:solidFill>
                  <a:schemeClr val="tx2"/>
                </a:solidFill>
                <a:latin typeface="Garamond" pitchFamily="18" charset="0"/>
              </a:rPr>
              <a:t>треугольника можно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sz="4400" b="1">
                <a:solidFill>
                  <a:schemeClr val="tx2"/>
                </a:solidFill>
                <a:latin typeface="Garamond" pitchFamily="18" charset="0"/>
              </a:rPr>
              <a:t>описать окружность.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sz="3600" b="1" u="sng">
                <a:solidFill>
                  <a:schemeClr val="folHlink"/>
                </a:solidFill>
                <a:latin typeface="Garamond" pitchFamily="18" charset="0"/>
              </a:rPr>
              <a:t>Замечание:</a:t>
            </a:r>
            <a:r>
              <a:rPr lang="ru-RU" altLang="ru-RU" sz="3600" b="1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ru-RU" altLang="ru-RU" sz="3600" b="1">
                <a:solidFill>
                  <a:srgbClr val="B3036C"/>
                </a:solidFill>
                <a:latin typeface="Garamond" pitchFamily="18" charset="0"/>
              </a:rPr>
              <a:t>около треугольника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sz="3600" b="1">
                <a:solidFill>
                  <a:srgbClr val="B3036C"/>
                </a:solidFill>
                <a:latin typeface="Garamond" pitchFamily="18" charset="0"/>
              </a:rPr>
              <a:t>можно описать только одну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sz="3600" b="1">
                <a:solidFill>
                  <a:srgbClr val="B3036C"/>
                </a:solidFill>
                <a:latin typeface="Garamond" pitchFamily="18" charset="0"/>
              </a:rPr>
              <a:t>окружность.</a:t>
            </a:r>
            <a:endParaRPr lang="en-US" altLang="ru-RU" sz="3600" b="1">
              <a:solidFill>
                <a:srgbClr val="B3036C"/>
              </a:solidFill>
              <a:latin typeface="Garamond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ru-RU" altLang="ru-RU" sz="3600" b="1">
              <a:solidFill>
                <a:srgbClr val="15A18A"/>
              </a:solidFill>
              <a:latin typeface="Garamond" pitchFamily="18" charset="0"/>
            </a:endParaRPr>
          </a:p>
        </p:txBody>
      </p:sp>
      <p:pic>
        <p:nvPicPr>
          <p:cNvPr id="10253" name="Рисунок 5" descr="people1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20713"/>
            <a:ext cx="1512888" cy="123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14" descr="office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300663"/>
            <a:ext cx="1655762" cy="126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0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0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Дано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749800" cy="4114800"/>
          </a:xfrm>
        </p:spPr>
        <p:txBody>
          <a:bodyPr/>
          <a:lstStyle/>
          <a:p>
            <a:pPr>
              <a:buFontTx/>
              <a:buNone/>
            </a:pPr>
            <a:endParaRPr lang="ru-RU" altLang="ru-RU" sz="2800"/>
          </a:p>
          <a:p>
            <a:pPr>
              <a:buFontTx/>
              <a:buNone/>
            </a:pPr>
            <a:r>
              <a:rPr lang="ru-RU" altLang="ru-RU" sz="2800">
                <a:solidFill>
                  <a:srgbClr val="141212"/>
                </a:solidFill>
              </a:rPr>
              <a:t>серединные перпендикуляры.</a:t>
            </a:r>
          </a:p>
          <a:p>
            <a:pPr>
              <a:buFontTx/>
              <a:buNone/>
            </a:pPr>
            <a:endParaRPr lang="en-US" altLang="ru-RU" sz="2800">
              <a:solidFill>
                <a:srgbClr val="141212"/>
              </a:solidFill>
            </a:endParaRPr>
          </a:p>
          <a:p>
            <a:pPr>
              <a:buFontTx/>
              <a:buNone/>
            </a:pPr>
            <a:r>
              <a:rPr lang="ru-RU" altLang="ru-RU" sz="2800">
                <a:solidFill>
                  <a:srgbClr val="141212"/>
                </a:solidFill>
              </a:rPr>
              <a:t>Доказать, что окр.( </a:t>
            </a:r>
            <a:r>
              <a:rPr lang="en-US" altLang="ru-RU" sz="2800">
                <a:solidFill>
                  <a:srgbClr val="141212"/>
                </a:solidFill>
              </a:rPr>
              <a:t>O</a:t>
            </a:r>
            <a:r>
              <a:rPr lang="ru-RU" altLang="ru-RU" sz="2800">
                <a:solidFill>
                  <a:srgbClr val="141212"/>
                </a:solidFill>
              </a:rPr>
              <a:t>;</a:t>
            </a:r>
            <a:r>
              <a:rPr lang="en-US" altLang="ru-RU" sz="2800">
                <a:solidFill>
                  <a:srgbClr val="141212"/>
                </a:solidFill>
              </a:rPr>
              <a:t>R) –</a:t>
            </a:r>
            <a:endParaRPr lang="ru-RU" altLang="ru-RU" sz="2800">
              <a:solidFill>
                <a:srgbClr val="141212"/>
              </a:solidFill>
            </a:endParaRPr>
          </a:p>
          <a:p>
            <a:pPr>
              <a:buFontTx/>
              <a:buNone/>
            </a:pPr>
            <a:r>
              <a:rPr lang="ru-RU" altLang="ru-RU" sz="2800">
                <a:solidFill>
                  <a:srgbClr val="141212"/>
                </a:solidFill>
              </a:rPr>
              <a:t>описанная</a:t>
            </a:r>
            <a:r>
              <a:rPr lang="en-US" altLang="ru-RU" sz="2800">
                <a:solidFill>
                  <a:srgbClr val="141212"/>
                </a:solidFill>
              </a:rPr>
              <a:t> </a:t>
            </a:r>
            <a:r>
              <a:rPr lang="ru-RU" altLang="ru-RU" sz="2800">
                <a:solidFill>
                  <a:srgbClr val="141212"/>
                </a:solidFill>
              </a:rPr>
              <a:t>возле </a:t>
            </a:r>
          </a:p>
          <a:p>
            <a:pPr>
              <a:buFontTx/>
              <a:buNone/>
            </a:pPr>
            <a:endParaRPr lang="ru-RU" altLang="ru-RU" sz="2800">
              <a:solidFill>
                <a:srgbClr val="141212"/>
              </a:solidFill>
            </a:endParaRP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827088" y="1484313"/>
          <a:ext cx="11525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9" name="Формула" r:id="rId3" imgW="431640" imgH="177480" progId="Equation.3">
                  <p:embed/>
                </p:oleObj>
              </mc:Choice>
              <mc:Fallback>
                <p:oleObj name="Формула" r:id="rId3" imgW="43164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484313"/>
                        <a:ext cx="11525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5508625" y="2062163"/>
            <a:ext cx="3095625" cy="3095625"/>
          </a:xfrm>
          <a:custGeom>
            <a:avLst/>
            <a:gdLst>
              <a:gd name="G0" fmla="+- 10102 0 0"/>
              <a:gd name="G1" fmla="+- 21600 0 10102"/>
              <a:gd name="G2" fmla="+- 21600 0 10102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102" y="10800"/>
                </a:moveTo>
                <a:cubicBezTo>
                  <a:pt x="10102" y="11185"/>
                  <a:pt x="10415" y="11498"/>
                  <a:pt x="10800" y="11498"/>
                </a:cubicBezTo>
                <a:cubicBezTo>
                  <a:pt x="11185" y="11498"/>
                  <a:pt x="11498" y="11185"/>
                  <a:pt x="11498" y="10800"/>
                </a:cubicBezTo>
                <a:cubicBezTo>
                  <a:pt x="11498" y="10415"/>
                  <a:pt x="11185" y="10102"/>
                  <a:pt x="10800" y="10102"/>
                </a:cubicBezTo>
                <a:cubicBezTo>
                  <a:pt x="10415" y="10102"/>
                  <a:pt x="10102" y="10415"/>
                  <a:pt x="10102" y="1080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6805613" y="2062163"/>
            <a:ext cx="1511300" cy="2447925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5868988" y="2062163"/>
            <a:ext cx="936625" cy="2592387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V="1">
            <a:off x="5868988" y="4510088"/>
            <a:ext cx="2447925" cy="144462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V="1">
            <a:off x="7092950" y="3286125"/>
            <a:ext cx="504825" cy="287338"/>
          </a:xfrm>
          <a:prstGeom prst="line">
            <a:avLst/>
          </a:prstGeom>
          <a:noFill/>
          <a:ln w="38100">
            <a:solidFill>
              <a:srgbClr val="486E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7021513" y="3573463"/>
            <a:ext cx="71437" cy="1008062"/>
          </a:xfrm>
          <a:prstGeom prst="line">
            <a:avLst/>
          </a:prstGeom>
          <a:noFill/>
          <a:ln w="38100">
            <a:solidFill>
              <a:srgbClr val="486E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 flipV="1">
            <a:off x="6373813" y="3357563"/>
            <a:ext cx="647700" cy="217487"/>
          </a:xfrm>
          <a:prstGeom prst="line">
            <a:avLst/>
          </a:prstGeom>
          <a:noFill/>
          <a:ln w="38100">
            <a:solidFill>
              <a:srgbClr val="486E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2" name="Oval 14"/>
          <p:cNvSpPr>
            <a:spLocks noChangeArrowheads="1"/>
          </p:cNvSpPr>
          <p:nvPr/>
        </p:nvSpPr>
        <p:spPr bwMode="auto">
          <a:xfrm>
            <a:off x="7526338" y="3213100"/>
            <a:ext cx="142875" cy="142875"/>
          </a:xfrm>
          <a:prstGeom prst="ellipse">
            <a:avLst/>
          </a:prstGeom>
          <a:solidFill>
            <a:srgbClr val="15A18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63" name="Oval 15"/>
          <p:cNvSpPr>
            <a:spLocks noChangeArrowheads="1"/>
          </p:cNvSpPr>
          <p:nvPr/>
        </p:nvSpPr>
        <p:spPr bwMode="auto">
          <a:xfrm>
            <a:off x="7021513" y="4510088"/>
            <a:ext cx="142875" cy="142875"/>
          </a:xfrm>
          <a:prstGeom prst="ellipse">
            <a:avLst/>
          </a:prstGeom>
          <a:solidFill>
            <a:srgbClr val="15A18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64" name="Oval 16"/>
          <p:cNvSpPr>
            <a:spLocks noChangeArrowheads="1"/>
          </p:cNvSpPr>
          <p:nvPr/>
        </p:nvSpPr>
        <p:spPr bwMode="auto">
          <a:xfrm>
            <a:off x="6300788" y="3286125"/>
            <a:ext cx="142875" cy="142875"/>
          </a:xfrm>
          <a:prstGeom prst="ellipse">
            <a:avLst/>
          </a:prstGeom>
          <a:solidFill>
            <a:srgbClr val="15A18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68" name="Oval 20"/>
          <p:cNvSpPr>
            <a:spLocks noChangeArrowheads="1"/>
          </p:cNvSpPr>
          <p:nvPr/>
        </p:nvSpPr>
        <p:spPr bwMode="auto">
          <a:xfrm>
            <a:off x="6950075" y="3502025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69" name="Oval 21"/>
          <p:cNvSpPr>
            <a:spLocks noChangeArrowheads="1"/>
          </p:cNvSpPr>
          <p:nvPr/>
        </p:nvSpPr>
        <p:spPr bwMode="auto">
          <a:xfrm>
            <a:off x="6734175" y="1989138"/>
            <a:ext cx="142875" cy="142875"/>
          </a:xfrm>
          <a:prstGeom prst="ellipse">
            <a:avLst/>
          </a:prstGeom>
          <a:solidFill>
            <a:srgbClr val="15A18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70" name="Oval 22"/>
          <p:cNvSpPr>
            <a:spLocks noChangeArrowheads="1"/>
          </p:cNvSpPr>
          <p:nvPr/>
        </p:nvSpPr>
        <p:spPr bwMode="auto">
          <a:xfrm>
            <a:off x="8245475" y="4437063"/>
            <a:ext cx="142875" cy="142875"/>
          </a:xfrm>
          <a:prstGeom prst="ellipse">
            <a:avLst/>
          </a:prstGeom>
          <a:solidFill>
            <a:srgbClr val="15A18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71" name="Oval 23"/>
          <p:cNvSpPr>
            <a:spLocks noChangeArrowheads="1"/>
          </p:cNvSpPr>
          <p:nvPr/>
        </p:nvSpPr>
        <p:spPr bwMode="auto">
          <a:xfrm>
            <a:off x="5797550" y="4581525"/>
            <a:ext cx="142875" cy="142875"/>
          </a:xfrm>
          <a:prstGeom prst="ellipse">
            <a:avLst/>
          </a:prstGeom>
          <a:solidFill>
            <a:srgbClr val="15A18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6950075" y="3141663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141212"/>
                </a:solidFill>
              </a:rPr>
              <a:t>о</a:t>
            </a:r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6661150" y="15573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141212"/>
                </a:solidFill>
              </a:rPr>
              <a:t>С</a:t>
            </a:r>
          </a:p>
        </p:txBody>
      </p:sp>
      <p:sp>
        <p:nvSpPr>
          <p:cNvPr id="27688" name="Text Box 40"/>
          <p:cNvSpPr txBox="1">
            <a:spLocks noChangeArrowheads="1"/>
          </p:cNvSpPr>
          <p:nvPr/>
        </p:nvSpPr>
        <p:spPr bwMode="auto">
          <a:xfrm>
            <a:off x="5634038" y="469423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 b="1">
                <a:solidFill>
                  <a:srgbClr val="141212"/>
                </a:solidFill>
              </a:rPr>
              <a:t>А</a:t>
            </a:r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8369300" y="43846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141212"/>
                </a:solidFill>
              </a:rPr>
              <a:t>В</a:t>
            </a:r>
          </a:p>
        </p:txBody>
      </p:sp>
      <p:sp>
        <p:nvSpPr>
          <p:cNvPr id="27690" name="Text Box 42"/>
          <p:cNvSpPr txBox="1">
            <a:spLocks noChangeArrowheads="1"/>
          </p:cNvSpPr>
          <p:nvPr/>
        </p:nvSpPr>
        <p:spPr bwMode="auto">
          <a:xfrm>
            <a:off x="5849938" y="2944813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rgbClr val="141212"/>
                </a:solidFill>
              </a:rPr>
              <a:t>M</a:t>
            </a:r>
            <a:endParaRPr lang="ru-RU" altLang="ru-RU" sz="2400" b="1">
              <a:solidFill>
                <a:srgbClr val="141212"/>
              </a:solidFill>
            </a:endParaRPr>
          </a:p>
        </p:txBody>
      </p:sp>
      <p:sp>
        <p:nvSpPr>
          <p:cNvPr id="27691" name="Text Box 43"/>
          <p:cNvSpPr txBox="1">
            <a:spLocks noChangeArrowheads="1"/>
          </p:cNvSpPr>
          <p:nvPr/>
        </p:nvSpPr>
        <p:spPr bwMode="auto">
          <a:xfrm>
            <a:off x="6950075" y="465455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rgbClr val="141212"/>
                </a:solidFill>
              </a:rPr>
              <a:t>K</a:t>
            </a:r>
            <a:endParaRPr lang="ru-RU" altLang="ru-RU" sz="2400" b="1">
              <a:solidFill>
                <a:srgbClr val="141212"/>
              </a:solidFill>
            </a:endParaRPr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7669213" y="2925763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rgbClr val="141212"/>
                </a:solidFill>
              </a:rPr>
              <a:t>N</a:t>
            </a:r>
            <a:endParaRPr lang="ru-RU" altLang="ru-RU" sz="2400" b="1">
              <a:solidFill>
                <a:srgbClr val="141212"/>
              </a:solidFill>
            </a:endParaRPr>
          </a:p>
        </p:txBody>
      </p:sp>
      <p:graphicFrame>
        <p:nvGraphicFramePr>
          <p:cNvPr id="27693" name="Object 45"/>
          <p:cNvGraphicFramePr>
            <a:graphicFrameLocks noChangeAspect="1"/>
          </p:cNvGraphicFramePr>
          <p:nvPr/>
        </p:nvGraphicFramePr>
        <p:xfrm>
          <a:off x="755650" y="1951038"/>
          <a:ext cx="244792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0" name="Формула" r:id="rId5" imgW="990360" imgH="215640" progId="Equation.3">
                  <p:embed/>
                </p:oleObj>
              </mc:Choice>
              <mc:Fallback>
                <p:oleObj name="Формула" r:id="rId5" imgW="990360" imgH="21564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951038"/>
                        <a:ext cx="244792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04" name="Object 56"/>
          <p:cNvGraphicFramePr>
            <a:graphicFrameLocks noChangeAspect="1"/>
          </p:cNvGraphicFramePr>
          <p:nvPr>
            <p:ph sz="quarter" idx="3"/>
          </p:nvPr>
        </p:nvGraphicFramePr>
        <p:xfrm>
          <a:off x="755650" y="2997200"/>
          <a:ext cx="35274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1" name="Формула" r:id="rId7" imgW="1498320" imgH="215640" progId="Equation.3">
                  <p:embed/>
                </p:oleObj>
              </mc:Choice>
              <mc:Fallback>
                <p:oleObj name="Формула" r:id="rId7" imgW="1498320" imgH="21564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997200"/>
                        <a:ext cx="352742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07" name="Object 59"/>
          <p:cNvGraphicFramePr>
            <a:graphicFrameLocks noChangeAspect="1"/>
          </p:cNvGraphicFramePr>
          <p:nvPr/>
        </p:nvGraphicFramePr>
        <p:xfrm>
          <a:off x="3348038" y="4076700"/>
          <a:ext cx="115252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2" name="Формула" r:id="rId9" imgW="431640" imgH="177480" progId="Equation.3">
                  <p:embed/>
                </p:oleObj>
              </mc:Choice>
              <mc:Fallback>
                <p:oleObj name="Формула" r:id="rId9" imgW="431640" imgH="17748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4076700"/>
                        <a:ext cx="115252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2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/>
      <p:bldP spid="27656" grpId="0" animBg="1"/>
      <p:bldP spid="27657" grpId="0" animBg="1"/>
      <p:bldP spid="27658" grpId="0" animBg="1"/>
      <p:bldP spid="27659" grpId="0" animBg="1"/>
      <p:bldP spid="27660" grpId="0" animBg="1"/>
      <p:bldP spid="27661" grpId="0" animBg="1"/>
      <p:bldP spid="27662" grpId="0" animBg="1"/>
      <p:bldP spid="27663" grpId="0" animBg="1"/>
      <p:bldP spid="27664" grpId="0" animBg="1"/>
      <p:bldP spid="27668" grpId="0" animBg="1"/>
      <p:bldP spid="27669" grpId="0" animBg="1"/>
      <p:bldP spid="27670" grpId="0" animBg="1"/>
      <p:bldP spid="27671" grpId="0" animBg="1"/>
      <p:bldP spid="27686" grpId="0"/>
      <p:bldP spid="27687" grpId="0"/>
      <p:bldP spid="27688" grpId="0"/>
      <p:bldP spid="27689" grpId="0"/>
      <p:bldP spid="27690" grpId="0"/>
      <p:bldP spid="27691" grpId="0"/>
      <p:bldP spid="276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Доказательство</a:t>
            </a:r>
          </a:p>
        </p:txBody>
      </p:sp>
      <p:sp>
        <p:nvSpPr>
          <p:cNvPr id="12369" name="Rectangle 81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981200"/>
            <a:ext cx="5184775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800">
                <a:solidFill>
                  <a:srgbClr val="141212"/>
                </a:solidFill>
              </a:rPr>
              <a:t>Т.к. О –точка пересечения С.П.,</a:t>
            </a:r>
          </a:p>
          <a:p>
            <a:pPr>
              <a:buFontTx/>
              <a:buNone/>
            </a:pPr>
            <a:r>
              <a:rPr lang="ru-RU" altLang="ru-RU" sz="2800">
                <a:solidFill>
                  <a:srgbClr val="141212"/>
                </a:solidFill>
              </a:rPr>
              <a:t>то она равноудалена от вершин</a:t>
            </a:r>
            <a:r>
              <a:rPr lang="ru-RU" altLang="ru-RU" sz="2800"/>
              <a:t> </a:t>
            </a:r>
          </a:p>
          <a:p>
            <a:pPr>
              <a:buFontTx/>
              <a:buNone/>
            </a:pPr>
            <a:r>
              <a:rPr lang="ru-RU" altLang="ru-RU" sz="2800"/>
              <a:t>           </a:t>
            </a:r>
            <a:r>
              <a:rPr lang="ru-RU" altLang="ru-RU" sz="2800">
                <a:solidFill>
                  <a:srgbClr val="141212"/>
                </a:solidFill>
              </a:rPr>
              <a:t>, т.е.</a:t>
            </a:r>
            <a:r>
              <a:rPr lang="ru-RU" altLang="ru-RU" sz="2800"/>
              <a:t> </a:t>
            </a:r>
            <a:r>
              <a:rPr lang="ru-RU" altLang="ru-RU" sz="2800" i="1">
                <a:solidFill>
                  <a:srgbClr val="141212"/>
                </a:solidFill>
              </a:rPr>
              <a:t>АО = ОС = ОВ.</a:t>
            </a:r>
          </a:p>
          <a:p>
            <a:pPr>
              <a:buFontTx/>
              <a:buNone/>
            </a:pPr>
            <a:r>
              <a:rPr lang="ru-RU" altLang="ru-RU" sz="2800">
                <a:solidFill>
                  <a:srgbClr val="141212"/>
                </a:solidFill>
              </a:rPr>
              <a:t>Поэтому окр.( О;</a:t>
            </a:r>
            <a:r>
              <a:rPr lang="en-US" altLang="ru-RU" sz="2800">
                <a:solidFill>
                  <a:srgbClr val="141212"/>
                </a:solidFill>
              </a:rPr>
              <a:t>R) </a:t>
            </a:r>
            <a:r>
              <a:rPr lang="ru-RU" altLang="ru-RU" sz="2800">
                <a:solidFill>
                  <a:srgbClr val="141212"/>
                </a:solidFill>
              </a:rPr>
              <a:t>проходит </a:t>
            </a:r>
          </a:p>
          <a:p>
            <a:pPr>
              <a:buFontTx/>
              <a:buNone/>
            </a:pPr>
            <a:r>
              <a:rPr lang="ru-RU" altLang="ru-RU" sz="2800">
                <a:solidFill>
                  <a:srgbClr val="141212"/>
                </a:solidFill>
              </a:rPr>
              <a:t>через вершины </a:t>
            </a:r>
            <a:r>
              <a:rPr lang="ru-RU" altLang="ru-RU" sz="2800" i="1">
                <a:solidFill>
                  <a:srgbClr val="141212"/>
                </a:solidFill>
              </a:rPr>
              <a:t>А, В, С.</a:t>
            </a:r>
            <a:r>
              <a:rPr lang="ru-RU" altLang="ru-RU" sz="2800">
                <a:solidFill>
                  <a:srgbClr val="141212"/>
                </a:solidFill>
              </a:rPr>
              <a:t> </a:t>
            </a:r>
          </a:p>
          <a:p>
            <a:pPr>
              <a:buFontTx/>
              <a:buNone/>
            </a:pPr>
            <a:r>
              <a:rPr lang="ru-RU" altLang="ru-RU" sz="2800">
                <a:solidFill>
                  <a:srgbClr val="141212"/>
                </a:solidFill>
              </a:rPr>
              <a:t>Значит окр.( О;</a:t>
            </a:r>
            <a:r>
              <a:rPr lang="en-US" altLang="ru-RU" sz="2800">
                <a:solidFill>
                  <a:srgbClr val="141212"/>
                </a:solidFill>
              </a:rPr>
              <a:t>R)</a:t>
            </a:r>
            <a:r>
              <a:rPr lang="ru-RU" altLang="ru-RU" sz="2800">
                <a:solidFill>
                  <a:srgbClr val="141212"/>
                </a:solidFill>
              </a:rPr>
              <a:t> –описанная </a:t>
            </a:r>
          </a:p>
          <a:p>
            <a:pPr>
              <a:buFontTx/>
              <a:buNone/>
            </a:pPr>
            <a:r>
              <a:rPr lang="ru-RU" altLang="ru-RU" sz="2800">
                <a:solidFill>
                  <a:srgbClr val="141212"/>
                </a:solidFill>
              </a:rPr>
              <a:t>возле </a:t>
            </a:r>
          </a:p>
          <a:p>
            <a:pPr>
              <a:buFontTx/>
              <a:buNone/>
            </a:pPr>
            <a:endParaRPr lang="ru-RU" altLang="ru-RU" sz="2800" i="1">
              <a:solidFill>
                <a:srgbClr val="141212"/>
              </a:solidFill>
            </a:endParaRPr>
          </a:p>
        </p:txBody>
      </p:sp>
      <p:graphicFrame>
        <p:nvGraphicFramePr>
          <p:cNvPr id="12370" name="Object 82"/>
          <p:cNvGraphicFramePr>
            <a:graphicFrameLocks noChangeAspect="1"/>
          </p:cNvGraphicFramePr>
          <p:nvPr>
            <p:ph sz="quarter" idx="2"/>
          </p:nvPr>
        </p:nvGraphicFramePr>
        <p:xfrm>
          <a:off x="1692275" y="5157788"/>
          <a:ext cx="1008063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" name="Формула" r:id="rId3" imgW="431640" imgH="177480" progId="Equation.3">
                  <p:embed/>
                </p:oleObj>
              </mc:Choice>
              <mc:Fallback>
                <p:oleObj name="Формула" r:id="rId3" imgW="431640" imgH="177480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157788"/>
                        <a:ext cx="1008063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29" name="AutoShape 41"/>
          <p:cNvSpPr>
            <a:spLocks noChangeArrowheads="1"/>
          </p:cNvSpPr>
          <p:nvPr/>
        </p:nvSpPr>
        <p:spPr bwMode="auto">
          <a:xfrm>
            <a:off x="5580063" y="2349500"/>
            <a:ext cx="3095625" cy="3095625"/>
          </a:xfrm>
          <a:custGeom>
            <a:avLst/>
            <a:gdLst>
              <a:gd name="G0" fmla="+- 10102 0 0"/>
              <a:gd name="G1" fmla="+- 21600 0 10102"/>
              <a:gd name="G2" fmla="+- 21600 0 10102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102" y="10800"/>
                </a:moveTo>
                <a:cubicBezTo>
                  <a:pt x="10102" y="11185"/>
                  <a:pt x="10415" y="11498"/>
                  <a:pt x="10800" y="11498"/>
                </a:cubicBezTo>
                <a:cubicBezTo>
                  <a:pt x="11185" y="11498"/>
                  <a:pt x="11498" y="11185"/>
                  <a:pt x="11498" y="10800"/>
                </a:cubicBezTo>
                <a:cubicBezTo>
                  <a:pt x="11498" y="10415"/>
                  <a:pt x="11185" y="10102"/>
                  <a:pt x="10800" y="10102"/>
                </a:cubicBezTo>
                <a:cubicBezTo>
                  <a:pt x="10415" y="10102"/>
                  <a:pt x="10102" y="10415"/>
                  <a:pt x="10102" y="1080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>
            <a:off x="6851650" y="2349500"/>
            <a:ext cx="1511300" cy="2447925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7" name="Line 49"/>
          <p:cNvSpPr>
            <a:spLocks noChangeShapeType="1"/>
          </p:cNvSpPr>
          <p:nvPr/>
        </p:nvSpPr>
        <p:spPr bwMode="auto">
          <a:xfrm flipH="1">
            <a:off x="5915025" y="2349500"/>
            <a:ext cx="936625" cy="2592388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 flipV="1">
            <a:off x="5915025" y="4797425"/>
            <a:ext cx="2447925" cy="144463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9" name="Line 51"/>
          <p:cNvSpPr>
            <a:spLocks noChangeShapeType="1"/>
          </p:cNvSpPr>
          <p:nvPr/>
        </p:nvSpPr>
        <p:spPr bwMode="auto">
          <a:xfrm flipV="1">
            <a:off x="7138988" y="3573463"/>
            <a:ext cx="504825" cy="287337"/>
          </a:xfrm>
          <a:prstGeom prst="line">
            <a:avLst/>
          </a:prstGeom>
          <a:noFill/>
          <a:ln w="38100">
            <a:solidFill>
              <a:srgbClr val="486E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41" name="Line 53"/>
          <p:cNvSpPr>
            <a:spLocks noChangeShapeType="1"/>
          </p:cNvSpPr>
          <p:nvPr/>
        </p:nvSpPr>
        <p:spPr bwMode="auto">
          <a:xfrm>
            <a:off x="7092950" y="3860800"/>
            <a:ext cx="46038" cy="1008063"/>
          </a:xfrm>
          <a:prstGeom prst="line">
            <a:avLst/>
          </a:prstGeom>
          <a:noFill/>
          <a:ln w="38100">
            <a:solidFill>
              <a:srgbClr val="486E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42" name="Line 54"/>
          <p:cNvSpPr>
            <a:spLocks noChangeShapeType="1"/>
          </p:cNvSpPr>
          <p:nvPr/>
        </p:nvSpPr>
        <p:spPr bwMode="auto">
          <a:xfrm flipH="1" flipV="1">
            <a:off x="6419850" y="3644900"/>
            <a:ext cx="647700" cy="217488"/>
          </a:xfrm>
          <a:prstGeom prst="line">
            <a:avLst/>
          </a:prstGeom>
          <a:noFill/>
          <a:ln w="38100">
            <a:solidFill>
              <a:srgbClr val="486E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26" name="Oval 38"/>
          <p:cNvSpPr>
            <a:spLocks noChangeArrowheads="1"/>
          </p:cNvSpPr>
          <p:nvPr/>
        </p:nvSpPr>
        <p:spPr bwMode="auto">
          <a:xfrm>
            <a:off x="7572375" y="3500438"/>
            <a:ext cx="142875" cy="142875"/>
          </a:xfrm>
          <a:prstGeom prst="ellipse">
            <a:avLst/>
          </a:prstGeom>
          <a:solidFill>
            <a:srgbClr val="15A18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34" name="Oval 46"/>
          <p:cNvSpPr>
            <a:spLocks noChangeArrowheads="1"/>
          </p:cNvSpPr>
          <p:nvPr/>
        </p:nvSpPr>
        <p:spPr bwMode="auto">
          <a:xfrm>
            <a:off x="7067550" y="4797425"/>
            <a:ext cx="142875" cy="142875"/>
          </a:xfrm>
          <a:prstGeom prst="ellipse">
            <a:avLst/>
          </a:prstGeom>
          <a:solidFill>
            <a:srgbClr val="15A18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33" name="Oval 45"/>
          <p:cNvSpPr>
            <a:spLocks noChangeArrowheads="1"/>
          </p:cNvSpPr>
          <p:nvPr/>
        </p:nvSpPr>
        <p:spPr bwMode="auto">
          <a:xfrm>
            <a:off x="6346825" y="3573463"/>
            <a:ext cx="142875" cy="142875"/>
          </a:xfrm>
          <a:prstGeom prst="ellipse">
            <a:avLst/>
          </a:prstGeom>
          <a:solidFill>
            <a:srgbClr val="15A18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43" name="Line 55"/>
          <p:cNvSpPr>
            <a:spLocks noChangeShapeType="1"/>
          </p:cNvSpPr>
          <p:nvPr/>
        </p:nvSpPr>
        <p:spPr bwMode="auto">
          <a:xfrm>
            <a:off x="6851650" y="2349500"/>
            <a:ext cx="241300" cy="1511300"/>
          </a:xfrm>
          <a:prstGeom prst="line">
            <a:avLst/>
          </a:prstGeom>
          <a:noFill/>
          <a:ln w="28575">
            <a:solidFill>
              <a:srgbClr val="B3036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44" name="Line 56"/>
          <p:cNvSpPr>
            <a:spLocks noChangeShapeType="1"/>
          </p:cNvSpPr>
          <p:nvPr/>
        </p:nvSpPr>
        <p:spPr bwMode="auto">
          <a:xfrm flipV="1">
            <a:off x="5915025" y="3860800"/>
            <a:ext cx="1223963" cy="1081088"/>
          </a:xfrm>
          <a:prstGeom prst="line">
            <a:avLst/>
          </a:prstGeom>
          <a:noFill/>
          <a:ln w="28575">
            <a:solidFill>
              <a:srgbClr val="B3036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45" name="Line 57"/>
          <p:cNvSpPr>
            <a:spLocks noChangeShapeType="1"/>
          </p:cNvSpPr>
          <p:nvPr/>
        </p:nvSpPr>
        <p:spPr bwMode="auto">
          <a:xfrm flipH="1" flipV="1">
            <a:off x="7138988" y="3933825"/>
            <a:ext cx="1223962" cy="863600"/>
          </a:xfrm>
          <a:prstGeom prst="line">
            <a:avLst/>
          </a:prstGeom>
          <a:noFill/>
          <a:ln w="28575">
            <a:solidFill>
              <a:srgbClr val="B3036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0" name="Oval 42"/>
          <p:cNvSpPr>
            <a:spLocks noChangeArrowheads="1"/>
          </p:cNvSpPr>
          <p:nvPr/>
        </p:nvSpPr>
        <p:spPr bwMode="auto">
          <a:xfrm>
            <a:off x="6996113" y="3765550"/>
            <a:ext cx="239712" cy="2397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31" name="Oval 43"/>
          <p:cNvSpPr>
            <a:spLocks noChangeArrowheads="1"/>
          </p:cNvSpPr>
          <p:nvPr/>
        </p:nvSpPr>
        <p:spPr bwMode="auto">
          <a:xfrm>
            <a:off x="6780213" y="2276475"/>
            <a:ext cx="142875" cy="142875"/>
          </a:xfrm>
          <a:prstGeom prst="ellipse">
            <a:avLst/>
          </a:prstGeom>
          <a:solidFill>
            <a:srgbClr val="15A18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32" name="Oval 44"/>
          <p:cNvSpPr>
            <a:spLocks noChangeArrowheads="1"/>
          </p:cNvSpPr>
          <p:nvPr/>
        </p:nvSpPr>
        <p:spPr bwMode="auto">
          <a:xfrm>
            <a:off x="8291513" y="4724400"/>
            <a:ext cx="142875" cy="142875"/>
          </a:xfrm>
          <a:prstGeom prst="ellipse">
            <a:avLst/>
          </a:prstGeom>
          <a:solidFill>
            <a:srgbClr val="15A18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35" name="Oval 47"/>
          <p:cNvSpPr>
            <a:spLocks noChangeArrowheads="1"/>
          </p:cNvSpPr>
          <p:nvPr/>
        </p:nvSpPr>
        <p:spPr bwMode="auto">
          <a:xfrm>
            <a:off x="5843588" y="4868863"/>
            <a:ext cx="142875" cy="142875"/>
          </a:xfrm>
          <a:prstGeom prst="ellipse">
            <a:avLst/>
          </a:prstGeom>
          <a:solidFill>
            <a:srgbClr val="15A18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66" name="Text Box 78"/>
          <p:cNvSpPr txBox="1">
            <a:spLocks noChangeArrowheads="1"/>
          </p:cNvSpPr>
          <p:nvPr/>
        </p:nvSpPr>
        <p:spPr bwMode="auto">
          <a:xfrm>
            <a:off x="6707188" y="184467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141212"/>
                </a:solidFill>
              </a:rPr>
              <a:t>С</a:t>
            </a:r>
          </a:p>
        </p:txBody>
      </p:sp>
      <p:sp>
        <p:nvSpPr>
          <p:cNvPr id="12367" name="Text Box 79"/>
          <p:cNvSpPr txBox="1">
            <a:spLocks noChangeArrowheads="1"/>
          </p:cNvSpPr>
          <p:nvPr/>
        </p:nvSpPr>
        <p:spPr bwMode="auto">
          <a:xfrm>
            <a:off x="5680075" y="498157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 b="1">
                <a:solidFill>
                  <a:srgbClr val="141212"/>
                </a:solidFill>
              </a:rPr>
              <a:t>А</a:t>
            </a:r>
          </a:p>
        </p:txBody>
      </p:sp>
      <p:sp>
        <p:nvSpPr>
          <p:cNvPr id="12368" name="Text Box 80"/>
          <p:cNvSpPr txBox="1">
            <a:spLocks noChangeArrowheads="1"/>
          </p:cNvSpPr>
          <p:nvPr/>
        </p:nvSpPr>
        <p:spPr bwMode="auto">
          <a:xfrm>
            <a:off x="8415338" y="4672013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141212"/>
                </a:solidFill>
              </a:rPr>
              <a:t>В</a:t>
            </a:r>
          </a:p>
        </p:txBody>
      </p:sp>
      <p:graphicFrame>
        <p:nvGraphicFramePr>
          <p:cNvPr id="12380" name="Object 92"/>
          <p:cNvGraphicFramePr>
            <a:graphicFrameLocks noChangeAspect="1"/>
          </p:cNvGraphicFramePr>
          <p:nvPr>
            <p:ph sz="quarter" idx="3"/>
          </p:nvPr>
        </p:nvGraphicFramePr>
        <p:xfrm>
          <a:off x="395288" y="3055938"/>
          <a:ext cx="1079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" name="Формула" r:id="rId5" imgW="431640" imgH="177480" progId="Equation.3">
                  <p:embed/>
                </p:oleObj>
              </mc:Choice>
              <mc:Fallback>
                <p:oleObj name="Формула" r:id="rId5" imgW="431640" imgH="177480" progId="Equation.3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055938"/>
                        <a:ext cx="10795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84" name="Text Box 96"/>
          <p:cNvSpPr txBox="1">
            <a:spLocks noChangeArrowheads="1"/>
          </p:cNvSpPr>
          <p:nvPr/>
        </p:nvSpPr>
        <p:spPr bwMode="auto">
          <a:xfrm>
            <a:off x="7092950" y="4005263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>
                <a:solidFill>
                  <a:srgbClr val="141212"/>
                </a:solidFill>
              </a:rPr>
              <a:t>О</a:t>
            </a:r>
          </a:p>
        </p:txBody>
      </p:sp>
      <p:sp>
        <p:nvSpPr>
          <p:cNvPr id="12387" name="Line 99"/>
          <p:cNvSpPr>
            <a:spLocks noChangeShapeType="1"/>
          </p:cNvSpPr>
          <p:nvPr/>
        </p:nvSpPr>
        <p:spPr bwMode="auto">
          <a:xfrm flipV="1">
            <a:off x="6877050" y="3213100"/>
            <a:ext cx="215900" cy="71438"/>
          </a:xfrm>
          <a:prstGeom prst="line">
            <a:avLst/>
          </a:prstGeom>
          <a:noFill/>
          <a:ln w="28575">
            <a:solidFill>
              <a:srgbClr val="1412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88" name="Line 100"/>
          <p:cNvSpPr>
            <a:spLocks noChangeShapeType="1"/>
          </p:cNvSpPr>
          <p:nvPr/>
        </p:nvSpPr>
        <p:spPr bwMode="auto">
          <a:xfrm>
            <a:off x="6443663" y="4365625"/>
            <a:ext cx="144462" cy="142875"/>
          </a:xfrm>
          <a:prstGeom prst="line">
            <a:avLst/>
          </a:prstGeom>
          <a:noFill/>
          <a:ln w="38100">
            <a:solidFill>
              <a:srgbClr val="1412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89" name="Line 101"/>
          <p:cNvSpPr>
            <a:spLocks noChangeShapeType="1"/>
          </p:cNvSpPr>
          <p:nvPr/>
        </p:nvSpPr>
        <p:spPr bwMode="auto">
          <a:xfrm flipH="1">
            <a:off x="7596188" y="4221163"/>
            <a:ext cx="144462" cy="144462"/>
          </a:xfrm>
          <a:prstGeom prst="line">
            <a:avLst/>
          </a:prstGeom>
          <a:noFill/>
          <a:ln w="38100">
            <a:solidFill>
              <a:srgbClr val="1412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9" grpId="0" animBg="1"/>
      <p:bldP spid="12343" grpId="0" animBg="1"/>
      <p:bldP spid="12344" grpId="0" animBg="1"/>
      <p:bldP spid="12345" grpId="0" animBg="1"/>
      <p:bldP spid="12387" grpId="0" animBg="1"/>
      <p:bldP spid="12388" grpId="0" animBg="1"/>
      <p:bldP spid="12389" grpId="0" animBg="1"/>
    </p:bldLst>
  </p:timing>
</p:sld>
</file>

<file path=ppt/theme/theme1.xml><?xml version="1.0" encoding="utf-8"?>
<a:theme xmlns:a="http://schemas.openxmlformats.org/drawingml/2006/main" name="Company Meeting">
  <a:themeElements>
    <a:clrScheme name="Company Meeting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Company Meet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any Meeting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Meeting</Template>
  <TotalTime>365</TotalTime>
  <Words>503</Words>
  <Application>Microsoft Office PowerPoint</Application>
  <PresentationFormat>Экран (4:3)</PresentationFormat>
  <Paragraphs>189</Paragraphs>
  <Slides>23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Times New Roman</vt:lpstr>
      <vt:lpstr>Wingdings</vt:lpstr>
      <vt:lpstr>Garamond</vt:lpstr>
      <vt:lpstr>Cambria</vt:lpstr>
      <vt:lpstr>Company Meeting</vt:lpstr>
      <vt:lpstr>Microsoft Equation 3.0</vt:lpstr>
      <vt:lpstr>Описанная окружность</vt:lpstr>
      <vt:lpstr>Опрос</vt:lpstr>
      <vt:lpstr>Опрос</vt:lpstr>
      <vt:lpstr>ТЕСТ- ПРОВЕРКА</vt:lpstr>
      <vt:lpstr>Определение</vt:lpstr>
      <vt:lpstr>Задача 1</vt:lpstr>
      <vt:lpstr>Теорема</vt:lpstr>
      <vt:lpstr>Дано</vt:lpstr>
      <vt:lpstr>Доказательство</vt:lpstr>
      <vt:lpstr>Важный вывод 1</vt:lpstr>
      <vt:lpstr>Важный вывод 2</vt:lpstr>
      <vt:lpstr>Около четырехугольника не всегда можно описать окружность.</vt:lpstr>
      <vt:lpstr>Свойство</vt:lpstr>
      <vt:lpstr>Дано</vt:lpstr>
      <vt:lpstr>Доказательство</vt:lpstr>
      <vt:lpstr>Верно и обратное утверждение</vt:lpstr>
      <vt:lpstr>№ 706</vt:lpstr>
      <vt:lpstr>№ 702 (а) ( краткое решение)</vt:lpstr>
      <vt:lpstr>№ 703</vt:lpstr>
      <vt:lpstr>№ 705 а ( краткое решение)</vt:lpstr>
      <vt:lpstr>Подведем итог :</vt:lpstr>
      <vt:lpstr>Подведем итоги :</vt:lpstr>
      <vt:lpstr>Домашние задание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описанного четырехугольника</dc:title>
  <dc:creator>User</dc:creator>
  <cp:lastModifiedBy>Sony</cp:lastModifiedBy>
  <cp:revision>26</cp:revision>
  <dcterms:created xsi:type="dcterms:W3CDTF">2010-04-13T04:48:33Z</dcterms:created>
  <dcterms:modified xsi:type="dcterms:W3CDTF">2015-12-16T16:29:38Z</dcterms:modified>
</cp:coreProperties>
</file>