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96" r:id="rId2"/>
  </p:sldMasterIdLst>
  <p:sldIdLst>
    <p:sldId id="256" r:id="rId3"/>
    <p:sldId id="284" r:id="rId4"/>
    <p:sldId id="285" r:id="rId5"/>
    <p:sldId id="264" r:id="rId6"/>
    <p:sldId id="281" r:id="rId7"/>
    <p:sldId id="287" r:id="rId8"/>
    <p:sldId id="286" r:id="rId9"/>
    <p:sldId id="270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66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7AB45-E6DB-481C-A815-FBCB92BCD5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B6226F-A974-425E-B09D-E6631D411C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F9C5D-34BD-4B24-8B2F-3248F064283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D48721F-A33A-4B1D-B045-F7E9F333B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85589B6-6F4F-48C3-AE24-032FDDA1F5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700AA-2896-4133-A609-4522075900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FB07-C76B-4B6B-8078-1FEEAFA0E8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5D0E1C9-94C7-418D-BF75-287254173E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17C0E-C3D9-4B2A-8B79-B75A36638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9E16F-A906-4917-9EF1-3D2329FA07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E6F0-C752-4AF1-9211-03B44D40B7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E257E-4B53-4EC0-B57C-6281CE06C3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AD80-1B3F-4928-ADAA-2104D79273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C8FF-3A91-4F10-B885-72C43F127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56E0-EDB2-4A5B-AE9C-DE92D45624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19BAB-D5C1-47F5-B5BC-2F1C396A41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F218C1-8042-4CB4-8161-255965F4789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66CA1C-0E42-45D5-A4A3-C4868E0B98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0778BE-B81C-47D3-A7E1-B7EE21DF9AB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6438CC-C9D2-4206-9EBA-37AAEA05E2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45FC35-8074-43DB-B339-1498F80661C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A36E04-E39F-4C38-B4AD-16ADF549EE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E60F8F1D-7789-4E0C-9929-AB682D2B3C03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60F8F1D-7789-4E0C-9929-AB682D2B3C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295400"/>
            <a:ext cx="8915400" cy="2133600"/>
          </a:xfrm>
        </p:spPr>
        <p:txBody>
          <a:bodyPr/>
          <a:lstStyle/>
          <a:p>
            <a:r>
              <a:rPr lang="ru-RU" sz="3600" dirty="0">
                <a:solidFill>
                  <a:srgbClr val="000066"/>
                </a:solidFill>
              </a:rPr>
              <a:t/>
            </a:r>
            <a:br>
              <a:rPr lang="ru-RU" sz="3600" dirty="0">
                <a:solidFill>
                  <a:srgbClr val="000066"/>
                </a:solidFill>
              </a:rPr>
            </a:br>
            <a:r>
              <a:rPr lang="ru-RU" sz="3600" dirty="0">
                <a:solidFill>
                  <a:srgbClr val="000066"/>
                </a:solidFill>
              </a:rPr>
              <a:t> </a:t>
            </a:r>
            <a:r>
              <a:rPr lang="ru-RU" sz="3600" b="1" dirty="0">
                <a:solidFill>
                  <a:srgbClr val="000066"/>
                </a:solidFill>
              </a:rPr>
              <a:t/>
            </a:r>
            <a:br>
              <a:rPr lang="ru-RU" sz="3600" b="1" dirty="0">
                <a:solidFill>
                  <a:srgbClr val="000066"/>
                </a:solidFill>
              </a:rPr>
            </a:br>
            <a:endParaRPr lang="ru-RU" sz="3600" b="1" dirty="0">
              <a:solidFill>
                <a:srgbClr val="000099"/>
              </a:solidFill>
            </a:endParaRPr>
          </a:p>
        </p:txBody>
      </p:sp>
      <p:sp>
        <p:nvSpPr>
          <p:cNvPr id="5128" name="WordArt 8"/>
          <p:cNvSpPr>
            <a:spLocks noChangeArrowheads="1" noChangeShapeType="1" noTextEdit="1"/>
          </p:cNvSpPr>
          <p:nvPr/>
        </p:nvSpPr>
        <p:spPr bwMode="auto">
          <a:xfrm>
            <a:off x="533400" y="609600"/>
            <a:ext cx="8077200" cy="3790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Движение воздушных масс. </a:t>
            </a:r>
          </a:p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Атмосферные  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фронты.  </a:t>
            </a:r>
          </a:p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Циклоны  и  </a:t>
            </a: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антициклоны.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09600" y="1485561"/>
            <a:ext cx="7882322" cy="37642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62200" y="381000"/>
            <a:ext cx="388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80808"/>
                </a:solidFill>
              </a:rPr>
              <a:t>Теплый атмосферный фронт</a:t>
            </a:r>
            <a:endParaRPr lang="ru-RU" b="1" dirty="0">
              <a:solidFill>
                <a:srgbClr val="080808"/>
              </a:solidFill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62000" y="1527096"/>
            <a:ext cx="7467600" cy="380380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57400" y="304800"/>
            <a:ext cx="48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80808"/>
                </a:solidFill>
              </a:rPr>
              <a:t>Холодный фронт</a:t>
            </a:r>
            <a:endParaRPr lang="ru-RU" b="1" dirty="0">
              <a:solidFill>
                <a:srgbClr val="080808"/>
              </a:solidFill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Group 2"/>
          <p:cNvGraphicFramePr>
            <a:graphicFrameLocks noGrp="1"/>
          </p:cNvGraphicFramePr>
          <p:nvPr/>
        </p:nvGraphicFramePr>
        <p:xfrm>
          <a:off x="250825" y="1268413"/>
          <a:ext cx="8569325" cy="5415915"/>
        </p:xfrm>
        <a:graphic>
          <a:graphicData uri="http://schemas.openxmlformats.org/drawingml/2006/table">
            <a:tbl>
              <a:tblPr/>
              <a:tblGrid>
                <a:gridCol w="4286250"/>
                <a:gridCol w="4283075"/>
              </a:tblGrid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Холодный фронт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Тёплый  фронт 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9675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7650" algn="l"/>
                        </a:tabLst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7650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 Образуется  при  вторжении 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7650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холодного  воздуха  в  область, 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7650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занятую  тёплым.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7650" algn="l"/>
                        </a:tabLst>
                      </a:pP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7650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 Проникает  клином,  выталкивая  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7650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ТВ  вверх.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7650" algn="l"/>
                        </a:tabLst>
                      </a:pP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7650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3.  Погода  меняется  быстро.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7650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Ливень,  гроза,  шквалистый   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7650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ветер.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7650" algn="l"/>
                        </a:tabLst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7650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4.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После  прохождения   фронта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7650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похолодание.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28600" algn="l"/>
                        </a:tabLst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Образуется  при  вторжении  тёплого  воздуха  в  область,  занятую  холодным.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charset="0"/>
                          <a:cs typeface="Arial" charset="0"/>
                        </a:rPr>
                        <a:t>2.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Поднимается  плавно  над  ХВ,  оттесняя  его.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charset="0"/>
                          <a:cs typeface="Arial" charset="0"/>
                        </a:rPr>
                        <a:t>3.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Погода  меняется  постепенно, идут затяжные  дожди.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charset="0"/>
                          <a:cs typeface="Arial" charset="0"/>
                        </a:rPr>
                        <a:t>4.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После  прохождения  фронта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charset="0"/>
                          <a:cs typeface="Arial" charset="0"/>
                        </a:rPr>
                        <a:t> --  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медленное  потепление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69" name="Rectangle 13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7772400" cy="1143000"/>
          </a:xfrm>
        </p:spPr>
        <p:txBody>
          <a:bodyPr/>
          <a:lstStyle/>
          <a:p>
            <a:r>
              <a:rPr lang="ru-RU" sz="2400" u="sng">
                <a:solidFill>
                  <a:srgbClr val="080808"/>
                </a:solidFill>
              </a:rPr>
              <a:t>Атмосферный  фронт</a:t>
            </a:r>
            <a:r>
              <a:rPr lang="ru-RU" sz="2400">
                <a:solidFill>
                  <a:srgbClr val="080808"/>
                </a:solidFill>
              </a:rPr>
              <a:t>—это  полоса,  разделяющая  разные  по  своим  свойствам  воздушные  массы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Group 2"/>
          <p:cNvGraphicFramePr>
            <a:graphicFrameLocks noGrp="1"/>
          </p:cNvGraphicFramePr>
          <p:nvPr/>
        </p:nvGraphicFramePr>
        <p:xfrm>
          <a:off x="395288" y="1125538"/>
          <a:ext cx="7848600" cy="5233353"/>
        </p:xfrm>
        <a:graphic>
          <a:graphicData uri="http://schemas.openxmlformats.org/drawingml/2006/table">
            <a:tbl>
              <a:tblPr/>
              <a:tblGrid>
                <a:gridCol w="3924300"/>
                <a:gridCol w="3924300"/>
              </a:tblGrid>
              <a:tr h="957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Циклоны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Антициклоны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8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30350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Атмосферный  вихрь  с  низким  давлением  в  центре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30350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Атмосферный  вихрь  с высоким давлением  в  центре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7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30350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Движение  воздуха  от  окраин  к  центру  против  часовой  стрелки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30350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Движение  воздуха  от центра  к окраинам  по  часовой  стрелке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8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30350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В  центре—восходящее  движение  воздуха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30350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В  центре—нисходящее  движение  воздуха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2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30350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Погода  изменчивая,  ветреная,  облачная,  с  осадками.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30350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Погода  устойчивая,  безветрен- ная,  безоблачная,  без осадков.  Летом -тёплая, зимой - морозная.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33400"/>
            <a:ext cx="8418513" cy="5573713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457200"/>
            <a:ext cx="6970713" cy="6019800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ile0006"/>
          <p:cNvPicPr>
            <a:picLocks noChangeAspect="1" noChangeArrowheads="1"/>
          </p:cNvPicPr>
          <p:nvPr/>
        </p:nvPicPr>
        <p:blipFill>
          <a:blip r:embed="rId2"/>
          <a:srcRect b="31287"/>
          <a:stretch>
            <a:fillRect/>
          </a:stretch>
        </p:blipFill>
        <p:spPr bwMode="auto">
          <a:xfrm>
            <a:off x="0" y="908050"/>
            <a:ext cx="5651500" cy="4537075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</p:pic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684213" y="-242888"/>
            <a:ext cx="7772400" cy="1143001"/>
          </a:xfrm>
        </p:spPr>
        <p:txBody>
          <a:bodyPr/>
          <a:lstStyle/>
          <a:p>
            <a:r>
              <a:rPr lang="ru-RU" sz="3200" b="1">
                <a:solidFill>
                  <a:srgbClr val="000099"/>
                </a:solidFill>
              </a:rPr>
              <a:t>Синоптическая  карта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5665788" y="1016000"/>
            <a:ext cx="3478212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>
              <a:tabLst>
                <a:tab pos="228600" algn="l"/>
                <a:tab pos="1530350" algn="l"/>
              </a:tabLst>
            </a:pPr>
            <a:r>
              <a:rPr lang="ru-RU" sz="2000">
                <a:solidFill>
                  <a:srgbClr val="080808"/>
                </a:solidFill>
                <a:latin typeface="Times New Roman" pitchFamily="18" charset="0"/>
              </a:rPr>
              <a:t>1.Какое  время  года</a:t>
            </a:r>
          </a:p>
          <a:p>
            <a:pPr marL="457200" indent="-457200">
              <a:tabLst>
                <a:tab pos="228600" algn="l"/>
                <a:tab pos="1530350" algn="l"/>
              </a:tabLst>
            </a:pPr>
            <a:r>
              <a:rPr lang="ru-RU" sz="2000">
                <a:solidFill>
                  <a:srgbClr val="080808"/>
                </a:solidFill>
                <a:latin typeface="Times New Roman" pitchFamily="18" charset="0"/>
              </a:rPr>
              <a:t>изображено  на  карте?</a:t>
            </a:r>
          </a:p>
          <a:p>
            <a:pPr marL="457200" indent="-457200">
              <a:tabLst>
                <a:tab pos="228600" algn="l"/>
                <a:tab pos="1530350" algn="l"/>
              </a:tabLst>
            </a:pPr>
            <a:r>
              <a:rPr lang="ru-RU" sz="2000">
                <a:solidFill>
                  <a:srgbClr val="080808"/>
                </a:solidFill>
                <a:latin typeface="Times New Roman" pitchFamily="18" charset="0"/>
              </a:rPr>
              <a:t>2. Где  на  территории </a:t>
            </a:r>
          </a:p>
          <a:p>
            <a:pPr marL="457200" indent="-457200">
              <a:tabLst>
                <a:tab pos="228600" algn="l"/>
                <a:tab pos="1530350" algn="l"/>
              </a:tabLst>
            </a:pPr>
            <a:r>
              <a:rPr lang="ru-RU" sz="2000">
                <a:solidFill>
                  <a:srgbClr val="080808"/>
                </a:solidFill>
                <a:latin typeface="Times New Roman" pitchFamily="18" charset="0"/>
              </a:rPr>
              <a:t>страны  самое  низкое  </a:t>
            </a:r>
          </a:p>
          <a:p>
            <a:pPr marL="457200" indent="-457200">
              <a:tabLst>
                <a:tab pos="228600" algn="l"/>
                <a:tab pos="1530350" algn="l"/>
              </a:tabLst>
            </a:pPr>
            <a:r>
              <a:rPr lang="ru-RU" sz="2000">
                <a:solidFill>
                  <a:srgbClr val="080808"/>
                </a:solidFill>
                <a:latin typeface="Times New Roman" pitchFamily="18" charset="0"/>
              </a:rPr>
              <a:t>давление?</a:t>
            </a:r>
          </a:p>
          <a:p>
            <a:pPr marL="457200" indent="-457200">
              <a:tabLst>
                <a:tab pos="228600" algn="l"/>
                <a:tab pos="1530350" algn="l"/>
              </a:tabLst>
            </a:pPr>
            <a:r>
              <a:rPr lang="ru-RU" sz="2000">
                <a:solidFill>
                  <a:srgbClr val="080808"/>
                </a:solidFill>
                <a:latin typeface="Times New Roman" pitchFamily="18" charset="0"/>
              </a:rPr>
              <a:t>3. Сколько  циклонов  </a:t>
            </a:r>
          </a:p>
          <a:p>
            <a:pPr marL="457200" indent="-457200">
              <a:tabLst>
                <a:tab pos="228600" algn="l"/>
                <a:tab pos="1530350" algn="l"/>
              </a:tabLst>
            </a:pPr>
            <a:r>
              <a:rPr lang="ru-RU" sz="2000">
                <a:solidFill>
                  <a:srgbClr val="080808"/>
                </a:solidFill>
                <a:latin typeface="Times New Roman" pitchFamily="18" charset="0"/>
              </a:rPr>
              <a:t>(антициклонов)  </a:t>
            </a:r>
          </a:p>
          <a:p>
            <a:pPr marL="457200" indent="-457200">
              <a:tabLst>
                <a:tab pos="228600" algn="l"/>
                <a:tab pos="1530350" algn="l"/>
              </a:tabLst>
            </a:pPr>
            <a:r>
              <a:rPr lang="ru-RU" sz="2000">
                <a:solidFill>
                  <a:srgbClr val="080808"/>
                </a:solidFill>
                <a:latin typeface="Times New Roman" pitchFamily="18" charset="0"/>
              </a:rPr>
              <a:t>зафиксировано  на  карте?  </a:t>
            </a:r>
          </a:p>
          <a:p>
            <a:pPr marL="457200" indent="-457200">
              <a:tabLst>
                <a:tab pos="228600" algn="l"/>
                <a:tab pos="1530350" algn="l"/>
              </a:tabLst>
            </a:pPr>
            <a:r>
              <a:rPr lang="ru-RU" sz="2000">
                <a:solidFill>
                  <a:srgbClr val="080808"/>
                </a:solidFill>
                <a:latin typeface="Times New Roman" pitchFamily="18" charset="0"/>
              </a:rPr>
              <a:t>4. Где  отмечается  наиболее  </a:t>
            </a:r>
          </a:p>
          <a:p>
            <a:pPr marL="457200" indent="-457200">
              <a:tabLst>
                <a:tab pos="228600" algn="l"/>
                <a:tab pos="1530350" algn="l"/>
              </a:tabLst>
            </a:pPr>
            <a:r>
              <a:rPr lang="ru-RU" sz="2000">
                <a:solidFill>
                  <a:srgbClr val="080808"/>
                </a:solidFill>
                <a:latin typeface="Times New Roman" pitchFamily="18" charset="0"/>
              </a:rPr>
              <a:t>низкая  температура  и  чему  </a:t>
            </a:r>
          </a:p>
          <a:p>
            <a:pPr marL="457200" indent="-457200">
              <a:tabLst>
                <a:tab pos="228600" algn="l"/>
                <a:tab pos="1530350" algn="l"/>
              </a:tabLst>
            </a:pPr>
            <a:r>
              <a:rPr lang="ru-RU" sz="2000">
                <a:solidFill>
                  <a:srgbClr val="080808"/>
                </a:solidFill>
                <a:latin typeface="Times New Roman" pitchFamily="18" charset="0"/>
              </a:rPr>
              <a:t>она  равна?</a:t>
            </a:r>
          </a:p>
          <a:p>
            <a:pPr marL="457200" indent="-457200">
              <a:tabLst>
                <a:tab pos="228600" algn="l"/>
                <a:tab pos="1530350" algn="l"/>
              </a:tabLst>
            </a:pPr>
            <a:r>
              <a:rPr lang="ru-RU" sz="2000">
                <a:solidFill>
                  <a:srgbClr val="080808"/>
                </a:solidFill>
                <a:latin typeface="Times New Roman" pitchFamily="18" charset="0"/>
              </a:rPr>
              <a:t>5. Какое  состояние  неба  </a:t>
            </a:r>
          </a:p>
          <a:p>
            <a:pPr marL="457200" indent="-457200">
              <a:tabLst>
                <a:tab pos="228600" algn="l"/>
                <a:tab pos="1530350" algn="l"/>
              </a:tabLst>
            </a:pPr>
            <a:r>
              <a:rPr lang="ru-RU" sz="2000">
                <a:solidFill>
                  <a:srgbClr val="080808"/>
                </a:solidFill>
                <a:latin typeface="Times New Roman" pitchFamily="18" charset="0"/>
              </a:rPr>
              <a:t>преобладает  над  страной?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611188" y="5445125"/>
            <a:ext cx="8137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>
                <a:solidFill>
                  <a:srgbClr val="080808"/>
                </a:solidFill>
                <a:latin typeface="Times New Roman" pitchFamily="18" charset="0"/>
              </a:rPr>
              <a:t>6. Где  над  территорией  страны  отмечается  безоблачное  небо?</a:t>
            </a:r>
          </a:p>
          <a:p>
            <a:r>
              <a:rPr lang="ru-RU" sz="2000">
                <a:solidFill>
                  <a:srgbClr val="080808"/>
                </a:solidFill>
                <a:latin typeface="Times New Roman" pitchFamily="18" charset="0"/>
              </a:rPr>
              <a:t>7. Для  чего  составляются  синоптические  карты?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FFFF00"/>
      </a:lt2>
      <a:accent1>
        <a:srgbClr val="FF9900"/>
      </a:accent1>
      <a:accent2>
        <a:srgbClr val="00FFFF"/>
      </a:accent2>
      <a:accent3>
        <a:srgbClr val="AAAAAA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0000"/>
        </a:dk1>
        <a:lt1>
          <a:srgbClr val="FFFFFF"/>
        </a:lt1>
        <a:dk2>
          <a:srgbClr val="000000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</TotalTime>
  <Words>254</Words>
  <Application>Microsoft PowerPoint</Application>
  <PresentationFormat>Экран (4:3)</PresentationFormat>
  <Paragraphs>57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1_Оформление по умолчанию</vt:lpstr>
      <vt:lpstr>Трек</vt:lpstr>
      <vt:lpstr>   </vt:lpstr>
      <vt:lpstr>Слайд 2</vt:lpstr>
      <vt:lpstr>Слайд 3</vt:lpstr>
      <vt:lpstr>Атмосферный  фронт—это  полоса,  разделяющая  разные  по  своим  свойствам  воздушные  массы</vt:lpstr>
      <vt:lpstr>Слайд 5</vt:lpstr>
      <vt:lpstr>Слайд 6</vt:lpstr>
      <vt:lpstr>Слайд 7</vt:lpstr>
      <vt:lpstr>Синоптическая  карта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16</cp:revision>
  <cp:lastPrinted>1601-01-01T00:00:00Z</cp:lastPrinted>
  <dcterms:created xsi:type="dcterms:W3CDTF">1601-01-01T00:00:00Z</dcterms:created>
  <dcterms:modified xsi:type="dcterms:W3CDTF">2015-12-23T14:42:05Z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