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9" r:id="rId2"/>
    <p:sldId id="271" r:id="rId3"/>
    <p:sldId id="278" r:id="rId4"/>
    <p:sldId id="263" r:id="rId5"/>
    <p:sldId id="257" r:id="rId6"/>
    <p:sldId id="272" r:id="rId7"/>
    <p:sldId id="264" r:id="rId8"/>
    <p:sldId id="274" r:id="rId9"/>
    <p:sldId id="275" r:id="rId10"/>
    <p:sldId id="276" r:id="rId11"/>
    <p:sldId id="277" r:id="rId12"/>
    <p:sldId id="258" r:id="rId13"/>
    <p:sldId id="267" r:id="rId14"/>
    <p:sldId id="268" r:id="rId15"/>
    <p:sldId id="269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09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248E30-8221-4FFB-BC64-736081C92FEF}" type="datetimeFigureOut">
              <a:rPr lang="ru-RU" smtClean="0"/>
              <a:pPr/>
              <a:t>18.12.2015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D2DDF5-B1D2-4D8C-8391-21C5A626D1B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hyperlink" Target="http://www.harekrsna.com/philosophy/gss/sadhu/religions/varnas.gif" TargetMode="External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indianarmy.nic.in/writereaddata/images/history/History11.jpg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intergid.ru/modules/tourism/photogallery/holiday/264/vesak.jpg" TargetMode="Externa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hyperlink" Target="http://s45.radikal.ru/i107/0905/e9/80fb4416c5aet.jpg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baikal-eco.ru/photogallery/photos/78/img_0788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-main-pic" descr="Картинка 1 из 574">
            <a:hlinkClick r:id="rId2" tgtFrame="_blank"/>
          </p:cNvPr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404664"/>
            <a:ext cx="3456385" cy="32403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971600" y="4149080"/>
            <a:ext cx="7974632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6000" b="1" dirty="0" smtClean="0"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«Индийские  касты»</a:t>
            </a:r>
            <a:endParaRPr lang="ru-RU" sz="60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139952" y="2204864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60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Тема урока </a:t>
            </a:r>
            <a:r>
              <a:rPr lang="ru-RU" sz="6000" b="1" dirty="0" smtClean="0">
                <a:solidFill>
                  <a:srgbClr val="FFFF00"/>
                </a:solidFill>
              </a:rPr>
              <a:t/>
            </a:r>
            <a:br>
              <a:rPr lang="ru-RU" sz="6000" b="1" dirty="0" smtClean="0">
                <a:solidFill>
                  <a:srgbClr val="FFFF00"/>
                </a:solidFill>
              </a:rPr>
            </a:br>
            <a:endParaRPr lang="ru-RU" sz="6000" dirty="0">
              <a:solidFill>
                <a:srgbClr val="FFFF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Слуги (шудры)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64088" y="1628800"/>
            <a:ext cx="3456384" cy="3816424"/>
          </a:xfrm>
        </p:spPr>
        <p:txBody>
          <a:bodyPr>
            <a:normAutofit fontScale="25000" lnSpcReduction="20000"/>
          </a:bodyPr>
          <a:lstStyle/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Были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фактическими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рабами, но хозяин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не мог их убить.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Слуги не имели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имущества и не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могли молиться</a:t>
            </a:r>
          </a:p>
          <a:p>
            <a:pPr algn="just">
              <a:buFont typeface="Monotype Sorts" pitchFamily="2" charset="2"/>
              <a:buNone/>
            </a:pPr>
            <a:r>
              <a:rPr lang="ru-RU" sz="11200" b="1" dirty="0" smtClean="0">
                <a:latin typeface="Times New Roman" pitchFamily="18" charset="0"/>
                <a:cs typeface="Times New Roman" pitchFamily="18" charset="0"/>
              </a:rPr>
              <a:t>богам.</a:t>
            </a:r>
          </a:p>
          <a:p>
            <a:endParaRPr lang="ru-RU" dirty="0"/>
          </a:p>
        </p:txBody>
      </p:sp>
      <p:pic>
        <p:nvPicPr>
          <p:cNvPr id="7170" name="Picture 2" descr="Картинка 4 из 21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412776"/>
            <a:ext cx="4248472" cy="388843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</a:rPr>
              <a:t> 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«Неприкасаемые» 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poindii.ru/dataimages/talks/95/fullsize/286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1556792"/>
            <a:ext cx="3128572" cy="452596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4211960" y="2348880"/>
            <a:ext cx="4572000" cy="267765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Находились вне кастового деления общества.</a:t>
            </a:r>
          </a:p>
          <a:p>
            <a:pPr algn="ctr">
              <a:buFont typeface="Monotype Sorts" pitchFamily="2" charset="2"/>
              <a:buNone/>
            </a:pP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«Неприкасаемые» жили вне деревень, выполняли самые грязные и тяжелые работы.</a:t>
            </a:r>
          </a:p>
          <a:p>
            <a:pPr algn="ctr">
              <a:buClr>
                <a:srgbClr val="FFFF00"/>
              </a:buClr>
              <a:buSzPct val="120000"/>
              <a:buFont typeface="Times New Roman" pitchFamily="18" charset="0"/>
              <a:buNone/>
            </a:pPr>
            <a:endParaRPr lang="ru-RU" sz="2400" b="1" dirty="0" smtClean="0"/>
          </a:p>
          <a:p>
            <a:pPr algn="ctr">
              <a:buClr>
                <a:srgbClr val="FFFF00"/>
              </a:buClr>
              <a:buSzPct val="120000"/>
              <a:buFont typeface="Times New Roman" pitchFamily="18" charset="0"/>
              <a:buNone/>
            </a:pPr>
            <a:endParaRPr lang="ru-RU" sz="2400" b="1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Древнеиндийский мудрец Будда 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41 из 1825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556792"/>
            <a:ext cx="3763795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Прямоугольник 4"/>
          <p:cNvSpPr/>
          <p:nvPr/>
        </p:nvSpPr>
        <p:spPr>
          <a:xfrm>
            <a:off x="4860032" y="2852936"/>
            <a:ext cx="4032448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         Буддизм – </a:t>
            </a:r>
          </a:p>
          <a:p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религия, возникшая в Древней Индии в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VI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3200" b="1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dirty="0" smtClean="0">
                <a:latin typeface="Times New Roman" pitchFamily="18" charset="0"/>
                <a:cs typeface="Times New Roman" pitchFamily="18" charset="0"/>
              </a:rPr>
              <a:t>вв. до н. э. </a:t>
            </a:r>
            <a:endParaRPr lang="ru-RU" sz="3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/>
            </a:r>
            <a:br>
              <a:rPr lang="ru-RU" b="1" dirty="0" smtClean="0"/>
            </a:br>
            <a:r>
              <a:rPr lang="ru-RU" sz="49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Вопрос для обсуждения:</a:t>
            </a:r>
            <a:r>
              <a:rPr lang="ru-RU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4900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4900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7544" y="1628800"/>
            <a:ext cx="8229600" cy="4525963"/>
          </a:xfrm>
        </p:spPr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чем отличие учения Будды от учения индийских брахманов?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Рефлексия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1. Что нового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вы узнали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 уроке? 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2. Чему научились?</a:t>
            </a:r>
          </a:p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3. Считаете ли вы справедливым разделение людей на касты? Выскажите своё мнение. </a:t>
            </a:r>
          </a:p>
          <a:p>
            <a:pPr>
              <a:buNone/>
            </a:pP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Домашнее задание: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1">
              <a:buNone/>
            </a:pPr>
            <a:r>
              <a:rPr lang="ru-RU" sz="4000" b="1" dirty="0" smtClean="0"/>
              <a:t>      </a:t>
            </a:r>
            <a:r>
              <a:rPr lang="ru-RU" sz="4000" b="1" dirty="0" smtClean="0"/>
              <a:t>1)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параграф 21, вопросы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и задания в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конце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параграфа.</a:t>
            </a:r>
          </a:p>
          <a:p>
            <a:pPr lvl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2) эссе «Жизнь мальчика-   брахмана».</a:t>
            </a:r>
          </a:p>
          <a:p>
            <a:pPr lvl="1"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3) эссе «Один день из жизни «неприкасаемого».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ПЛАН УРОКА</a:t>
            </a:r>
            <a:endParaRPr lang="ru-RU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1. Миф о происхождении каст.</a:t>
            </a:r>
          </a:p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2. Брахманы и их роль в индийском обществе.</a:t>
            </a:r>
          </a:p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3. Периоды жизни 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брахмана.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4. Касты знатных воинов, земледельцев</a:t>
            </a:r>
          </a:p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5. «Неприкасаемые</a:t>
            </a: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sz="3600" b="1" dirty="0" smtClean="0">
              <a:latin typeface="Times New Roman" pitchFamily="18" charset="0"/>
              <a:cs typeface="Times New Roman" pitchFamily="18" charset="0"/>
            </a:endParaRPr>
          </a:p>
          <a:p>
            <a:pPr>
              <a:buFont typeface="Monotype Sorts" pitchFamily="2" charset="2"/>
              <a:buChar char=" "/>
            </a:pPr>
            <a:r>
              <a:rPr lang="ru-RU" sz="3600" b="1" dirty="0" smtClean="0">
                <a:latin typeface="Times New Roman" pitchFamily="18" charset="0"/>
                <a:cs typeface="Times New Roman" pitchFamily="18" charset="0"/>
              </a:rPr>
              <a:t>6. Неравенство между кастами.</a:t>
            </a:r>
          </a:p>
          <a:p>
            <a:endParaRPr lang="ru-RU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91264" cy="6322714"/>
          </a:xfrm>
        </p:spPr>
        <p:txBody>
          <a:bodyPr/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Проблемный вопрос: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Почему в Индии сложились своеобразные верования?</a:t>
            </a:r>
            <a:br>
              <a:rPr lang="ru-RU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Какие надежды порождала у индийцев вера в переселение душ?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4400" b="1" dirty="0" smtClean="0"/>
              <a:t>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Касты</a:t>
            </a:r>
            <a:r>
              <a:rPr lang="ru-RU" sz="4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–</a:t>
            </a:r>
            <a:r>
              <a:rPr lang="ru-RU" sz="44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это замкнутые группы людей, с определенными правами и обязанностями, передающимися по </a:t>
            </a: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наследству.</a:t>
            </a:r>
            <a:r>
              <a:rPr lang="ru-RU" sz="4000" b="1" dirty="0" smtClean="0"/>
              <a:t>  </a:t>
            </a:r>
            <a:endParaRPr lang="ru-RU" sz="4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b="1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 pitchFamily="18" charset="0"/>
                <a:cs typeface="Times New Roman" pitchFamily="18" charset="0"/>
              </a:rPr>
              <a:t>Миф о происхождении каст</a:t>
            </a: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5 из 95283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1628800"/>
            <a:ext cx="4032448" cy="452596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cxnSp>
        <p:nvCxnSpPr>
          <p:cNvPr id="13" name="Прямая со стрелкой 12"/>
          <p:cNvCxnSpPr/>
          <p:nvPr/>
        </p:nvCxnSpPr>
        <p:spPr>
          <a:xfrm flipH="1">
            <a:off x="2627784" y="2996952"/>
            <a:ext cx="3312368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/>
          <p:nvPr/>
        </p:nvCxnSpPr>
        <p:spPr>
          <a:xfrm flipH="1">
            <a:off x="2267744" y="3933056"/>
            <a:ext cx="3600400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>
            <a:off x="1403648" y="4869160"/>
            <a:ext cx="4464496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8" name="Прямая со стрелкой 27"/>
          <p:cNvCxnSpPr/>
          <p:nvPr/>
        </p:nvCxnSpPr>
        <p:spPr>
          <a:xfrm flipH="1">
            <a:off x="2699792" y="5229200"/>
            <a:ext cx="3168352" cy="0"/>
          </a:xfrm>
          <a:prstGeom prst="straightConnector1">
            <a:avLst/>
          </a:prstGeom>
          <a:ln w="381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3" name="Прямоугольник 32"/>
          <p:cNvSpPr/>
          <p:nvPr/>
        </p:nvSpPr>
        <p:spPr>
          <a:xfrm>
            <a:off x="5868144" y="2780928"/>
            <a:ext cx="2376264" cy="576064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2400" b="1" dirty="0" smtClean="0">
                <a:solidFill>
                  <a:schemeClr val="tx1"/>
                </a:solidFill>
              </a:rPr>
              <a:t>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Брахманы 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5868144" y="3717032"/>
            <a:ext cx="2376264" cy="576064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dirty="0" smtClean="0"/>
              <a:t> 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Воины  </a:t>
            </a:r>
            <a:endParaRPr lang="ru-RU" sz="1600" b="1" dirty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5868144" y="4437112"/>
            <a:ext cx="2376264" cy="504056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 smtClean="0">
                <a:solidFill>
                  <a:schemeClr val="tx1"/>
                </a:solidFill>
              </a:rPr>
              <a:t>              </a:t>
            </a:r>
            <a:r>
              <a:rPr lang="ru-RU" sz="16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Крестьяне</a:t>
            </a:r>
          </a:p>
        </p:txBody>
      </p:sp>
      <p:sp>
        <p:nvSpPr>
          <p:cNvPr id="36" name="Прямоугольник 35"/>
          <p:cNvSpPr/>
          <p:nvPr/>
        </p:nvSpPr>
        <p:spPr>
          <a:xfrm>
            <a:off x="5868144" y="5157192"/>
            <a:ext cx="2376264" cy="504056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b="1" dirty="0" smtClean="0">
                <a:latin typeface="Times New Roman" pitchFamily="18" charset="0"/>
                <a:cs typeface="Times New Roman" pitchFamily="18" charset="0"/>
              </a:rPr>
              <a:t>                Слуги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Брахманы (жрецы)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i-main-pic" descr="Картинка 6 из 249">
            <a:hlinkClick r:id="rId2" tgtFrame="_blank"/>
          </p:cNvPr>
          <p:cNvPicPr>
            <a:picLocks noGrp="1"/>
          </p:cNvPicPr>
          <p:nvPr>
            <p:ph idx="1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3568" y="1268760"/>
            <a:ext cx="3943350" cy="44386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5364088" y="1268760"/>
            <a:ext cx="302433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Самая почитаемая часть населения Индии.</a:t>
            </a:r>
          </a:p>
          <a:p>
            <a:pPr>
              <a:buFont typeface="Monotype Sort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Брахманы  общались с богом.</a:t>
            </a:r>
          </a:p>
          <a:p>
            <a:pPr>
              <a:buFont typeface="Monotype Sort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Жизнь брахмана делилась на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три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периода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 - учение, обзаведение семьей, </a:t>
            </a:r>
          </a:p>
          <a:p>
            <a:pPr>
              <a:buFont typeface="Monotype Sorts" pitchFamily="2" charset="2"/>
              <a:buNone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отшельничество.</a:t>
            </a:r>
            <a:endParaRPr lang="ru-RU" sz="2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sz="4000" b="1" dirty="0" smtClean="0"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44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Отшельник –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человек, 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отказавшийся от общения с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другими людьми, живущий</a:t>
            </a:r>
          </a:p>
          <a:p>
            <a:pPr>
              <a:buNone/>
            </a:pP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                    </a:t>
            </a:r>
            <a:r>
              <a:rPr lang="ru-RU" sz="4400" b="1" dirty="0" smtClean="0">
                <a:latin typeface="Times New Roman" pitchFamily="18" charset="0"/>
                <a:cs typeface="Times New Roman" pitchFamily="18" charset="0"/>
              </a:rPr>
              <a:t>уединенно.</a:t>
            </a:r>
            <a:endParaRPr lang="ru-RU" sz="4400" b="1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Воины (кшатрии)</a:t>
            </a:r>
            <a:endParaRPr lang="ru-RU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www.mesoeurasia.org/wp-content/uploads/2011/06/raju-warrior.jpg"/>
          <p:cNvPicPr>
            <a:picLocks noGrp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28184" y="3717032"/>
            <a:ext cx="2001970" cy="259228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Прямоугольник 5"/>
          <p:cNvSpPr/>
          <p:nvPr/>
        </p:nvSpPr>
        <p:spPr>
          <a:xfrm>
            <a:off x="395536" y="1340768"/>
            <a:ext cx="842493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 typeface="Monotype Sorts" pitchFamily="2" charset="2"/>
              <a:buNone/>
            </a:pPr>
            <a:r>
              <a:rPr lang="ru-RU" sz="2800" b="1" dirty="0" smtClean="0">
                <a:solidFill>
                  <a:schemeClr val="accent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Самые знатные люди в Индии. Из них происходили цари, военачальники, царские дружинники.</a:t>
            </a:r>
            <a:endParaRPr lang="ru-RU" sz="2800" b="1" dirty="0">
              <a:solidFill>
                <a:schemeClr val="accent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" name="Рисунок 6" descr="http://sindar-model.home.pl/_var/gfx/b0b9aac5bebdab3cef216206cc1fbd3e.jpg"/>
          <p:cNvPicPr/>
          <p:nvPr/>
        </p:nvPicPr>
        <p:blipFill>
          <a:blip r:embed="rId3" cstate="print"/>
          <a:srcRect l="11109" t="14640" r="15130" b="4268"/>
          <a:stretch>
            <a:fillRect/>
          </a:stretch>
        </p:blipFill>
        <p:spPr bwMode="auto">
          <a:xfrm>
            <a:off x="611560" y="3861048"/>
            <a:ext cx="4536504" cy="25202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Земледельцы (вайшьи)</a:t>
            </a:r>
            <a: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http://munalopa.ucoz.ru/Image_18.png"/>
          <p:cNvPicPr>
            <a:picLocks noGrp="1"/>
          </p:cNvPicPr>
          <p:nvPr>
            <p:ph idx="1"/>
          </p:nvPr>
        </p:nvPicPr>
        <p:blipFill>
          <a:blip r:embed="rId2" cstate="print"/>
          <a:srcRect l="2751" r="50000" b="6299"/>
          <a:stretch>
            <a:fillRect/>
          </a:stretch>
        </p:blipFill>
        <p:spPr bwMode="auto">
          <a:xfrm>
            <a:off x="683568" y="1772816"/>
            <a:ext cx="4608512" cy="28803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228184" y="1772816"/>
            <a:ext cx="2664296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Имели имущество</a:t>
            </a:r>
            <a:r>
              <a:rPr lang="en-US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: </a:t>
            </a: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землю, дом, скот. </a:t>
            </a:r>
          </a:p>
          <a:p>
            <a:pPr>
              <a:buFont typeface="Monotype Sorts" pitchFamily="2" charset="2"/>
              <a:buNone/>
            </a:pPr>
            <a:r>
              <a:rPr lang="ru-RU" sz="2800" b="1" dirty="0" smtClean="0">
                <a:solidFill>
                  <a:srgbClr val="FFFF00"/>
                </a:solidFill>
                <a:latin typeface="Times New Roman" pitchFamily="18" charset="0"/>
                <a:cs typeface="Times New Roman" pitchFamily="18" charset="0"/>
              </a:rPr>
              <a:t>Платили налоги.</a:t>
            </a:r>
            <a:endParaRPr lang="ru-RU" sz="2800" b="1" dirty="0">
              <a:solidFill>
                <a:srgbClr val="FFFF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512</TotalTime>
  <Words>315</Words>
  <Application>Microsoft Office PowerPoint</Application>
  <PresentationFormat>Экран (4:3)</PresentationFormat>
  <Paragraphs>55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ПЛАН УРОКА</vt:lpstr>
      <vt:lpstr>Проблемный вопрос: Почему в Индии сложились своеобразные верования? Какие надежды порождала у индийцев вера в переселение душ?</vt:lpstr>
      <vt:lpstr>Слайд 4</vt:lpstr>
      <vt:lpstr>Миф о происхождении каст</vt:lpstr>
      <vt:lpstr>Брахманы (жрецы)  </vt:lpstr>
      <vt:lpstr>Слайд 7</vt:lpstr>
      <vt:lpstr>Воины (кшатрии)</vt:lpstr>
      <vt:lpstr>Земледельцы (вайшьи) </vt:lpstr>
      <vt:lpstr>Слуги (шудры)  </vt:lpstr>
      <vt:lpstr> «Неприкасаемые» </vt:lpstr>
      <vt:lpstr>Древнеиндийский мудрец Будда </vt:lpstr>
      <vt:lpstr> Вопрос для обсуждения: </vt:lpstr>
      <vt:lpstr>Рефлексия</vt:lpstr>
      <vt:lpstr>Домашнее задание: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истории в 5 классе Автор: учитель истории Горбовская Нина Владимировна</dc:title>
  <dc:creator>Admin</dc:creator>
  <cp:lastModifiedBy>Customer</cp:lastModifiedBy>
  <cp:revision>86</cp:revision>
  <dcterms:created xsi:type="dcterms:W3CDTF">2011-12-13T17:41:50Z</dcterms:created>
  <dcterms:modified xsi:type="dcterms:W3CDTF">2015-12-18T20:57:18Z</dcterms:modified>
</cp:coreProperties>
</file>