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8E2F-9B71-44F0-83BA-971B9724687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71A0-04E7-4669-AA3F-C5E8C452D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7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55276-B0E1-43A6-A6A5-0625FDA16762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Черные посадские люди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E8F3A-B15E-4C07-B987-999E3EF2C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3F6008-559F-44C2-BBDA-C045E501AA6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BF2750-49BC-44BA-8FDB-EA02A66BEB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iblioclub.ru/mxk/index.php?action=preview&amp;show=1&amp;id=4208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mc.komi.com/02/17/img/05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xlibris.ng.ru/images/2009-01-15/22100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runivers.ru/images/date/2010_january/12/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koza-tour.ru/userfiles/image/rossiya/alexsandrov/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svyato.info/uploads/posts/2009-02/1234635625_p1030116.jpg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lassicbelt.ru/images/belts_history/extra_size/27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50/430/50430176_Kustodiev__Na_terras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cs.livejournal.com/melanyja/pic/0013s7gw/s640x4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rtlib.ru/objects/gallery_223/artlib_gallery-111935-b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storydoc.edu.ru/attach.asp?a_no=290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enefis-gbr.ru/images/for_articles/sg/5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hurnal.lib.ru/img/h/hwan_d_i/ushedshie/30f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ist.msu.ru/ER/Etext/16492_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2550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Урок 2.</a:t>
            </a:r>
            <a:br>
              <a:rPr lang="ru-RU" sz="6000" dirty="0" smtClean="0"/>
            </a:br>
            <a:r>
              <a:rPr lang="ru-RU" sz="6000" b="1" dirty="0" smtClean="0"/>
              <a:t>«Сословный строй России в Х</a:t>
            </a:r>
            <a:r>
              <a:rPr lang="en-US" sz="6000" b="1" dirty="0" smtClean="0"/>
              <a:t>VII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16912"/>
            <a:ext cx="690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«Богатырский век»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674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Крестьянство  - </a:t>
            </a:r>
            <a:br>
              <a:rPr lang="ru-RU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самое многочисленное сословие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17411" name="Picture 11" descr="EV43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492896"/>
            <a:ext cx="4592638" cy="3328988"/>
          </a:xfr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527747" cy="453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Дворцовые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Помещичьи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Церковные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Черносошные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(государственные)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(лично свободные)</a:t>
            </a:r>
          </a:p>
        </p:txBody>
      </p:sp>
    </p:spTree>
    <p:extLst>
      <p:ext uri="{BB962C8B-B14F-4D97-AF65-F5344CB8AC3E}">
        <p14:creationId xmlns:p14="http://schemas.microsoft.com/office/powerpoint/2010/main" val="24504122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2" grpId="2"/>
      <p:bldP spid="51203" grpId="0" build="p"/>
      <p:bldP spid="51203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>
            <a:normAutofit fontScale="90000"/>
          </a:bodyPr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Основные повинности крестьян: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42875" y="1600200"/>
            <a:ext cx="3857625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Барщина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Оброк</a:t>
            </a: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(денежный и натуральный), а также «поземельный» и «подворный налог» (подать)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8436" name="Picture 7" descr="Картинка 1 из 23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357438"/>
            <a:ext cx="5005387" cy="36433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6440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Соборное уложение 1649 г.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10646" y="1700808"/>
            <a:ext cx="7408333" cy="3450696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11 глава Соборного уложения –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  «Суд о крестьянах»</a:t>
            </a: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- вводила бессрочный сыск беглых крестьян</a:t>
            </a: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6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Итог: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Установление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полного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крепостного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права.</a:t>
            </a:r>
          </a:p>
        </p:txBody>
      </p:sp>
      <p:pic>
        <p:nvPicPr>
          <p:cNvPr id="19460" name="Picture 5" descr="Картинка 23 из 33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500562" cy="34432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049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476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en-US" sz="3600" b="1" dirty="0" err="1" smtClean="0">
                <a:solidFill>
                  <a:srgbClr val="C00000"/>
                </a:solidFill>
              </a:rPr>
              <a:t>формление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крепостного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права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на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Руси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61558"/>
              </p:ext>
            </p:extLst>
          </p:nvPr>
        </p:nvGraphicFramePr>
        <p:xfrm>
          <a:off x="323528" y="692696"/>
          <a:ext cx="8424937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20"/>
                <a:gridCol w="1470468"/>
                <a:gridCol w="1780459"/>
                <a:gridCol w="4496090"/>
              </a:tblGrid>
              <a:tr h="31837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Годы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Правители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Документы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Положения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9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1497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ван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III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Судебник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Ограничение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перехода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от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одного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помещика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к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другому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Юрьев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заплатив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пожилое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37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1550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Иван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IV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Судебник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Увеличение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пожилого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9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1581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Иван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IV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Указ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о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заповедных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летах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Отмена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Юрьева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дня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1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1597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Федор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Иванович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Указ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об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урочных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летах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Введение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5-летнего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срока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сыска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беглых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1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1607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Василий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Шуйский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ведение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15-летнего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срока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сыска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беглых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1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1637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Михаил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Федорович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Введение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9-летнего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срока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сыска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беглых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1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1641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Михаил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Федорович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Введение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10 и 15-летнего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срока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сыска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беглых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92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Алексей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Михайлович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Соборное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уложение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Введение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бессрочного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сыска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беглых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окончательное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прикрепление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крестьян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к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земле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помещику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7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Посадские (городские) люди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352928" cy="5040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6666"/>
                </a:solidFill>
                <a:latin typeface="Constantia" panose="02030602050306030303" pitchFamily="18" charset="0"/>
              </a:rPr>
              <a:t>Гости (Купцы)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(в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XVII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в. более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30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человек) – самые крупные предприниматели, были приближены к царю, не платили налогов, занимали финансовые должности. имели право покупать в свои владения вотчины;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Члены </a:t>
            </a:r>
            <a:r>
              <a:rPr lang="ru-RU" sz="2800" b="1" dirty="0" smtClean="0">
                <a:solidFill>
                  <a:srgbClr val="006666"/>
                </a:solidFill>
                <a:latin typeface="Constantia" panose="02030602050306030303" pitchFamily="18" charset="0"/>
              </a:rPr>
              <a:t>гостиной и суконной сотни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( около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400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человек) – занимали место в финансовой иерархии, но уступали гостям в «чести». Они имели самоуправление, их общие дела вершили выборные головы и старшины.</a:t>
            </a:r>
          </a:p>
        </p:txBody>
      </p:sp>
    </p:spTree>
    <p:extLst>
      <p:ext uri="{BB962C8B-B14F-4D97-AF65-F5344CB8AC3E}">
        <p14:creationId xmlns:p14="http://schemas.microsoft.com/office/powerpoint/2010/main" val="103299029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Купцы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85750" y="1000125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платят налоги и таможенные пошлины государству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071563"/>
            <a:ext cx="4038600" cy="264318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предпринимательство 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– торговля, организация мануфактур</a:t>
            </a:r>
          </a:p>
        </p:txBody>
      </p:sp>
      <p:pic>
        <p:nvPicPr>
          <p:cNvPr id="21509" name="Picture 12" descr="Картинка 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2708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Картинка 1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71925"/>
            <a:ext cx="42370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4432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2" grpId="0" build="p" autoUpdateAnimBg="0"/>
      <p:bldP spid="7373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Черные </a:t>
            </a:r>
            <a:br>
              <a:rPr lang="ru-RU" altLang="ru-RU" sz="4800" b="1" smtClean="0">
                <a:solidFill>
                  <a:srgbClr val="7030A0"/>
                </a:solidFill>
              </a:rPr>
            </a:br>
            <a:r>
              <a:rPr lang="ru-RU" altLang="ru-RU" sz="4800" b="1" smtClean="0">
                <a:solidFill>
                  <a:srgbClr val="7030A0"/>
                </a:solidFill>
              </a:rPr>
              <a:t>посадские люди -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8929687" cy="506888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Основное податное население города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 платили налоги и несли повинности).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	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Население города делилось на :</a:t>
            </a:r>
          </a:p>
          <a:p>
            <a:pPr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белые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			                       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черные</a:t>
            </a:r>
            <a:endParaRPr lang="ru-RU" altLang="ru-RU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Слободы                                                     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слободы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			</a:t>
            </a:r>
            <a:endParaRPr lang="ru-RU" altLang="ru-RU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1571625" y="4000500"/>
            <a:ext cx="441325" cy="571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215188" y="4000500"/>
            <a:ext cx="642937" cy="571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4" name="Picture 9" descr="Картинка 5 из 111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0" y="4504588"/>
            <a:ext cx="26654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Картинка 15 из 66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2" y="4483773"/>
            <a:ext cx="2246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207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>
                <a:solidFill>
                  <a:srgbClr val="7030A0"/>
                </a:solidFill>
              </a:rPr>
              <a:t>Посадские ремесленники и купцы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14313" y="1571625"/>
            <a:ext cx="4357687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Белые слободы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платят налоги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государству.</a:t>
            </a: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Предпринимательство,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изготовление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ремесленных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изделий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21005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Черные слободы: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 	</a:t>
            </a: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Обязанности:</a:t>
            </a:r>
            <a:endParaRPr lang="ru-RU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	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платят оброк боярам, монастырям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</a:rPr>
              <a:t>   		</a:t>
            </a:r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</a:t>
            </a: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предпринимательство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72193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build="p" autoUpdateAnimBg="0" advAuto="400"/>
      <p:bldP spid="76806" grpId="0" build="p" autoUpdateAnimBg="0" advAuto="4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Духовенство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95288" y="1557338"/>
            <a:ext cx="3819525" cy="480060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/>
              <a:t> </a:t>
            </a: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Черное духовенство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(монахи)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Подавать пример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служения Богу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Монастыри владели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землями с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крестьянами.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429125" y="1600200"/>
            <a:ext cx="4257675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Белое духовенство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(приходские священники)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проповедовать слово Божье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имели семьи,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имущество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18359451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build="p" autoUpdateAnimBg="0"/>
      <p:bldP spid="6349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Иерархия российских сословий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XVII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веке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35150" y="4941888"/>
            <a:ext cx="54737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крестьяне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39975" y="4005263"/>
            <a:ext cx="439261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посадские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916238" y="3068638"/>
            <a:ext cx="32400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духовенство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419475" y="2133600"/>
            <a:ext cx="2232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феодалы</a:t>
            </a:r>
          </a:p>
        </p:txBody>
      </p:sp>
    </p:spTree>
    <p:extLst>
      <p:ext uri="{BB962C8B-B14F-4D97-AF65-F5344CB8AC3E}">
        <p14:creationId xmlns:p14="http://schemas.microsoft.com/office/powerpoint/2010/main" val="26755112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8" grpId="1"/>
      <p:bldP spid="80899" grpId="0" build="p"/>
      <p:bldP spid="80899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Сословие -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/>
              <a:t>    </a:t>
            </a:r>
            <a:r>
              <a:rPr lang="ru-RU" altLang="ru-RU" sz="44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Большая группа людей, обладающих правами и обязанностями , передающимися по наследству.</a:t>
            </a:r>
          </a:p>
        </p:txBody>
      </p:sp>
    </p:spTree>
    <p:extLst>
      <p:ext uri="{BB962C8B-B14F-4D97-AF65-F5344CB8AC3E}">
        <p14:creationId xmlns:p14="http://schemas.microsoft.com/office/powerpoint/2010/main" val="143158117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</a:rPr>
              <a:t>Вывод: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XVII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веке в  России  сформировалось иерархическое феодальное 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347393616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 </a:t>
            </a:r>
            <a:r>
              <a:rPr lang="ru-RU" altLang="ru-RU" sz="4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Феодалы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44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        </a:t>
            </a:r>
            <a:r>
              <a:rPr lang="ru-RU" altLang="ru-RU" sz="4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Бояре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628775"/>
            <a:ext cx="4038600" cy="453072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4800" b="1" i="1" dirty="0" smtClean="0"/>
              <a:t>      </a:t>
            </a:r>
            <a:r>
              <a:rPr lang="ru-RU" altLang="ru-RU" sz="48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Дворяне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2857500" y="1143000"/>
            <a:ext cx="731838" cy="5000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5429250" y="1143000"/>
            <a:ext cx="714375" cy="571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7" name="Picture 12" descr="Картинка 11 из 148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44418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Картинка 5 из 452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571750"/>
            <a:ext cx="3286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3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8" grpId="0" build="p" autoUpdateAnimBg="0"/>
      <p:bldP spid="4198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85750"/>
            <a:ext cx="3114675" cy="1143000"/>
          </a:xfrm>
        </p:spPr>
        <p:txBody>
          <a:bodyPr/>
          <a:lstStyle/>
          <a:p>
            <a:pPr algn="l"/>
            <a:r>
              <a:rPr lang="ru-RU" altLang="ru-RU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Боярство -</a:t>
            </a:r>
            <a:r>
              <a:rPr lang="ru-RU" altLang="ru-RU" dirty="0" smtClean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46261"/>
            <a:ext cx="8229600" cy="455453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Включало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служилых князей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(из числа потомков Рюриковичей)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перешедших на русскую службу татарских ордынских царевичей и знати из Молдавии  и Валахии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представителей старого московского боярства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* бояр удельных присоединенных к Москве княжеств и земель.</a:t>
            </a:r>
          </a:p>
        </p:txBody>
      </p:sp>
      <p:pic>
        <p:nvPicPr>
          <p:cNvPr id="11268" name="Picture 7" descr="Картинка 13 из 148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40913" cy="25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8976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Боярство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1"/>
            <a:ext cx="4114800" cy="2044824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Несли государственную службу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0" y="1600200"/>
            <a:ext cx="4392613" cy="4530725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Права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ru-RU" sz="35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Владение землей с крестьянами (вотчинами)на основе частной собственности. Вотчину можно продать, завещать, подарить.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3" name="Picture 10" descr="Картинка 35 из 148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4419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508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6" grpId="0" build="p" autoUpdateAnimBg="0"/>
      <p:bldP spid="6963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Дворянство -сформировалось из слуг княжеских и боярских дворов:</a:t>
            </a:r>
            <a:r>
              <a:rPr lang="ru-RU" sz="4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4000" dirty="0" smtClean="0"/>
              <a:t>						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23528" y="1772816"/>
            <a:ext cx="4114800" cy="21448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Малоземельные дворяне-помещики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(«</a:t>
            </a: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дети боярские»  </a:t>
            </a: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 «городовые дворяне</a:t>
            </a: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»)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571625"/>
            <a:ext cx="3956050" cy="3987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«Чины»  государева двора: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«Думные чины» - </a:t>
            </a: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бояре, окольничие, и думные дворяне</a:t>
            </a: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«московские чины» </a:t>
            </a:r>
            <a:r>
              <a:rPr lang="ru-RU" altLang="ru-RU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стольники, стряпчие, московские дворяне</a:t>
            </a:r>
          </a:p>
        </p:txBody>
      </p:sp>
      <p:pic>
        <p:nvPicPr>
          <p:cNvPr id="13317" name="Picture 7" descr="Картинка 37 из 1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33056"/>
            <a:ext cx="4672012" cy="26391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0190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0" grpId="0" build="p" autoUpdateAnimBg="0" advAuto="400"/>
      <p:bldP spid="45061" grpId="0" build="p" autoUpdateAnimBg="0" advAuto="4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dirty="0" smtClean="0">
                <a:solidFill>
                  <a:srgbClr val="7030A0"/>
                </a:solidFill>
              </a:rPr>
              <a:t>Дворяне :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39750" y="1412875"/>
            <a:ext cx="4038600" cy="48180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Обязанности: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Несли государственную службу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341438"/>
            <a:ext cx="4038600" cy="47894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chemeClr val="tx1"/>
                </a:solidFill>
              </a:rPr>
              <a:t>Права: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- владели  поместьем пожизненно, пока мог нести военную службу;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-   поместье передавалось по наследству, если сын ко времени смерти отца достигал 15 лет и мог служить государству.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1" name="Picture 11" descr="Картинка 99 из 10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4270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Служилые люди по прибору </a:t>
            </a:r>
            <a:br>
              <a:rPr lang="ru-RU" altLang="ru-RU" sz="4800" b="1" smtClean="0">
                <a:solidFill>
                  <a:srgbClr val="7030A0"/>
                </a:solidFill>
              </a:rPr>
            </a:br>
            <a:r>
              <a:rPr lang="ru-RU" altLang="ru-RU" sz="4800" b="1" smtClean="0">
                <a:solidFill>
                  <a:srgbClr val="7030A0"/>
                </a:solidFill>
              </a:rPr>
              <a:t>(по набору)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507288" cy="5043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Государство принимало их на службу по найму для несения военной и караульной службы: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Московские и городовые стрельцы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Пушкари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Казенные кузнецы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Городовые казаки,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проживавшие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в городах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и приграничных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районах</a:t>
            </a:r>
          </a:p>
        </p:txBody>
      </p:sp>
      <p:pic>
        <p:nvPicPr>
          <p:cNvPr id="15364" name="Picture 6" descr="Картинка 1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286125"/>
            <a:ext cx="4576762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924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 advAuto="4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smtClean="0">
                <a:solidFill>
                  <a:srgbClr val="7030A0"/>
                </a:solidFill>
              </a:rPr>
              <a:t>Соборное уложение 1649 г.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571875" y="1600200"/>
            <a:ext cx="51149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В нем содержалась специальная глава, которая закрепляла все важнейшие изменения в правовом статусе поместного землевладения,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( например: владельцами поместий могли быть как бояре, так и дворяне)</a:t>
            </a:r>
          </a:p>
        </p:txBody>
      </p:sp>
      <p:pic>
        <p:nvPicPr>
          <p:cNvPr id="16388" name="Picture 6" descr="Картинка 1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276600" cy="4714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401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595</Words>
  <Application>Microsoft Office PowerPoint</Application>
  <PresentationFormat>Экран (4:3)</PresentationFormat>
  <Paragraphs>154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Урок 2. «Сословный строй России в ХVII»</vt:lpstr>
      <vt:lpstr>Сословие -</vt:lpstr>
      <vt:lpstr> Феодалы</vt:lpstr>
      <vt:lpstr>Боярство - </vt:lpstr>
      <vt:lpstr>Боярство</vt:lpstr>
      <vt:lpstr>   Дворянство -сформировалось из слуг княжеских и боярских дворов:        </vt:lpstr>
      <vt:lpstr>Дворяне :</vt:lpstr>
      <vt:lpstr>Служилые люди по прибору  (по набору)</vt:lpstr>
      <vt:lpstr>Соборное уложение 1649 г.</vt:lpstr>
      <vt:lpstr> Крестьянство  -  самое многочисленное сословие. </vt:lpstr>
      <vt:lpstr>Основные повинности крестьян:</vt:lpstr>
      <vt:lpstr>Соборное уложение 1649 г.</vt:lpstr>
      <vt:lpstr>Оформление крепостного права на Руси</vt:lpstr>
      <vt:lpstr>Посадские (городские) люди</vt:lpstr>
      <vt:lpstr>Купцы</vt:lpstr>
      <vt:lpstr>Черные  посадские люди - </vt:lpstr>
      <vt:lpstr>Посадские ремесленники и купцы</vt:lpstr>
      <vt:lpstr>Духовенство</vt:lpstr>
      <vt:lpstr>Иерархия российских сословий  в XVII веке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2. «Сословный строй России в ХVII»</dc:title>
  <dc:creator>user</dc:creator>
  <cp:lastModifiedBy>user</cp:lastModifiedBy>
  <cp:revision>3</cp:revision>
  <dcterms:created xsi:type="dcterms:W3CDTF">2015-11-07T06:24:48Z</dcterms:created>
  <dcterms:modified xsi:type="dcterms:W3CDTF">2015-11-07T06:57:40Z</dcterms:modified>
</cp:coreProperties>
</file>