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132856"/>
            <a:ext cx="7772400" cy="24507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Своя игра.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История, </a:t>
            </a:r>
            <a:r>
              <a:rPr lang="ru-RU" dirty="0" smtClean="0"/>
              <a:t>9 </a:t>
            </a:r>
            <a:r>
              <a:rPr lang="ru-RU" dirty="0" smtClean="0"/>
              <a:t>класс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6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5104"/>
            <a:ext cx="6912768" cy="28083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</a:rPr>
              <a:t>Расположите в хронологической последовательности: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1)оборона </a:t>
            </a:r>
            <a:r>
              <a:rPr lang="ru-RU" sz="3600" dirty="0" err="1" smtClean="0">
                <a:effectLst/>
              </a:rPr>
              <a:t>порт-Артура</a:t>
            </a:r>
            <a:r>
              <a:rPr lang="ru-RU" sz="3600" dirty="0" smtClean="0">
                <a:effectLst/>
              </a:rPr>
              <a:t>;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2) </a:t>
            </a:r>
            <a:r>
              <a:rPr lang="ru-RU" sz="3600" dirty="0" err="1" smtClean="0">
                <a:effectLst/>
              </a:rPr>
              <a:t>Цусимское</a:t>
            </a:r>
            <a:r>
              <a:rPr lang="ru-RU" sz="3600" dirty="0" smtClean="0">
                <a:effectLst/>
              </a:rPr>
              <a:t> сражение;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3) </a:t>
            </a:r>
            <a:r>
              <a:rPr lang="ru-RU" sz="3600" dirty="0" err="1" smtClean="0">
                <a:effectLst/>
              </a:rPr>
              <a:t>Мукденское</a:t>
            </a:r>
            <a:r>
              <a:rPr lang="ru-RU" sz="3600" dirty="0" smtClean="0">
                <a:effectLst/>
              </a:rPr>
              <a:t> сражение;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4) гибель адмирала Макарова на броненосце «Петропавловск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2779" y="4797152"/>
            <a:ext cx="6480720" cy="147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4, 1, 3, 2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91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638" y="908720"/>
            <a:ext cx="8064896" cy="3672408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effectLst/>
              </a:rPr>
              <a:t>Назовите название мирного договора, которым окончилась русско-японская война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7404" y="4419011"/>
            <a:ext cx="4536505" cy="147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Портсмутский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28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8208193" cy="368572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/>
              </a:rPr>
              <a:t>Укажите фамилию генерала, </a:t>
            </a:r>
            <a:r>
              <a:rPr lang="ru-RU" sz="4000" dirty="0" err="1" smtClean="0">
                <a:effectLst/>
              </a:rPr>
              <a:t>руководившиге</a:t>
            </a:r>
            <a:r>
              <a:rPr lang="ru-RU" sz="4000" dirty="0" smtClean="0">
                <a:effectLst/>
              </a:rPr>
              <a:t> русскими сухопутными силами.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r>
              <a:rPr lang="ru-RU" sz="4400" dirty="0" smtClean="0">
                <a:effectLst/>
              </a:rPr>
              <a:t>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4581128"/>
            <a:ext cx="5112568" cy="82972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Куропаткин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61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9334" y="4941168"/>
            <a:ext cx="6335985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1905-1907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304744" cy="3586410"/>
          </a:xfrm>
        </p:spPr>
        <p:txBody>
          <a:bodyPr/>
          <a:lstStyle/>
          <a:p>
            <a:r>
              <a:rPr lang="ru-RU" dirty="0" smtClean="0"/>
              <a:t>Назовите годы первой русской революции.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21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188640"/>
            <a:ext cx="7488831" cy="47525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/>
              </a:rPr>
              <a:t>Назовите фамилию инициатора мирного шествия к царю</a:t>
            </a:r>
            <a:endParaRPr lang="ru-RU" sz="4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4135" y="5229559"/>
            <a:ext cx="6335985" cy="1368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Священник Гапон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1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39"/>
            <a:ext cx="7416824" cy="4969271"/>
          </a:xfrm>
        </p:spPr>
        <p:txBody>
          <a:bodyPr>
            <a:noAutofit/>
          </a:bodyPr>
          <a:lstStyle/>
          <a:p>
            <a:r>
              <a:rPr lang="ru-RU" sz="4000" dirty="0" smtClean="0">
                <a:effectLst/>
              </a:rPr>
              <a:t>Назовите орган власти, который стихийно появился в период революции. В этот орган избирались представители от рабочих и солдат.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3497" y="4318990"/>
            <a:ext cx="6064431" cy="1693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Совет рабочих и солдатских депутатов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16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270" y="333375"/>
            <a:ext cx="7488832" cy="45516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/>
              </a:rPr>
              <a:t>О каком событий идет речь?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>"Братья товарищи-рабочие! Невинная кровь все же пролилась… Пули царских солдат... прострелили царский портрет и убили нашу веру в царя. Так отомстим же, братья, проклятому народом царю,…министрам, всем грабителям несчастной русской земли. Смерть им всем!" 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b="1" dirty="0" smtClean="0">
                <a:effectLst/>
              </a:rPr>
              <a:t>Укажите дату этого события.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7270" y="5460373"/>
            <a:ext cx="6335985" cy="936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Кровавое воскресенье,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9 января 1905 года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44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90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704855" cy="2448272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Что такое третьеиюньский государственный переворот?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Когда он произошел?</a:t>
            </a:r>
            <a:endParaRPr lang="ru-RU" sz="36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2778" y="2815656"/>
            <a:ext cx="6947693" cy="21255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3 июня 1907 года,</a:t>
            </a:r>
          </a:p>
          <a:p>
            <a:pPr marL="0" indent="0" algn="ctr">
              <a:buNone/>
            </a:pPr>
            <a:r>
              <a:rPr lang="ru-RU" sz="4400" b="1" i="1" dirty="0" smtClean="0">
                <a:latin typeface="Arial" pitchFamily="34" charset="0"/>
                <a:cs typeface="Arial" pitchFamily="34" charset="0"/>
              </a:rPr>
              <a:t>Издан новый избирательный закон, по которому в Думе резко увеличено присутствие монархистов и консерваторов </a:t>
            </a:r>
            <a:endParaRPr lang="ru-RU" sz="4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039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10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45" y="1556792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Осуществляемый в короткие сроки переход о традиционного, аграрно-сословного общества к современному, индустриальному обществу, сопровождающийся изменениями в социальной структуре и быте людей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97152"/>
            <a:ext cx="7498080" cy="145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Модернизация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23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268760"/>
            <a:ext cx="6407993" cy="3096344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 </a:t>
            </a: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Политика, цель которой состоит в ограничении ввоза определенных товаров из-за границы за счет повышения пошлин для защиты отечественного производителя.</a:t>
            </a:r>
            <a:endParaRPr lang="ru-RU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8003" y="5137168"/>
            <a:ext cx="6335985" cy="10629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Протекционизм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07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981297"/>
              </p:ext>
            </p:extLst>
          </p:nvPr>
        </p:nvGraphicFramePr>
        <p:xfrm>
          <a:off x="35497" y="188913"/>
          <a:ext cx="9001000" cy="67217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208"/>
                <a:gridCol w="1224054"/>
                <a:gridCol w="1476185"/>
                <a:gridCol w="1476185"/>
                <a:gridCol w="1476185"/>
                <a:gridCol w="1476183"/>
              </a:tblGrid>
              <a:tr h="1032069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Витте Ю.С.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206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Русско-японская</a:t>
                      </a:r>
                      <a:r>
                        <a:rPr lang="ru-RU" sz="2400" b="1" i="1" baseline="0" dirty="0" smtClean="0"/>
                        <a:t> война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206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Первая русская революция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2069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/>
                        <a:t>Термины</a:t>
                      </a:r>
                      <a:endParaRPr lang="ru-RU" sz="2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206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Первая мировая и революция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1443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Разное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95736" y="188640"/>
            <a:ext cx="936104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Прямоугольник 31">
            <a:hlinkClick r:id="rId3" action="ppaction://hlinksldjump"/>
          </p:cNvPr>
          <p:cNvSpPr/>
          <p:nvPr/>
        </p:nvSpPr>
        <p:spPr>
          <a:xfrm>
            <a:off x="3656915" y="205081"/>
            <a:ext cx="936104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5092496" y="205081"/>
            <a:ext cx="936104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Прямоугольник 37">
            <a:hlinkClick r:id="rId5" action="ppaction://hlinksldjump"/>
          </p:cNvPr>
          <p:cNvSpPr/>
          <p:nvPr/>
        </p:nvSpPr>
        <p:spPr>
          <a:xfrm>
            <a:off x="6521193" y="207947"/>
            <a:ext cx="936104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5" action="ppaction://hlinksldjump"/>
              </a:rPr>
              <a:t>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Прямоугольник 38">
            <a:hlinkClick r:id="rId6" action="ppaction://hlinksldjump"/>
          </p:cNvPr>
          <p:cNvSpPr/>
          <p:nvPr/>
        </p:nvSpPr>
        <p:spPr>
          <a:xfrm>
            <a:off x="8000945" y="231735"/>
            <a:ext cx="936104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6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Прямоугольник 39">
            <a:hlinkClick r:id="rId7" action="ppaction://hlinksldjump"/>
          </p:cNvPr>
          <p:cNvSpPr/>
          <p:nvPr/>
        </p:nvSpPr>
        <p:spPr>
          <a:xfrm>
            <a:off x="2195736" y="1303629"/>
            <a:ext cx="936104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7" action="ppaction://hlinksldjump"/>
              </a:rPr>
              <a:t>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1" name="Прямоугольник 40">
            <a:hlinkClick r:id="rId8" action="ppaction://hlinksldjump"/>
          </p:cNvPr>
          <p:cNvSpPr/>
          <p:nvPr/>
        </p:nvSpPr>
        <p:spPr>
          <a:xfrm>
            <a:off x="3656915" y="1322057"/>
            <a:ext cx="936104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8" action="ppaction://hlinksldjump"/>
              </a:rPr>
              <a:t>3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2" name="Прямоугольник 41">
            <a:hlinkClick r:id="rId9" action="ppaction://hlinksldjump"/>
          </p:cNvPr>
          <p:cNvSpPr/>
          <p:nvPr/>
        </p:nvSpPr>
        <p:spPr>
          <a:xfrm>
            <a:off x="5067044" y="1301931"/>
            <a:ext cx="936104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9" action="ppaction://hlinksldjump"/>
              </a:rPr>
              <a:t>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Прямоугольник 42">
            <a:hlinkClick r:id="rId10" action="ppaction://hlinksldjump"/>
          </p:cNvPr>
          <p:cNvSpPr/>
          <p:nvPr/>
        </p:nvSpPr>
        <p:spPr>
          <a:xfrm>
            <a:off x="6548480" y="1301931"/>
            <a:ext cx="936104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0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Прямоугольник 43">
            <a:hlinkClick r:id="rId11" action="ppaction://hlinksldjump"/>
          </p:cNvPr>
          <p:cNvSpPr/>
          <p:nvPr/>
        </p:nvSpPr>
        <p:spPr>
          <a:xfrm>
            <a:off x="8000945" y="1310669"/>
            <a:ext cx="936104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1" action="ppaction://hlinksldjump"/>
              </a:rPr>
              <a:t>3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5" name="Прямоугольник 44">
            <a:hlinkClick r:id="rId12" action="ppaction://hlinksldjump"/>
          </p:cNvPr>
          <p:cNvSpPr/>
          <p:nvPr/>
        </p:nvSpPr>
        <p:spPr>
          <a:xfrm>
            <a:off x="2228124" y="2361654"/>
            <a:ext cx="936104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2" action="ppaction://hlinksldjump"/>
              </a:rPr>
              <a:t>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" name="Прямоугольник 45">
            <a:hlinkClick r:id="rId13" action="ppaction://hlinksldjump"/>
          </p:cNvPr>
          <p:cNvSpPr/>
          <p:nvPr/>
        </p:nvSpPr>
        <p:spPr>
          <a:xfrm>
            <a:off x="3656915" y="2361654"/>
            <a:ext cx="936104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3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" name="Прямоугольник 46">
            <a:hlinkClick r:id="rId14" action="ppaction://hlinksldjump"/>
          </p:cNvPr>
          <p:cNvSpPr/>
          <p:nvPr/>
        </p:nvSpPr>
        <p:spPr>
          <a:xfrm>
            <a:off x="5091798" y="2368048"/>
            <a:ext cx="936104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4" action="ppaction://hlinksldjump"/>
              </a:rPr>
              <a:t>4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8" name="Прямоугольник 47">
            <a:hlinkClick r:id="rId15" action="ppaction://hlinksldjump"/>
          </p:cNvPr>
          <p:cNvSpPr/>
          <p:nvPr/>
        </p:nvSpPr>
        <p:spPr>
          <a:xfrm>
            <a:off x="6554708" y="2361654"/>
            <a:ext cx="936104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5" action="ppaction://hlinksldjump"/>
              </a:rPr>
              <a:t>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9" name="Прямоугольник 48">
            <a:hlinkClick r:id="rId16" action="ppaction://hlinksldjump"/>
          </p:cNvPr>
          <p:cNvSpPr/>
          <p:nvPr/>
        </p:nvSpPr>
        <p:spPr>
          <a:xfrm>
            <a:off x="8000945" y="2361654"/>
            <a:ext cx="936104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6" action="ppaction://hlinksldjump"/>
              </a:rPr>
              <a:t>4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0" name="Прямоугольник 49">
            <a:hlinkClick r:id="rId17" action="ppaction://hlinksldjump"/>
          </p:cNvPr>
          <p:cNvSpPr/>
          <p:nvPr/>
        </p:nvSpPr>
        <p:spPr>
          <a:xfrm>
            <a:off x="2195736" y="3410290"/>
            <a:ext cx="936104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7" action="ppaction://hlinksldjump"/>
              </a:rPr>
              <a:t>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1" name="Прямоугольник 50">
            <a:hlinkClick r:id="rId18" action="ppaction://hlinksldjump"/>
          </p:cNvPr>
          <p:cNvSpPr/>
          <p:nvPr/>
        </p:nvSpPr>
        <p:spPr>
          <a:xfrm>
            <a:off x="3658320" y="3381133"/>
            <a:ext cx="936104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8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2" name="Прямоугольник 51">
            <a:hlinkClick r:id="rId19" action="ppaction://hlinksldjump"/>
          </p:cNvPr>
          <p:cNvSpPr/>
          <p:nvPr/>
        </p:nvSpPr>
        <p:spPr>
          <a:xfrm>
            <a:off x="5092496" y="3364789"/>
            <a:ext cx="936104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9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3" name="Прямоугольник 52">
            <a:hlinkClick r:id="rId20" action="ppaction://hlinksldjump"/>
          </p:cNvPr>
          <p:cNvSpPr/>
          <p:nvPr/>
        </p:nvSpPr>
        <p:spPr>
          <a:xfrm>
            <a:off x="6521193" y="3369766"/>
            <a:ext cx="936104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0" action="ppaction://hlinksldjump"/>
              </a:rPr>
              <a:t>3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4" name="Прямоугольник 53">
            <a:hlinkClick r:id="rId21" action="ppaction://hlinksldjump"/>
          </p:cNvPr>
          <p:cNvSpPr/>
          <p:nvPr/>
        </p:nvSpPr>
        <p:spPr>
          <a:xfrm>
            <a:off x="8000945" y="3394981"/>
            <a:ext cx="936104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1" action="ppaction://hlinksldjump"/>
              </a:rPr>
              <a:t>3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5" name="Прямоугольник 54">
            <a:hlinkClick r:id="rId22" action="ppaction://hlinksldjump"/>
          </p:cNvPr>
          <p:cNvSpPr/>
          <p:nvPr/>
        </p:nvSpPr>
        <p:spPr>
          <a:xfrm>
            <a:off x="2201224" y="4409362"/>
            <a:ext cx="936104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2" action="ppaction://hlinksldjump"/>
              </a:rPr>
              <a:t>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6" name="Прямоугольник 55">
            <a:hlinkClick r:id="rId23" action="ppaction://hlinksldjump"/>
          </p:cNvPr>
          <p:cNvSpPr/>
          <p:nvPr/>
        </p:nvSpPr>
        <p:spPr>
          <a:xfrm>
            <a:off x="3641086" y="4418402"/>
            <a:ext cx="936104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3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7" name="Прямоугольник 56">
            <a:hlinkClick r:id="rId24" action="ppaction://hlinksldjump"/>
          </p:cNvPr>
          <p:cNvSpPr/>
          <p:nvPr/>
        </p:nvSpPr>
        <p:spPr>
          <a:xfrm>
            <a:off x="5067044" y="4409362"/>
            <a:ext cx="936104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4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8" name="Прямоугольник 57">
            <a:hlinkClick r:id="rId25" action="ppaction://hlinksldjump"/>
          </p:cNvPr>
          <p:cNvSpPr/>
          <p:nvPr/>
        </p:nvSpPr>
        <p:spPr>
          <a:xfrm>
            <a:off x="6521193" y="4409362"/>
            <a:ext cx="936104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5" action="ppaction://hlinksldjump"/>
              </a:rPr>
              <a:t>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9" name="Прямоугольник 58">
            <a:hlinkClick r:id="rId26" action="ppaction://hlinksldjump"/>
          </p:cNvPr>
          <p:cNvSpPr/>
          <p:nvPr/>
        </p:nvSpPr>
        <p:spPr>
          <a:xfrm>
            <a:off x="8000945" y="4409362"/>
            <a:ext cx="936104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6" action="ppaction://hlinksldjump"/>
              </a:rPr>
              <a:t>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>
            <a:hlinkClick r:id="rId27" action="ppaction://hlinksldjump"/>
          </p:cNvPr>
          <p:cNvSpPr/>
          <p:nvPr/>
        </p:nvSpPr>
        <p:spPr>
          <a:xfrm>
            <a:off x="2195736" y="5457998"/>
            <a:ext cx="936104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7" action="ppaction://hlinksldjump"/>
              </a:rPr>
              <a:t>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1" name="Прямоугольник 60">
            <a:hlinkClick r:id="rId28" action="ppaction://hlinksldjump"/>
          </p:cNvPr>
          <p:cNvSpPr/>
          <p:nvPr/>
        </p:nvSpPr>
        <p:spPr>
          <a:xfrm>
            <a:off x="3641086" y="5457998"/>
            <a:ext cx="936104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8" action="ppaction://hlinksldjump"/>
              </a:rPr>
              <a:t>3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2" name="Прямоугольник 61">
            <a:hlinkClick r:id="rId29" action="ppaction://hlinksldjump"/>
          </p:cNvPr>
          <p:cNvSpPr/>
          <p:nvPr/>
        </p:nvSpPr>
        <p:spPr>
          <a:xfrm>
            <a:off x="5067044" y="5457998"/>
            <a:ext cx="936104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9" action="ppaction://hlinksldjump"/>
              </a:rPr>
              <a:t>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3" name="Прямоугольник 62">
            <a:hlinkClick r:id="rId30" action="ppaction://hlinksldjump"/>
          </p:cNvPr>
          <p:cNvSpPr/>
          <p:nvPr/>
        </p:nvSpPr>
        <p:spPr>
          <a:xfrm>
            <a:off x="6521193" y="5457998"/>
            <a:ext cx="936104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0" action="ppaction://hlinksldjump"/>
              </a:rPr>
              <a:t>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404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579" y="548680"/>
            <a:ext cx="6814134" cy="374441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Объединение промышленников, контролирующее выпуск определенных видов продукции, способное диктовать цены рынку.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4994473"/>
            <a:ext cx="6335985" cy="1026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Монополия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26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400600" cy="3750553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Освобождение ранее осужденных лиц</a:t>
            </a:r>
            <a:endParaRPr lang="ru-RU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8003" y="4709393"/>
            <a:ext cx="6335985" cy="1693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Амнистия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75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556792"/>
            <a:ext cx="7560840" cy="1847217"/>
          </a:xfrm>
        </p:spPr>
        <p:txBody>
          <a:bodyPr>
            <a:noAutofit/>
          </a:bodyPr>
          <a:lstStyle/>
          <a:p>
            <a:r>
              <a:rPr lang="ru-RU" dirty="0" smtClean="0">
                <a:effectLst/>
              </a:rPr>
              <a:t>Требование принятие определенных условий, обычно сопровождающееся угрозой объявления войны в случае их невыполнения.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5979" y="4310999"/>
            <a:ext cx="6335985" cy="1693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Ультиматум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71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03" y="620329"/>
            <a:ext cx="7128073" cy="1512168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Укажите годы первой мировой войны, воюющие стороны, а так же название немецкого плана войны</a:t>
            </a:r>
            <a:endParaRPr lang="ru-RU" sz="36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8003" y="2780928"/>
            <a:ext cx="6335985" cy="271967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1914-1918,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Антанта- Россия, Англия, Франция;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Тройственный союз – Германия, Австро-Венгрия, Турция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План «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Шлиффена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7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6984776" cy="1872208"/>
          </a:xfrm>
        </p:spPr>
        <p:txBody>
          <a:bodyPr>
            <a:noAutofit/>
          </a:bodyPr>
          <a:lstStyle/>
          <a:p>
            <a:r>
              <a:rPr lang="ru-RU" dirty="0" smtClean="0">
                <a:effectLst/>
              </a:rPr>
              <a:t>Расположите в хронологическое последовательности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А) битва на Марне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Б) Брусиловский прорыв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В) Великое отступление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8765" y="4436752"/>
            <a:ext cx="5218478" cy="10088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А, В, Б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22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560840" cy="2880320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Укажите дату отречение Николая </a:t>
            </a:r>
            <a:r>
              <a:rPr lang="en-US" sz="3600" dirty="0" smtClean="0"/>
              <a:t>II </a:t>
            </a:r>
            <a:r>
              <a:rPr lang="ru-RU" sz="3600" dirty="0" smtClean="0"/>
              <a:t>от престола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6546" y="4221088"/>
            <a:ext cx="6335985" cy="1141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 марта 1917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2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599" y="523017"/>
            <a:ext cx="7632848" cy="2520280"/>
          </a:xfrm>
        </p:spPr>
        <p:txBody>
          <a:bodyPr>
            <a:noAutofit/>
          </a:bodyPr>
          <a:lstStyle/>
          <a:p>
            <a:r>
              <a:rPr lang="ru-RU" sz="4400" dirty="0" smtClean="0">
                <a:effectLst/>
              </a:rPr>
              <a:t>Что послужило причиной апрельского кризиса Временного правительства Львова?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sz="4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599" y="3164500"/>
            <a:ext cx="7272089" cy="18722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Нота Милюкова, в которой Россия обещала продолжать войну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65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632848" cy="3528392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</a:rPr>
              <a:t>Перечислите первые 3 декрета большевиков, после их прихода к власти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93715"/>
            <a:ext cx="7272089" cy="17641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О власти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О земле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О мире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9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582" y="1268760"/>
            <a:ext cx="7956376" cy="2592288"/>
          </a:xfrm>
        </p:spPr>
        <p:txBody>
          <a:bodyPr>
            <a:noAutofit/>
          </a:bodyPr>
          <a:lstStyle/>
          <a:p>
            <a:r>
              <a:rPr lang="ru-RU" sz="3200" b="1" i="1" dirty="0">
                <a:effectLst/>
              </a:rPr>
              <a:t>Одной из особенностей социально-экономического развития России начала ХХ в НЕ являлось: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1) неравномерное развитие территории	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2</a:t>
            </a:r>
            <a:r>
              <a:rPr lang="ru-RU" sz="3200" dirty="0">
                <a:effectLst/>
              </a:rPr>
              <a:t>) начало промышленного переворота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3) бедность основной массы населения	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4</a:t>
            </a:r>
            <a:r>
              <a:rPr lang="ru-RU" sz="3200" dirty="0">
                <a:effectLst/>
              </a:rPr>
              <a:t>) многонациональный состав населения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9025" y="4369685"/>
            <a:ext cx="7272089" cy="15121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400" dirty="0" smtClean="0"/>
              <a:t>2) Промышленный переворот начался в </a:t>
            </a:r>
            <a:r>
              <a:rPr lang="en-US" sz="4400" dirty="0" smtClean="0"/>
              <a:t>XIX </a:t>
            </a:r>
            <a:r>
              <a:rPr lang="ru-RU" sz="4400" dirty="0" smtClean="0"/>
              <a:t>веке.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88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260648"/>
            <a:ext cx="7848872" cy="216024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Укажите 3 положения </a:t>
            </a:r>
            <a:r>
              <a:rPr lang="ru-RU" dirty="0" err="1" smtClean="0"/>
              <a:t>Столыпинской</a:t>
            </a:r>
            <a:r>
              <a:rPr lang="ru-RU" dirty="0" smtClean="0"/>
              <a:t> аграрной реформы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1382" y="2457253"/>
            <a:ext cx="7272089" cy="3456382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AutoNum type="arabi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Разрушение общины</a:t>
            </a:r>
          </a:p>
          <a:p>
            <a:pPr marL="742950" indent="-742950">
              <a:buAutoNum type="arabi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Переселенческая политика</a:t>
            </a:r>
          </a:p>
          <a:p>
            <a:pPr marL="742950" indent="-742950">
              <a:buAutoNum type="arabi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Создание крестьянского поземельного банка</a:t>
            </a:r>
          </a:p>
          <a:p>
            <a:pPr marL="742950" indent="-742950">
              <a:buAutoNum type="arabi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Уравнивание крестьян в правах с другими сословиями</a:t>
            </a:r>
          </a:p>
          <a:p>
            <a:pPr marL="742950" indent="-742950">
              <a:buAutoNum type="arabi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Создание отрубов и хуторов.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4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332656"/>
            <a:ext cx="7272088" cy="424847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effectLst/>
              </a:rPr>
              <a:t>За что Витте Ю.С. Получил прозвище </a:t>
            </a:r>
            <a:br>
              <a:rPr lang="ru-RU" sz="4800" dirty="0" smtClean="0">
                <a:effectLst/>
              </a:rPr>
            </a:br>
            <a:r>
              <a:rPr lang="ru-RU" sz="4800" dirty="0" smtClean="0">
                <a:effectLst/>
              </a:rPr>
              <a:t>«граф </a:t>
            </a:r>
            <a:r>
              <a:rPr lang="ru-RU" sz="4800" dirty="0" err="1" smtClean="0">
                <a:effectLst/>
              </a:rPr>
              <a:t>полусахалинский</a:t>
            </a:r>
            <a:r>
              <a:rPr lang="ru-RU" sz="4800" dirty="0" smtClean="0">
                <a:effectLst/>
              </a:rPr>
              <a:t>»</a:t>
            </a:r>
            <a:r>
              <a:rPr lang="ru-RU" sz="4800" dirty="0" smtClean="0">
                <a:effectLst/>
              </a:rPr>
              <a:t/>
            </a:r>
            <a:br>
              <a:rPr lang="ru-RU" sz="4800" dirty="0" smtClean="0">
                <a:effectLst/>
              </a:rPr>
            </a:br>
            <a:endParaRPr lang="ru-RU" sz="48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3916622"/>
            <a:ext cx="5256584" cy="168905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Подписание мирного договора с Японией, по которому Россия теряла часть о. Сахалин.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7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22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599" y="260648"/>
            <a:ext cx="4810553" cy="4824536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Кто из министров Временного правительства отличался такой чертой характера как непостоянство, изменчивость?</a:t>
            </a:r>
            <a:endParaRPr lang="ru-RU" sz="36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45224"/>
            <a:ext cx="7272089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Керенский А.Ф.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972" y="4895937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47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942" y="692696"/>
            <a:ext cx="7272089" cy="2664296"/>
          </a:xfrm>
        </p:spPr>
        <p:txBody>
          <a:bodyPr>
            <a:noAutofit/>
          </a:bodyPr>
          <a:lstStyle/>
          <a:p>
            <a:r>
              <a:rPr lang="ru-RU" dirty="0" smtClean="0"/>
              <a:t>Назовите лидера партии большевиков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689303"/>
            <a:ext cx="7272089" cy="1251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Ленин Владимир Ильич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74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24744"/>
            <a:ext cx="7200081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Как вы думаете, после какого события стали говорить о «пьяном» бюджете государства?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4348310"/>
            <a:ext cx="4608512" cy="168905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Введение Винной монополии,</a:t>
            </a:r>
          </a:p>
          <a:p>
            <a:pPr marL="0" indent="0" algn="ctr">
              <a:buNone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1897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49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100" y="3488540"/>
            <a:ext cx="6984775" cy="145262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/>
              </a:rPr>
              <a:t>Как называлась реформа, которая ввела в обращение данные монеты?</a:t>
            </a:r>
            <a:endParaRPr lang="ru-RU" sz="4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5412491"/>
            <a:ext cx="7056784" cy="14455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Денежная,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1895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222" y="5131446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3671" y="216866"/>
            <a:ext cx="57150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272808" cy="25202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Какой документ был принят царем в 1905 году по настоянию Витте Ю.С.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299459"/>
            <a:ext cx="7128792" cy="168905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Манифест об усовершенствовании общественного порядка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01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632848" cy="2952328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effectLst/>
              </a:rPr>
              <a:t>Благословенный</a:t>
            </a:r>
            <a:br>
              <a:rPr lang="ru-RU" sz="4800" b="1" i="1" dirty="0" smtClean="0">
                <a:effectLst/>
              </a:rPr>
            </a:br>
            <a:r>
              <a:rPr lang="ru-RU" sz="4800" b="1" i="1" dirty="0" smtClean="0">
                <a:effectLst/>
              </a:rPr>
              <a:t>( 1 б)</a:t>
            </a:r>
            <a:endParaRPr lang="ru-RU" sz="48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3717032"/>
            <a:ext cx="5472608" cy="2196603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5400" b="1" i="1" dirty="0" smtClean="0"/>
              <a:t>Александр </a:t>
            </a:r>
            <a:r>
              <a:rPr lang="en-US" sz="5400" b="1" i="1" dirty="0" smtClean="0"/>
              <a:t>I</a:t>
            </a:r>
            <a:endParaRPr lang="ru-RU" sz="5400" dirty="0"/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12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484784"/>
            <a:ext cx="7344097" cy="172819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Укажите дату русско-японской войны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3789040"/>
            <a:ext cx="4406734" cy="147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1904-1905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43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5"/>
            <a:ext cx="6588372" cy="280831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effectLst/>
              </a:rPr>
              <a:t>Назовите событие, с которого началась русско-японская война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3447522"/>
            <a:ext cx="5472608" cy="244827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Нападение японского флота на крейсер «Варяг» и канонерскую лодку «Кореец» в порту Чемульпо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j043388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j0432618[1]">
            <a:hlinkClick r:id="rId3" action="ppaction://hlinksldjump">
              <a:snd r:embed="rId4" name="cashreg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911"/>
            <a:ext cx="1511449" cy="15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68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</TotalTime>
  <Words>505</Words>
  <Application>Microsoft Office PowerPoint</Application>
  <PresentationFormat>Экран (4:3)</PresentationFormat>
  <Paragraphs>107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Corbel</vt:lpstr>
      <vt:lpstr>Gill Sans MT</vt:lpstr>
      <vt:lpstr>Verdana</vt:lpstr>
      <vt:lpstr>Wingdings 2</vt:lpstr>
      <vt:lpstr>Солнцестояние</vt:lpstr>
      <vt:lpstr>Своя игра.  История, 9 класс </vt:lpstr>
      <vt:lpstr>Презентация PowerPoint</vt:lpstr>
      <vt:lpstr>За что Витте Ю.С. Получил прозвище  «граф полусахалинский» </vt:lpstr>
      <vt:lpstr>Как вы думаете, после какого события стали говорить о «пьяном» бюджете государства?</vt:lpstr>
      <vt:lpstr>Как называлась реформа, которая ввела в обращение данные монеты?</vt:lpstr>
      <vt:lpstr>Какой документ был принят царем в 1905 году по настоянию Витте Ю.С.</vt:lpstr>
      <vt:lpstr>Благословенный ( 1 б)</vt:lpstr>
      <vt:lpstr>Укажите дату русско-японской войны</vt:lpstr>
      <vt:lpstr>Назовите событие, с которого началась русско-японская война</vt:lpstr>
      <vt:lpstr>Расположите в хронологической последовательности: 1)оборона порт-Артура; 2) Цусимское сражение; 3) Мукденское сражение; 4) гибель адмирала Макарова на броненосце «Петропавловск</vt:lpstr>
      <vt:lpstr> Назовите название мирного договора, которым окончилась русско-японская война </vt:lpstr>
      <vt:lpstr>Укажите фамилию генерала, руководившиге русскими сухопутными силами.  </vt:lpstr>
      <vt:lpstr>Назовите годы первой русской революции.</vt:lpstr>
      <vt:lpstr>Назовите фамилию инициатора мирного шествия к царю</vt:lpstr>
      <vt:lpstr>Назовите орган власти, который стихийно появился в период революции. В этот орган избирались представители от рабочих и солдат.</vt:lpstr>
      <vt:lpstr>О каком событий идет речь? "Братья товарищи-рабочие! Невинная кровь все же пролилась… Пули царских солдат... прострелили царский портрет и убили нашу веру в царя. Так отомстим же, братья, проклятому народом царю,…министрам, всем грабителям несчастной русской земли. Смерть им всем!"  Укажите дату этого события.</vt:lpstr>
      <vt:lpstr>Что такое третьеиюньский государственный переворот?  Когда он произошел?</vt:lpstr>
      <vt:lpstr>Осуществляемый в короткие сроки переход о традиционного, аграрно-сословного общества к современному, индустриальному обществу, сопровождающийся изменениями в социальной структуре и быте людей</vt:lpstr>
      <vt:lpstr> Политика, цель которой состоит в ограничении ввоза определенных товаров из-за границы за счет повышения пошлин для защиты отечественного производителя.</vt:lpstr>
      <vt:lpstr>Объединение промышленников, контролирующее выпуск определенных видов продукции, способное диктовать цены рынку.</vt:lpstr>
      <vt:lpstr>Освобождение ранее осужденных лиц</vt:lpstr>
      <vt:lpstr>Требование принятие определенных условий, обычно сопровождающееся угрозой объявления войны в случае их невыполнения.</vt:lpstr>
      <vt:lpstr>Укажите годы первой мировой войны, воюющие стороны, а так же название немецкого плана войны</vt:lpstr>
      <vt:lpstr>Расположите в хронологическое последовательности А) битва на Марне Б) Брусиловский прорыв В) Великое отступление</vt:lpstr>
      <vt:lpstr>Укажите дату отречение Николая II от престола</vt:lpstr>
      <vt:lpstr>Что послужило причиной апрельского кризиса Временного правительства Львова? </vt:lpstr>
      <vt:lpstr>Перечислите первые 3 декрета большевиков, после их прихода к власти</vt:lpstr>
      <vt:lpstr>Одной из особенностей социально-экономического развития России начала ХХ в НЕ являлось: 1) неравномерное развитие территории  2) начало промышленного переворота 3) бедность основной массы населения  4) многонациональный состав населения</vt:lpstr>
      <vt:lpstr>Укажите 3 положения Столыпинской аграрной реформы</vt:lpstr>
      <vt:lpstr>Кто из министров Временного правительства отличался такой чертой характера как непостоянство, изменчивость?</vt:lpstr>
      <vt:lpstr>Назовите лидера партии большевиков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69</cp:revision>
  <dcterms:created xsi:type="dcterms:W3CDTF">2013-11-15T18:25:06Z</dcterms:created>
  <dcterms:modified xsi:type="dcterms:W3CDTF">2015-10-12T10:49:36Z</dcterms:modified>
</cp:coreProperties>
</file>