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2" r:id="rId6"/>
    <p:sldId id="263" r:id="rId7"/>
    <p:sldId id="261" r:id="rId8"/>
    <p:sldId id="257" r:id="rId9"/>
    <p:sldId id="258" r:id="rId10"/>
    <p:sldId id="259" r:id="rId11"/>
    <p:sldId id="267" r:id="rId12"/>
    <p:sldId id="268" r:id="rId13"/>
    <p:sldId id="269" r:id="rId14"/>
    <p:sldId id="270" r:id="rId15"/>
    <p:sldId id="271" r:id="rId16"/>
    <p:sldId id="260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85" autoAdjust="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7%20&#1082;&#1083;\7&#1042;%20&#1082;&#1083;&#1072;&#1089;&#1089;\!!%207&#1042;%20&#1091;&#1076;&#1086;&#1074;&#1083;&#1077;&#1090;&#1074;&#1086;&#1088;&#1077;&#1085;&#1085;&#1086;&#1089;&#1090;&#1100;%20&#1087;&#1088;&#1086;&#1092;&#1080;&#1083;&#1077;&#1084;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Готовность к реализации познавательного интереса обучающихся 7В класса, 2015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'интерес '!$E$47:$S$47</c:f>
              <c:strCache>
                <c:ptCount val="15"/>
                <c:pt idx="0">
                  <c:v>математика</c:v>
                </c:pt>
                <c:pt idx="1">
                  <c:v>русский</c:v>
                </c:pt>
                <c:pt idx="2">
                  <c:v>литература</c:v>
                </c:pt>
                <c:pt idx="3">
                  <c:v>история</c:v>
                </c:pt>
                <c:pt idx="4">
                  <c:v>общество</c:v>
                </c:pt>
                <c:pt idx="5">
                  <c:v>биология</c:v>
                </c:pt>
                <c:pt idx="6">
                  <c:v>география</c:v>
                </c:pt>
                <c:pt idx="7">
                  <c:v>обж</c:v>
                </c:pt>
                <c:pt idx="8">
                  <c:v>англ</c:v>
                </c:pt>
                <c:pt idx="9">
                  <c:v>ия№2</c:v>
                </c:pt>
                <c:pt idx="10">
                  <c:v>физ-ра</c:v>
                </c:pt>
                <c:pt idx="11">
                  <c:v>информатика</c:v>
                </c:pt>
                <c:pt idx="12">
                  <c:v>физика</c:v>
                </c:pt>
                <c:pt idx="13">
                  <c:v>химия</c:v>
                </c:pt>
                <c:pt idx="14">
                  <c:v>технология</c:v>
                </c:pt>
              </c:strCache>
            </c:strRef>
          </c:cat>
          <c:val>
            <c:numRef>
              <c:f>'интерес '!$E$50:$S$50</c:f>
              <c:numCache>
                <c:formatCode>0.00</c:formatCode>
                <c:ptCount val="15"/>
                <c:pt idx="0">
                  <c:v>-12.5</c:v>
                </c:pt>
                <c:pt idx="1">
                  <c:v>87.5</c:v>
                </c:pt>
                <c:pt idx="2">
                  <c:v>75</c:v>
                </c:pt>
                <c:pt idx="3">
                  <c:v>62.5</c:v>
                </c:pt>
                <c:pt idx="4">
                  <c:v>12.5</c:v>
                </c:pt>
                <c:pt idx="5">
                  <c:v>37.5</c:v>
                </c:pt>
                <c:pt idx="6">
                  <c:v>37.5</c:v>
                </c:pt>
                <c:pt idx="7">
                  <c:v>0</c:v>
                </c:pt>
                <c:pt idx="8">
                  <c:v>87.5</c:v>
                </c:pt>
                <c:pt idx="9">
                  <c:v>37.5</c:v>
                </c:pt>
                <c:pt idx="10">
                  <c:v>75</c:v>
                </c:pt>
                <c:pt idx="11">
                  <c:v>-12.5</c:v>
                </c:pt>
                <c:pt idx="12">
                  <c:v>62.5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286920"/>
        <c:axId val="157907160"/>
      </c:barChart>
      <c:catAx>
        <c:axId val="15928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7907160"/>
        <c:crosses val="autoZero"/>
        <c:auto val="1"/>
        <c:lblAlgn val="ctr"/>
        <c:lblOffset val="100"/>
        <c:noMultiLvlLbl val="0"/>
      </c:catAx>
      <c:valAx>
        <c:axId val="15790716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59286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F10500-FE92-4C00-9C4E-7229482B0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0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99612-9994-4962-A0CD-F0DD76786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55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7C988-A0A4-4118-90C7-87DD6BE58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6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76F0-2E9D-48E3-B966-64C64BD4C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77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2FDFF-10D7-47CD-961A-8672544B7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76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A307-F0C1-4E28-8490-3DE128380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6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7565A-6495-4488-89E5-B9D5B097D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8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1A710-F69D-4ACF-9660-046EFCCF5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0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97109-8C4C-4735-B1CC-21BC197F5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6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E2952-AEA1-4722-8B45-A83191F08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51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F2904-A7C0-40AC-BEF5-1779AE9A6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0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CBBD9B-1AF6-45E4-807E-D1288A46D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npo-spo/obrazovanie-i-pedagogika/library/2015/10/10/praktiko-orientirovannoe-obuchenie" TargetMode="External"/><Relationship Id="rId2" Type="http://schemas.openxmlformats.org/officeDocument/2006/relationships/hyperlink" Target="http://www.myshared.ru/slide/340618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sportal.ru/blog/obshcheobrazovatelnaya-tematika/all/2011/11/03/iz-opyta-rabota-po-praktiko-orientirovannomu" TargetMode="External"/><Relationship Id="rId4" Type="http://schemas.openxmlformats.org/officeDocument/2006/relationships/hyperlink" Target="http://www.myshared.ru/slide/932782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5184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Районный конкурс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Учитель года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/>
              <a:t>номинация «Опыт и мастерство»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«Методическое объединение учителей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altLang="ru-RU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7200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dirty="0" smtClean="0"/>
              <a:t>Алексей Владимирович Булавин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0620"/>
            <a:ext cx="9144000" cy="490066"/>
          </a:xfrm>
        </p:spPr>
        <p:txBody>
          <a:bodyPr/>
          <a:lstStyle/>
          <a:p>
            <a:pPr algn="l"/>
            <a:r>
              <a:rPr lang="ru-RU" sz="1400" dirty="0" smtClean="0"/>
              <a:t>Эльконин Данил Борисович             Гальперин Петр Яковлевич            Леонтьев Алексей Николаевич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933056"/>
            <a:ext cx="8304664" cy="22322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 smtClean="0"/>
              <a:t>На основе внешних материальных действий формируются внутренние действия, то есть умственные; они то и обеспечивают человеку ученье мыслить, ориентироваться в окружающем мире.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73821" cy="3317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2608064" cy="3317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392" y="0"/>
            <a:ext cx="2448272" cy="331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4" name="Содержимое 3" descr="Männchen-Lei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7384" y="1600200"/>
            <a:ext cx="452923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6в класс 2014-2015</a:t>
            </a:r>
            <a:endParaRPr lang="ru-RU" dirty="0"/>
          </a:p>
        </p:txBody>
      </p:sp>
      <p:pic>
        <p:nvPicPr>
          <p:cNvPr id="6" name="Содержимое 5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28737"/>
            <a:ext cx="9144000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6б-7б-8б класс</a:t>
            </a:r>
            <a:endParaRPr lang="ru-RU" dirty="0"/>
          </a:p>
        </p:txBody>
      </p:sp>
      <p:pic>
        <p:nvPicPr>
          <p:cNvPr id="4" name="Содержимое 3" descr="image002_13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28736"/>
            <a:ext cx="9144000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 а класс</a:t>
            </a:r>
            <a:endParaRPr lang="ru-RU" dirty="0"/>
          </a:p>
        </p:txBody>
      </p:sp>
      <p:pic>
        <p:nvPicPr>
          <p:cNvPr id="4" name="Содержимое 3" descr="0006-006-Uroven-motivatsii-k-obuchenij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3999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Мотивы и цели</a:t>
            </a:r>
            <a:endParaRPr lang="ru-RU" dirty="0"/>
          </a:p>
        </p:txBody>
      </p:sp>
      <p:pic>
        <p:nvPicPr>
          <p:cNvPr id="7" name="Содержимое 6" descr="bigstock_Tempting_Reward_Dollar_6212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2332037"/>
            <a:ext cx="4357686" cy="4525963"/>
          </a:xfrm>
        </p:spPr>
      </p:pic>
      <p:pic>
        <p:nvPicPr>
          <p:cNvPr id="2050" name="Picture 2" descr="C:\Users\Alexsey\Desktop\rules-of-scho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8774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Теоретическая информация по проблеме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>
                <a:hlinkClick r:id="rId2"/>
              </a:rPr>
              <a:t>http://www.myshared.ru/slide/340618/</a:t>
            </a:r>
            <a:r>
              <a:rPr lang="ru-RU" sz="2800" dirty="0" smtClean="0"/>
              <a:t>    </a:t>
            </a:r>
          </a:p>
          <a:p>
            <a:r>
              <a:rPr lang="en-US" sz="2800" dirty="0" smtClean="0">
                <a:hlinkClick r:id="rId3"/>
              </a:rPr>
              <a:t>http://nsportal.ru/npo-spo/obrazovanie-i-pedagogika/library/2015/10/10/praktiko-orientirovannoe-obuchenie</a:t>
            </a:r>
            <a:r>
              <a:rPr lang="ru-RU" sz="2800" dirty="0" smtClean="0"/>
              <a:t>  </a:t>
            </a:r>
          </a:p>
          <a:p>
            <a:r>
              <a:rPr lang="en-US" sz="2800" dirty="0" smtClean="0">
                <a:hlinkClick r:id="rId4"/>
              </a:rPr>
              <a:t>http://www.myshared.ru/slide/932782/</a:t>
            </a:r>
            <a:r>
              <a:rPr lang="ru-RU" sz="2800" dirty="0" smtClean="0"/>
              <a:t>  </a:t>
            </a:r>
          </a:p>
          <a:p>
            <a:r>
              <a:rPr lang="en-US" sz="2800" dirty="0" smtClean="0">
                <a:hlinkClick r:id="rId5"/>
              </a:rPr>
              <a:t>http://nsportal.ru/blog/obshcheobrazovatelnaya-tematika/all/2011/11/03/iz-opyta-rabota-po-praktiko-orientirovannomu</a:t>
            </a:r>
            <a:r>
              <a:rPr lang="ru-RU" sz="2800" dirty="0" smtClean="0"/>
              <a:t>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335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pic>
        <p:nvPicPr>
          <p:cNvPr id="4" name="Содержимое 3" descr="smil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099" y="1600200"/>
            <a:ext cx="657980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pic>
        <p:nvPicPr>
          <p:cNvPr id="4" name="Содержимое 3" descr="scuola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-1"/>
            <a:ext cx="6786578" cy="319296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7535"/>
            <a:ext cx="7000892" cy="36504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85516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76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7398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навыки раз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0"/>
            <a:ext cx="71438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420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45024"/>
            <a:ext cx="8229600" cy="18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/>
              <a:t>«Воспитание </a:t>
            </a:r>
            <a:r>
              <a:rPr lang="ru-RU" sz="2800" dirty="0"/>
              <a:t>в том и заключается, что более взрослое поколение передает свой опыт, свою страсть, свои убеждения младшему </a:t>
            </a:r>
            <a:r>
              <a:rPr lang="ru-RU" sz="2800" dirty="0" smtClean="0"/>
              <a:t>поколению».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286120" cy="2952328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Антон Семенович Макаренко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951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/>
              <a:t>«Великая цель образования – это не знания, а действия»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246080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Герберт Спенсер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37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Оптический'">
  <a:themeElements>
    <a:clrScheme name="Office Theme 13">
      <a:dk1>
        <a:srgbClr val="000000"/>
      </a:dk1>
      <a:lt1>
        <a:srgbClr val="CBF0FF"/>
      </a:lt1>
      <a:dk2>
        <a:srgbClr val="00295B"/>
      </a:dk2>
      <a:lt2>
        <a:srgbClr val="808080"/>
      </a:lt2>
      <a:accent1>
        <a:srgbClr val="6DC9EE"/>
      </a:accent1>
      <a:accent2>
        <a:srgbClr val="CCCCFF"/>
      </a:accent2>
      <a:accent3>
        <a:srgbClr val="E2F6FF"/>
      </a:accent3>
      <a:accent4>
        <a:srgbClr val="000000"/>
      </a:accent4>
      <a:accent5>
        <a:srgbClr val="BAE1F5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'Оптический'</Template>
  <TotalTime>78</TotalTime>
  <Words>125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Trebuchet MS</vt:lpstr>
      <vt:lpstr>Шаблон оформления 'Оптический'</vt:lpstr>
      <vt:lpstr>Районный конкурс   «Учитель года» номинация «Опыт и мастерство»  «Методическое объединение учителей» </vt:lpstr>
      <vt:lpstr>Проблема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«Воспитание в том и заключается, что более взрослое поколение передает свой опыт, свою страсть, свои убеждения младшему поколению».</vt:lpstr>
      <vt:lpstr>«Великая цель образования – это не знания, а действия»</vt:lpstr>
      <vt:lpstr>Эльконин Данил Борисович             Гальперин Петр Яковлевич            Леонтьев Алексей Николаевич</vt:lpstr>
      <vt:lpstr>результаты</vt:lpstr>
      <vt:lpstr>6в класс 2014-2015</vt:lpstr>
      <vt:lpstr>6б-7б-8б класс</vt:lpstr>
      <vt:lpstr>6 а класс</vt:lpstr>
      <vt:lpstr>Мотивы и цели</vt:lpstr>
      <vt:lpstr>Теоретическая информация по проблеме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конкурс   «Учитель года»  этап «Методическое объединение учителей» номинация «Опыт и мастерство»</dc:title>
  <dc:creator>Teacher</dc:creator>
  <cp:lastModifiedBy>тс</cp:lastModifiedBy>
  <cp:revision>10</cp:revision>
  <dcterms:created xsi:type="dcterms:W3CDTF">2015-12-02T02:36:10Z</dcterms:created>
  <dcterms:modified xsi:type="dcterms:W3CDTF">2015-12-02T13:32:45Z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TC100690441049</vt:lpwstr>
  </property>
</Properties>
</file>