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89" r:id="rId2"/>
    <p:sldId id="256" r:id="rId3"/>
    <p:sldId id="257" r:id="rId4"/>
    <p:sldId id="265" r:id="rId5"/>
    <p:sldId id="262" r:id="rId6"/>
    <p:sldId id="263" r:id="rId7"/>
    <p:sldId id="264" r:id="rId8"/>
    <p:sldId id="258" r:id="rId9"/>
    <p:sldId id="259" r:id="rId10"/>
    <p:sldId id="260" r:id="rId11"/>
    <p:sldId id="261" r:id="rId12"/>
    <p:sldId id="290" r:id="rId13"/>
    <p:sldId id="291" r:id="rId14"/>
    <p:sldId id="285" r:id="rId15"/>
    <p:sldId id="286" r:id="rId16"/>
    <p:sldId id="266" r:id="rId17"/>
    <p:sldId id="267" r:id="rId18"/>
    <p:sldId id="269" r:id="rId19"/>
    <p:sldId id="268" r:id="rId20"/>
    <p:sldId id="270" r:id="rId21"/>
    <p:sldId id="271" r:id="rId22"/>
    <p:sldId id="273" r:id="rId23"/>
    <p:sldId id="275" r:id="rId24"/>
    <p:sldId id="284" r:id="rId25"/>
    <p:sldId id="274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7" r:id="rId35"/>
    <p:sldId id="28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6CACA-7FD5-40B0-A2B1-45B2ACB632C5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F7F2F-A0F7-45D7-AFFE-1184853BE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F7F2F-A0F7-45D7-AFFE-1184853BEAEB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llforchildren.ru/pictures/showimg/school3/school03043gif.htm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allforchildren.ru/pictures/showimg/school3/school03043gif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://allforchildren.ru/pictures/showimg/school3/school03043gif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41953" r="16712" b="30485"/>
          <a:stretch>
            <a:fillRect/>
          </a:stretch>
        </p:blipFill>
        <p:spPr bwMode="auto">
          <a:xfrm>
            <a:off x="539552" y="548680"/>
            <a:ext cx="76328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 l="51660" t="53938" r="33950" b="24407"/>
          <a:stretch>
            <a:fillRect/>
          </a:stretch>
        </p:blipFill>
        <p:spPr bwMode="auto">
          <a:xfrm>
            <a:off x="6804248" y="692696"/>
            <a:ext cx="18722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332656"/>
            <a:ext cx="820891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105273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ПЛОЩАДЬ</a:t>
            </a:r>
            <a:endParaRPr lang="ru-RU" sz="4000" b="1" dirty="0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 l="24542" t="41141" r="16794" b="27360"/>
          <a:stretch>
            <a:fillRect/>
          </a:stretch>
        </p:blipFill>
        <p:spPr bwMode="auto">
          <a:xfrm>
            <a:off x="611560" y="3140968"/>
            <a:ext cx="596316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 cstate="print"/>
          <a:srcRect l="61622" t="42125" r="18454" b="26375"/>
          <a:stretch>
            <a:fillRect/>
          </a:stretch>
        </p:blipFill>
        <p:spPr bwMode="auto">
          <a:xfrm>
            <a:off x="6156176" y="2996952"/>
            <a:ext cx="22682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67544" y="3068960"/>
            <a:ext cx="820891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068960"/>
            <a:ext cx="820891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378904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МНОГОУГОЛЬНИК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8229600" cy="310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211960" y="4941168"/>
          <a:ext cx="4160837" cy="812800"/>
        </p:xfrm>
        <a:graphic>
          <a:graphicData uri="http://schemas.openxmlformats.org/presentationml/2006/ole">
            <p:oleObj spid="_x0000_s7170" name="Формула" r:id="rId4" imgW="1168200" imgH="228600" progId="Equation.3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475656" y="1484784"/>
          <a:ext cx="1533525" cy="642938"/>
        </p:xfrm>
        <a:graphic>
          <a:graphicData uri="http://schemas.openxmlformats.org/presentationml/2006/ole">
            <p:oleObj spid="_x0000_s7171" name="Формула" r:id="rId5" imgW="545760" imgH="228600" progId="Equation.3">
              <p:embed/>
            </p:oleObj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229600" cy="25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07904" y="3284984"/>
          <a:ext cx="527050" cy="404812"/>
        </p:xfrm>
        <a:graphic>
          <a:graphicData uri="http://schemas.openxmlformats.org/presentationml/2006/ole">
            <p:oleObj spid="_x0000_s8194" name="Формула" r:id="rId4" imgW="266400" imgH="20304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364088" y="2924944"/>
          <a:ext cx="318520" cy="414784"/>
        </p:xfrm>
        <a:graphic>
          <a:graphicData uri="http://schemas.openxmlformats.org/presentationml/2006/ole">
            <p:oleObj spid="_x0000_s8195" name="Формула" r:id="rId5" imgW="126720" imgH="164880" progId="Equation.3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493838" y="1628775"/>
          <a:ext cx="1498600" cy="642938"/>
        </p:xfrm>
        <a:graphic>
          <a:graphicData uri="http://schemas.openxmlformats.org/presentationml/2006/ole">
            <p:oleObj spid="_x0000_s8196" name="Формула" r:id="rId6" imgW="533160" imgH="228600" progId="Equation.3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4067944" y="4509120"/>
          <a:ext cx="4160837" cy="812800"/>
        </p:xfrm>
        <a:graphic>
          <a:graphicData uri="http://schemas.openxmlformats.org/presentationml/2006/ole">
            <p:oleObj spid="_x0000_s8197" name="Формула" r:id="rId7" imgW="1168200" imgH="228600" progId="Equation.3">
              <p:embed/>
            </p:oleObj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Готовимся к экзамену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73431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7213600" y="1916113"/>
          <a:ext cx="714375" cy="500062"/>
        </p:xfrm>
        <a:graphic>
          <a:graphicData uri="http://schemas.openxmlformats.org/presentationml/2006/ole">
            <p:oleObj spid="_x0000_s29699" name="Формула" r:id="rId4" imgW="253800" imgH="177480" progId="Equation.3">
              <p:embed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3851920" y="4293096"/>
          <a:ext cx="5019675" cy="1401762"/>
        </p:xfrm>
        <a:graphic>
          <a:graphicData uri="http://schemas.openxmlformats.org/presentationml/2006/ole">
            <p:oleObj spid="_x0000_s29700" name="Формула" r:id="rId5" imgW="1409400" imgH="393480" progId="Equation.3">
              <p:embed/>
            </p:oleObj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3419872" y="2780928"/>
            <a:ext cx="1656184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699792" y="3789040"/>
            <a:ext cx="108012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419872" y="2780928"/>
            <a:ext cx="0" cy="1008112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Готовимся к экзамену</a:t>
            </a:r>
            <a:endParaRPr lang="ru-RU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8229600" cy="323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2051720" y="4005064"/>
          <a:ext cx="714375" cy="500062"/>
        </p:xfrm>
        <a:graphic>
          <a:graphicData uri="http://schemas.openxmlformats.org/presentationml/2006/ole">
            <p:oleObj spid="_x0000_s30723" name="Формула" r:id="rId4" imgW="25380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 (тест)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6242"/>
          <a:stretch>
            <a:fillRect/>
          </a:stretch>
        </p:blipFill>
        <p:spPr bwMode="auto">
          <a:xfrm>
            <a:off x="467544" y="1844824"/>
            <a:ext cx="8229600" cy="108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allforchildren.ru/pictures/school3_s/school03043.gif">
            <a:hlinkClick r:id="rId3" tooltip="Нажмите для просмотра полноразмерного изображения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124744"/>
            <a:ext cx="5112568" cy="5288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№1</a:t>
            </a:r>
          </a:p>
          <a:p>
            <a:pPr algn="just">
              <a:buNone/>
            </a:pPr>
            <a:r>
              <a:rPr lang="ru-RU" dirty="0" smtClean="0"/>
              <a:t>       В параллелограмме </a:t>
            </a:r>
            <a:r>
              <a:rPr lang="en-US" dirty="0" smtClean="0"/>
              <a:t>KMPT </a:t>
            </a:r>
            <a:r>
              <a:rPr lang="ru-RU" dirty="0" smtClean="0"/>
              <a:t>диагональ </a:t>
            </a:r>
            <a:r>
              <a:rPr lang="en-US" dirty="0" smtClean="0"/>
              <a:t>MT</a:t>
            </a:r>
            <a:r>
              <a:rPr lang="ru-RU" dirty="0" smtClean="0"/>
              <a:t> перпендикулярна стороне </a:t>
            </a:r>
            <a:r>
              <a:rPr lang="en-US" dirty="0" smtClean="0"/>
              <a:t>KM</a:t>
            </a:r>
            <a:r>
              <a:rPr lang="ru-RU" dirty="0" smtClean="0"/>
              <a:t>, </a:t>
            </a:r>
            <a:r>
              <a:rPr lang="en-US" dirty="0" smtClean="0"/>
              <a:t>  KM</a:t>
            </a:r>
            <a:r>
              <a:rPr lang="ru-RU" dirty="0" smtClean="0"/>
              <a:t> = 13 см, </a:t>
            </a:r>
            <a:r>
              <a:rPr lang="en-US" dirty="0" smtClean="0"/>
              <a:t>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</a:t>
            </a:r>
            <a:r>
              <a:rPr lang="en-US" dirty="0" smtClean="0"/>
              <a:t>MT</a:t>
            </a:r>
            <a:r>
              <a:rPr lang="ru-RU" dirty="0" smtClean="0"/>
              <a:t> = 5 см. Найдите площадь параллелограмма и его высоты, если  </a:t>
            </a:r>
            <a:r>
              <a:rPr lang="en-US" dirty="0" smtClean="0"/>
              <a:t> MP</a:t>
            </a:r>
            <a:r>
              <a:rPr lang="ru-RU" dirty="0" smtClean="0"/>
              <a:t> = 14 см.</a:t>
            </a:r>
          </a:p>
          <a:p>
            <a:pPr algn="just">
              <a:buNone/>
            </a:pPr>
            <a:r>
              <a:rPr lang="ru-RU" dirty="0" smtClean="0"/>
              <a:t>№2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18480"/>
            <a:ext cx="5354985" cy="234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39552" y="555452"/>
          <a:ext cx="6624735" cy="604994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125362"/>
                <a:gridCol w="316287"/>
                <a:gridCol w="218285"/>
                <a:gridCol w="223364"/>
                <a:gridCol w="441649"/>
              </a:tblGrid>
              <a:tr h="231083"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1"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7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7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3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7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691">
                <a:tc gridSpan="4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rowSpan="8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5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3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9559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Кроссворд «Знатоки геометрии»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494116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горизонтали: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Ромб с прямым углом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39552" y="555452"/>
          <a:ext cx="6624735" cy="65074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</a:tblGrid>
              <a:tr h="231083"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3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691">
                <a:tc gridSpan="4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8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5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3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9559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Кроссворд «Знатоки геометрии»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494116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горизонтали: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Ромб с прямым углом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39552" y="555452"/>
          <a:ext cx="6624735" cy="65074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</a:tblGrid>
              <a:tr h="231083"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3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691">
                <a:tc gridSpan="4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8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5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3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9559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Кроссворд «Знатоки геометрии»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4941168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горизонтали: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Часть плоскости, занимаемая многоугольником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39552" y="555452"/>
          <a:ext cx="6624735" cy="65074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</a:tblGrid>
              <a:tr h="231083"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3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Щ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Ь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691">
                <a:tc gridSpan="4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8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5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3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9559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Кроссворд «Знатоки геометрии»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4941168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горизонтали: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Часть плоскости, занимаемая многоугольником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Решение задач по теме : «Площадь многоугольника»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39552" y="555452"/>
          <a:ext cx="6624735" cy="65074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</a:tblGrid>
              <a:tr h="231083"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3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691">
                <a:tc gridSpan="4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8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5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3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9559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Кроссворд «Знатоки геометрии»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4941168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горизонтали: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Сторона прямоугольного треугольника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39552" y="555452"/>
          <a:ext cx="6624735" cy="65074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</a:tblGrid>
              <a:tr h="231083"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3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691">
                <a:tc gridSpan="4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8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5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3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9559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Кроссворд «Знатоки геометрии»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4941168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горизонтали: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Сторона прямоугольного треугольника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39552" y="555452"/>
          <a:ext cx="6624735" cy="65074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</a:tblGrid>
              <a:tr h="231083"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3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691">
                <a:tc gridSpan="4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8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5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3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9559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Кроссворд «Знатоки геометрии»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4941168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вертикали: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 Параллелограмм с равными сторонами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39552" y="555452"/>
          <a:ext cx="6624735" cy="65074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</a:tblGrid>
              <a:tr h="231083"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2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3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691">
                <a:tc gridSpan="4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row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1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11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121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9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5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3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9559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Кроссворд «Знатоки геометрии»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4941168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вертикали: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 Параллелограмм с равными сторонами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39552" y="555452"/>
          <a:ext cx="6624735" cy="656843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</a:tblGrid>
              <a:tr h="231083"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3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691">
                <a:tc gridSpan="4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 rowSpan="8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5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3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9559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Кроссворд «Знатоки геометрии»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4941168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вертикали: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8. Самая большая сторона прямоугольного треугольника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39552" y="555452"/>
          <a:ext cx="6624735" cy="65074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</a:tblGrid>
              <a:tr h="231083"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3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691">
                <a:tc gridSpan="4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8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5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3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9559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Кроссворд «Знатоки геометрии»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4941168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вертикали: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8. Самая большая сторона прямоугольного треугольника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39552" y="555452"/>
          <a:ext cx="6624735" cy="65074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</a:tblGrid>
              <a:tr h="231083"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3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691">
                <a:tc gridSpan="4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8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5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3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9559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Кроссворд «Знатоки геометрии»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4941168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горизонтали: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 Параллелограмм с прямым углом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39552" y="555452"/>
          <a:ext cx="6624735" cy="65074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</a:tblGrid>
              <a:tr h="231083"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3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691">
                <a:tc gridSpan="4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Ь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8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5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3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9559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Кроссворд «Знатоки геометрии»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4941168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горизонтали: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 Параллелограмм с прямым углом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39552" y="555452"/>
          <a:ext cx="6624735" cy="65074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</a:tblGrid>
              <a:tr h="231083"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3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691">
                <a:tc gridSpan="4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Ь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8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5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3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9559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Кроссворд «Знатоки геометрии»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4941168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горизонтали: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9. Четырехугольник, у которого две стороны параллельны, а две другие нет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39552" y="555452"/>
          <a:ext cx="6624735" cy="65074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</a:tblGrid>
              <a:tr h="231083"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3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691">
                <a:tc gridSpan="4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Ь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8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5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3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9559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Кроссворд «Знатоки геометрии»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4941168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горизонтали: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9. Четырехугольник, у которого две стороны параллельны, а две другие нет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Геометрия полна приключений, потому что за каждой задачей скрывается приключение мысли. Решить задачу – это значит пережить приключение. </a:t>
            </a:r>
          </a:p>
          <a:p>
            <a:r>
              <a:rPr lang="ru-RU" i="1" dirty="0" smtClean="0"/>
              <a:t>(В. Произволов) </a:t>
            </a:r>
            <a:endParaRPr lang="ru-RU" i="1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899592" y="4293096"/>
            <a:ext cx="1152128" cy="936104"/>
          </a:xfrm>
          <a:prstGeom prst="triangle">
            <a:avLst>
              <a:gd name="adj" fmla="val 829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>
            <a:off x="6588224" y="4509120"/>
            <a:ext cx="1368152" cy="1296144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4788024" y="3068960"/>
            <a:ext cx="1800200" cy="1440160"/>
          </a:xfrm>
          <a:prstGeom prst="trapezoi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2843808" y="3789040"/>
            <a:ext cx="1224136" cy="2520280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39552" y="555452"/>
          <a:ext cx="6624735" cy="65074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</a:tblGrid>
              <a:tr h="231083"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3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691">
                <a:tc gridSpan="4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Ь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8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5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3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9559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Кроссворд «Знатоки геометрии»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4581128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вертикали: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Отрезок перпендикуляра, соединяющий вершину многоугольника с точкой противоположной стороны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39552" y="555452"/>
          <a:ext cx="6624735" cy="65074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</a:tblGrid>
              <a:tr h="231083"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3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691">
                <a:tc gridSpan="4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Ь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8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5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3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9559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Кроссворд «Знатоки геометрии»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4581128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вертикали: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Отрезок перпендикуляра, соединяющий вершину многоугольника с точкой противоположной стороны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39552" y="555452"/>
          <a:ext cx="6624735" cy="65074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</a:tblGrid>
              <a:tr h="231083"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0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3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Ь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8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5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3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9559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Кроссворд «Знатоки геометрии»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4581128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вертикали: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Четырехугольник противоположные стороны которого попарно параллельны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39552" y="555452"/>
          <a:ext cx="6624735" cy="65074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  <a:gridCol w="441649"/>
              </a:tblGrid>
              <a:tr h="231083"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0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108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3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64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Ь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8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5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3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83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9559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Кроссворд «Знатоки геометрии»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4581128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вертикали: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Четырехугольник противоположные стороны которого попарно параллельны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8674" name="Picture 2" descr="http://allforchildren.ru/pictures/school3_s/school03043.gif">
            <a:hlinkClick r:id="rId3" tooltip="Нажмите для просмотра полноразмерного изображения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124744"/>
            <a:ext cx="2018623" cy="2088232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700808"/>
          <a:ext cx="6096000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</a:t>
                      </a:r>
                      <a:r>
                        <a:rPr lang="ru-RU" sz="2000" b="1" baseline="0" dirty="0" smtClean="0"/>
                        <a:t> задание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 балл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 задание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 балл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 задание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 балл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 задание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 балла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5 задание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 балла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3789040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Критерии оценивания:</a:t>
            </a:r>
          </a:p>
          <a:p>
            <a:pPr marL="342900" indent="-342900">
              <a:buAutoNum type="arabicPlain" startAt="5"/>
            </a:pPr>
            <a:r>
              <a:rPr lang="ru-RU" sz="2400" dirty="0" smtClean="0"/>
              <a:t>баллов – «5»</a:t>
            </a:r>
          </a:p>
          <a:p>
            <a:pPr marL="342900" indent="-342900">
              <a:buAutoNum type="arabicPlain" startAt="4"/>
            </a:pPr>
            <a:r>
              <a:rPr lang="ru-RU" sz="2400" dirty="0" smtClean="0"/>
              <a:t>балла – «4»</a:t>
            </a:r>
          </a:p>
          <a:p>
            <a:pPr marL="342900" indent="-342900"/>
            <a:r>
              <a:rPr lang="ru-RU" sz="2400" dirty="0" smtClean="0"/>
              <a:t>3 балла – «4»</a:t>
            </a:r>
          </a:p>
          <a:p>
            <a:pPr marL="342900" indent="-342900"/>
            <a:r>
              <a:rPr lang="ru-RU" sz="2400" dirty="0" smtClean="0"/>
              <a:t>Менее 3 баллов – «2»</a:t>
            </a:r>
          </a:p>
          <a:p>
            <a:pPr marL="342900" indent="-342900">
              <a:buAutoNum type="arabicPlain" startAt="4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Выполнить задания по карточкам, повторить формулы для вычисления площадей многоугольников</a:t>
            </a:r>
            <a:endParaRPr lang="ru-RU" dirty="0"/>
          </a:p>
        </p:txBody>
      </p:sp>
      <p:pic>
        <p:nvPicPr>
          <p:cNvPr id="4" name="Picture 2" descr="http://allforchildren.ru/pictures/school3_s/school03043.gif">
            <a:hlinkClick r:id="rId2" tooltip="Нажмите для просмотра полноразмерного изображения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132856"/>
            <a:ext cx="3312368" cy="3426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7996626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араллелограмм 4"/>
          <p:cNvSpPr/>
          <p:nvPr/>
        </p:nvSpPr>
        <p:spPr>
          <a:xfrm>
            <a:off x="3779912" y="3645024"/>
            <a:ext cx="4464496" cy="1944216"/>
          </a:xfrm>
          <a:prstGeom prst="parallelogram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283968" y="3645024"/>
            <a:ext cx="0" cy="194421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5896" y="407707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306896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479715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395536" y="5445224"/>
            <a:ext cx="576064" cy="720080"/>
          </a:xfrm>
          <a:prstGeom prst="irregularSeal1">
            <a:avLst/>
          </a:prstGeom>
          <a:solidFill>
            <a:schemeClr val="accent1">
              <a:alpha val="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29600" cy="372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внобедренный треугольник 4"/>
          <p:cNvSpPr/>
          <p:nvPr/>
        </p:nvSpPr>
        <p:spPr>
          <a:xfrm>
            <a:off x="4427984" y="2492896"/>
            <a:ext cx="3312368" cy="2952328"/>
          </a:xfrm>
          <a:prstGeom prst="triangle">
            <a:avLst>
              <a:gd name="adj" fmla="val 76756"/>
            </a:avLst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0"/>
            <a:endCxn id="5" idx="3"/>
          </p:cNvCxnSpPr>
          <p:nvPr/>
        </p:nvCxnSpPr>
        <p:spPr>
          <a:xfrm>
            <a:off x="6970425" y="2492896"/>
            <a:ext cx="0" cy="295232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12160" y="558924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328498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4328" y="342900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407707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395536" y="2924944"/>
            <a:ext cx="576064" cy="720080"/>
          </a:xfrm>
          <a:prstGeom prst="irregularSeal1">
            <a:avLst/>
          </a:prstGeom>
          <a:solidFill>
            <a:schemeClr val="accent1">
              <a:alpha val="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229600" cy="397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рапеция 4"/>
          <p:cNvSpPr/>
          <p:nvPr/>
        </p:nvSpPr>
        <p:spPr>
          <a:xfrm>
            <a:off x="4427984" y="2780928"/>
            <a:ext cx="3672408" cy="2304256"/>
          </a:xfrm>
          <a:prstGeom prst="trapezoid">
            <a:avLst>
              <a:gd name="adj" fmla="val 48810"/>
            </a:avLst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580112" y="2780928"/>
            <a:ext cx="0" cy="2304256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28184" y="515719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220486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386104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539552" y="4005064"/>
            <a:ext cx="576064" cy="720080"/>
          </a:xfrm>
          <a:prstGeom prst="irregularSeal1">
            <a:avLst/>
          </a:prstGeom>
          <a:solidFill>
            <a:schemeClr val="accent1">
              <a:alpha val="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788" y="1219200"/>
            <a:ext cx="8104424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омб 4"/>
          <p:cNvSpPr/>
          <p:nvPr/>
        </p:nvSpPr>
        <p:spPr>
          <a:xfrm>
            <a:off x="5076056" y="2996952"/>
            <a:ext cx="1944216" cy="3384376"/>
          </a:xfrm>
          <a:prstGeom prst="diamond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endCxn id="5" idx="2"/>
          </p:cNvCxnSpPr>
          <p:nvPr/>
        </p:nvCxnSpPr>
        <p:spPr>
          <a:xfrm flipH="1">
            <a:off x="6048164" y="3041714"/>
            <a:ext cx="944" cy="333961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5" idx="3"/>
            <a:endCxn id="5" idx="1"/>
          </p:cNvCxnSpPr>
          <p:nvPr/>
        </p:nvCxnSpPr>
        <p:spPr>
          <a:xfrm flipH="1">
            <a:off x="5076056" y="4689140"/>
            <a:ext cx="194421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48064" y="357301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458112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28" y="414908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395536" y="3861048"/>
            <a:ext cx="576064" cy="720080"/>
          </a:xfrm>
          <a:prstGeom prst="irregularSeal1">
            <a:avLst/>
          </a:prstGeom>
          <a:solidFill>
            <a:schemeClr val="accent1">
              <a:alpha val="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8229600" cy="336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563888" y="5013176"/>
          <a:ext cx="5335930" cy="1401812"/>
        </p:xfrm>
        <a:graphic>
          <a:graphicData uri="http://schemas.openxmlformats.org/presentationml/2006/ole">
            <p:oleObj spid="_x0000_s5122" name="Формула" r:id="rId4" imgW="1498320" imgH="39348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6804248" y="1844824"/>
          <a:ext cx="1533147" cy="642044"/>
        </p:xfrm>
        <a:graphic>
          <a:graphicData uri="http://schemas.openxmlformats.org/presentationml/2006/ole">
            <p:oleObj spid="_x0000_s5123" name="Формула" r:id="rId5" imgW="5457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229600" cy="331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339752" y="1628800"/>
          <a:ext cx="1533525" cy="642938"/>
        </p:xfrm>
        <a:graphic>
          <a:graphicData uri="http://schemas.openxmlformats.org/presentationml/2006/ole">
            <p:oleObj spid="_x0000_s6146" name="Формула" r:id="rId4" imgW="545760" imgH="22860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151313" y="5307013"/>
          <a:ext cx="4160837" cy="812800"/>
        </p:xfrm>
        <a:graphic>
          <a:graphicData uri="http://schemas.openxmlformats.org/presentationml/2006/ole">
            <p:oleObj spid="_x0000_s6147" name="Формула" r:id="rId5" imgW="1168200" imgH="228600" progId="Equation.3">
              <p:embed/>
            </p:oleObj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281</TotalTime>
  <Words>1103</Words>
  <Application>Microsoft Office PowerPoint</Application>
  <PresentationFormat>Экран (4:3)</PresentationFormat>
  <Paragraphs>1053</Paragraphs>
  <Slides>35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Начальная</vt:lpstr>
      <vt:lpstr>Формула</vt:lpstr>
      <vt:lpstr>Microsoft Equation 3.0</vt:lpstr>
      <vt:lpstr>Слайд 1</vt:lpstr>
      <vt:lpstr>Решение задач по теме : «Площадь многоугольника»</vt:lpstr>
      <vt:lpstr>Слайд 3</vt:lpstr>
      <vt:lpstr>Проверь себя</vt:lpstr>
      <vt:lpstr>Проверь себя</vt:lpstr>
      <vt:lpstr>Проверь себя</vt:lpstr>
      <vt:lpstr>Слайд 7</vt:lpstr>
      <vt:lpstr>Проверь себя</vt:lpstr>
      <vt:lpstr>Проверь себя</vt:lpstr>
      <vt:lpstr>Проверь себя</vt:lpstr>
      <vt:lpstr>Проверь себя</vt:lpstr>
      <vt:lpstr>Готовимся к экзамену</vt:lpstr>
      <vt:lpstr>Готовимся к экзамену</vt:lpstr>
      <vt:lpstr>Проверь себя (тест)</vt:lpstr>
      <vt:lpstr>Решите задачи</vt:lpstr>
      <vt:lpstr>Кроссворд «Знатоки геометрии»</vt:lpstr>
      <vt:lpstr>Кроссворд «Знатоки геометрии»</vt:lpstr>
      <vt:lpstr>Кроссворд «Знатоки геометрии»</vt:lpstr>
      <vt:lpstr>Кроссворд «Знатоки геометрии»</vt:lpstr>
      <vt:lpstr>Кроссворд «Знатоки геометрии»</vt:lpstr>
      <vt:lpstr>Кроссворд «Знатоки геометрии»</vt:lpstr>
      <vt:lpstr>Кроссворд «Знатоки геометрии»</vt:lpstr>
      <vt:lpstr>Кроссворд «Знатоки геометрии»</vt:lpstr>
      <vt:lpstr>Кроссворд «Знатоки геометрии»</vt:lpstr>
      <vt:lpstr>Кроссворд «Знатоки геометрии»</vt:lpstr>
      <vt:lpstr>Кроссворд «Знатоки геометрии»</vt:lpstr>
      <vt:lpstr>Кроссворд «Знатоки геометрии»</vt:lpstr>
      <vt:lpstr>Кроссворд «Знатоки геометрии»</vt:lpstr>
      <vt:lpstr>Кроссворд «Знатоки геометрии»</vt:lpstr>
      <vt:lpstr>Кроссворд «Знатоки геометрии»</vt:lpstr>
      <vt:lpstr>Кроссворд «Знатоки геометрии»</vt:lpstr>
      <vt:lpstr>Кроссворд «Знатоки геометрии»</vt:lpstr>
      <vt:lpstr>Кроссворд «Знатоки геометрии»</vt:lpstr>
      <vt:lpstr>Самостоятельная работа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Ермак</dc:creator>
  <cp:lastModifiedBy>Валера Ермак</cp:lastModifiedBy>
  <cp:revision>33</cp:revision>
  <dcterms:created xsi:type="dcterms:W3CDTF">2015-12-14T15:54:36Z</dcterms:created>
  <dcterms:modified xsi:type="dcterms:W3CDTF">2015-12-16T17:25:20Z</dcterms:modified>
</cp:coreProperties>
</file>