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825540"/>
          </a:xfrm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</a:pPr>
            <a:r>
              <a:rPr lang="ru-RU" altLang="ru-RU" sz="2000" b="1" dirty="0">
                <a:solidFill>
                  <a:srgbClr val="002060"/>
                </a:solidFill>
                <a:latin typeface="Arial Black" pitchFamily="34" charset="0"/>
              </a:rPr>
              <a:t>Воронежская область</a:t>
            </a:r>
          </a:p>
          <a:p>
            <a:pPr algn="r">
              <a:spcBef>
                <a:spcPct val="0"/>
              </a:spcBef>
              <a:buClrTx/>
              <a:buSzTx/>
            </a:pPr>
            <a:r>
              <a:rPr lang="ru-RU" altLang="ru-RU" sz="2000" b="1" dirty="0">
                <a:solidFill>
                  <a:srgbClr val="002060"/>
                </a:solidFill>
                <a:latin typeface="Arial Black" pitchFamily="34" charset="0"/>
              </a:rPr>
              <a:t>Калачеевский район</a:t>
            </a:r>
          </a:p>
          <a:p>
            <a:pPr algn="r">
              <a:spcBef>
                <a:spcPct val="0"/>
              </a:spcBef>
              <a:buClrTx/>
              <a:buSzTx/>
            </a:pPr>
            <a:r>
              <a:rPr lang="ru-RU" altLang="ru-RU" sz="2000" b="1" dirty="0" err="1">
                <a:solidFill>
                  <a:srgbClr val="002060"/>
                </a:solidFill>
                <a:latin typeface="Arial Black" pitchFamily="34" charset="0"/>
              </a:rPr>
              <a:t>с.п</a:t>
            </a:r>
            <a:r>
              <a:rPr lang="ru-RU" altLang="ru-RU" sz="2000" b="1" dirty="0">
                <a:solidFill>
                  <a:srgbClr val="002060"/>
                </a:solidFill>
                <a:latin typeface="Arial Black" pitchFamily="34" charset="0"/>
              </a:rPr>
              <a:t>. Колос</a:t>
            </a:r>
          </a:p>
          <a:p>
            <a:pPr algn="r">
              <a:spcBef>
                <a:spcPct val="0"/>
              </a:spcBef>
              <a:buClrTx/>
              <a:buSzTx/>
            </a:pPr>
            <a:r>
              <a:rPr lang="ru-RU" altLang="ru-RU" sz="2000" b="1" dirty="0">
                <a:solidFill>
                  <a:srgbClr val="002060"/>
                </a:solidFill>
                <a:latin typeface="Arial Black" pitchFamily="34" charset="0"/>
              </a:rPr>
              <a:t>работа учителя истории </a:t>
            </a:r>
          </a:p>
          <a:p>
            <a:pPr algn="r">
              <a:spcBef>
                <a:spcPct val="0"/>
              </a:spcBef>
              <a:buClrTx/>
              <a:buSzTx/>
            </a:pPr>
            <a:r>
              <a:rPr lang="ru-RU" altLang="ru-RU" sz="2000" b="1" dirty="0">
                <a:solidFill>
                  <a:srgbClr val="002060"/>
                </a:solidFill>
                <a:latin typeface="Arial Black" pitchFamily="34" charset="0"/>
              </a:rPr>
              <a:t>МКОУ Поселковой СОШ</a:t>
            </a:r>
          </a:p>
          <a:p>
            <a:pPr algn="r">
              <a:spcBef>
                <a:spcPct val="0"/>
              </a:spcBef>
              <a:buClrTx/>
              <a:buSzTx/>
            </a:pPr>
            <a:r>
              <a:rPr lang="ru-RU" altLang="ru-RU" sz="2000" b="1" dirty="0">
                <a:solidFill>
                  <a:srgbClr val="002060"/>
                </a:solidFill>
                <a:latin typeface="Arial Black" pitchFamily="34" charset="0"/>
              </a:rPr>
              <a:t>Блощицыной Е.П.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2015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433732"/>
            <a:ext cx="4767064" cy="1981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Парад Победы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Урок Памяти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404664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bg1"/>
                </a:solidFill>
              </a:rPr>
              <a:t>«Нет подвига выше, чем подвиг народа».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4536" b="4013"/>
          <a:stretch/>
        </p:blipFill>
        <p:spPr>
          <a:xfrm rot="5400000">
            <a:off x="-623068" y="1954266"/>
            <a:ext cx="5222720" cy="34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6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Вечером </a:t>
            </a:r>
            <a:r>
              <a:rPr lang="ru-RU" sz="2400" dirty="0">
                <a:solidFill>
                  <a:schemeClr val="bg1"/>
                </a:solidFill>
              </a:rPr>
              <a:t>огромные огненные букеты невиданного </a:t>
            </a:r>
            <a:r>
              <a:rPr lang="ru-RU" sz="2400" dirty="0" smtClean="0">
                <a:solidFill>
                  <a:schemeClr val="bg1"/>
                </a:solidFill>
              </a:rPr>
              <a:t>салюта озарили </a:t>
            </a:r>
            <a:r>
              <a:rPr lang="ru-RU" sz="2400" dirty="0">
                <a:solidFill>
                  <a:schemeClr val="bg1"/>
                </a:solidFill>
              </a:rPr>
              <a:t>небосвод. Из тысячи орудий было дано 30 залпов.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" b="8534"/>
          <a:stretch/>
        </p:blipFill>
        <p:spPr>
          <a:xfrm>
            <a:off x="1043608" y="1588168"/>
            <a:ext cx="6840760" cy="43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3780"/>
          <a:stretch/>
        </p:blipFill>
        <p:spPr>
          <a:xfrm>
            <a:off x="-324543" y="0"/>
            <a:ext cx="9917508" cy="6919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Ура! Победа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Н.И. </a:t>
            </a:r>
            <a:r>
              <a:rPr lang="ru-RU" b="1" dirty="0" err="1">
                <a:solidFill>
                  <a:schemeClr val="bg1"/>
                </a:solidFill>
              </a:rPr>
              <a:t>Ворожейкина</a:t>
            </a:r>
            <a:r>
              <a:rPr lang="ru-RU" b="1" dirty="0">
                <a:solidFill>
                  <a:schemeClr val="bg1"/>
                </a:solidFill>
              </a:rPr>
              <a:t>, В.М. Соловьев, М.Т. </a:t>
            </a:r>
            <a:r>
              <a:rPr lang="ru-RU" b="1" dirty="0" err="1">
                <a:solidFill>
                  <a:schemeClr val="bg1"/>
                </a:solidFill>
              </a:rPr>
              <a:t>Студеникин</a:t>
            </a:r>
            <a:r>
              <a:rPr lang="ru-RU" b="1" dirty="0">
                <a:solidFill>
                  <a:schemeClr val="bg1"/>
                </a:solidFill>
              </a:rPr>
              <a:t> «Рассказы по родной истории».</a:t>
            </a:r>
          </a:p>
          <a:p>
            <a:r>
              <a:rPr lang="ru-RU" b="1" smtClean="0">
                <a:solidFill>
                  <a:schemeClr val="bg1"/>
                </a:solidFill>
              </a:rPr>
              <a:t>Диски </a:t>
            </a:r>
            <a:r>
              <a:rPr lang="ru-RU" b="1" dirty="0">
                <a:solidFill>
                  <a:schemeClr val="bg1"/>
                </a:solidFill>
              </a:rPr>
              <a:t>«Уроки служения Отечеству</a:t>
            </a:r>
            <a:r>
              <a:rPr lang="ru-RU" b="1" dirty="0" smtClean="0">
                <a:solidFill>
                  <a:schemeClr val="bg1"/>
                </a:solidFill>
              </a:rPr>
              <a:t>», </a:t>
            </a:r>
            <a:r>
              <a:rPr lang="ru-RU" b="1" dirty="0">
                <a:solidFill>
                  <a:schemeClr val="bg1"/>
                </a:solidFill>
              </a:rPr>
              <a:t>«От Кремля до Рейхстага».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Парад Победы Советских Вооруженных Сил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200" dirty="0" smtClean="0">
                <a:solidFill>
                  <a:srgbClr val="C00000"/>
                </a:solidFill>
              </a:rPr>
              <a:t>24 </a:t>
            </a:r>
            <a:r>
              <a:rPr lang="ru-RU" sz="4200" dirty="0">
                <a:solidFill>
                  <a:srgbClr val="C00000"/>
                </a:solidFill>
              </a:rPr>
              <a:t>июня 1945 </a:t>
            </a:r>
            <a:r>
              <a:rPr lang="ru-RU" sz="4200" dirty="0" smtClean="0">
                <a:solidFill>
                  <a:srgbClr val="C00000"/>
                </a:solidFill>
              </a:rPr>
              <a:t>года.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Примерно </a:t>
            </a:r>
            <a:r>
              <a:rPr lang="ru-RU" sz="2400" dirty="0">
                <a:solidFill>
                  <a:schemeClr val="bg1"/>
                </a:solidFill>
              </a:rPr>
              <a:t>за неделю до Парада вызвал к себе Сталин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маршала Жукова и задал, казалось бы, странный вопрос:</a:t>
            </a:r>
          </a:p>
          <a:p>
            <a:pPr marL="0" indent="0">
              <a:buNone/>
            </a:pPr>
            <a:r>
              <a:rPr lang="ru-RU" sz="1800" dirty="0"/>
              <a:t>Не разучились ли ездить на коне?</a:t>
            </a:r>
          </a:p>
          <a:p>
            <a:pPr marL="0" indent="0">
              <a:buNone/>
            </a:pPr>
            <a:r>
              <a:rPr lang="ru-RU" sz="1800" dirty="0"/>
              <a:t>Нет, не разучился,— отвечает маршал.</a:t>
            </a:r>
          </a:p>
          <a:p>
            <a:pPr marL="0" indent="0">
              <a:buNone/>
            </a:pPr>
            <a:r>
              <a:rPr lang="ru-RU" sz="1800" dirty="0"/>
              <a:t>Вот вам и придется принимать Парад Победы.</a:t>
            </a:r>
            <a:br>
              <a:rPr lang="ru-RU" sz="1800" dirty="0"/>
            </a:br>
            <a:r>
              <a:rPr lang="ru-RU" sz="1800" dirty="0"/>
              <a:t>А командовать Парадом будет маршал Рокоссовский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r="23355"/>
          <a:stretch/>
        </p:blipFill>
        <p:spPr>
          <a:xfrm>
            <a:off x="6442530" y="2780928"/>
            <a:ext cx="2122186" cy="333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725144"/>
            <a:ext cx="525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Георгий Константинович  Жуков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926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Но </a:t>
            </a:r>
            <a:r>
              <a:rPr lang="ru-RU" sz="2400" dirty="0">
                <a:solidFill>
                  <a:schemeClr val="bg1"/>
                </a:solidFill>
              </a:rPr>
              <a:t>несмотря на дождливую погоду москвичи шли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колоннах к Красной площади со счастливыми, </a:t>
            </a:r>
            <a:r>
              <a:rPr lang="ru-RU" sz="2400" dirty="0" smtClean="0">
                <a:solidFill>
                  <a:schemeClr val="bg1"/>
                </a:solidFill>
              </a:rPr>
              <a:t>радостными лицами</a:t>
            </a:r>
            <a:r>
              <a:rPr lang="ru-RU" sz="2400" dirty="0">
                <a:solidFill>
                  <a:schemeClr val="bg1"/>
                </a:solidFill>
              </a:rPr>
              <a:t>. А море цветов, яркие лозунги, музыка по радио — </a:t>
            </a:r>
            <a:r>
              <a:rPr lang="ru-RU" sz="2400" dirty="0" smtClean="0">
                <a:solidFill>
                  <a:schemeClr val="bg1"/>
                </a:solidFill>
              </a:rPr>
              <a:t>все это </a:t>
            </a:r>
            <a:r>
              <a:rPr lang="ru-RU" sz="2400" dirty="0">
                <a:solidFill>
                  <a:schemeClr val="bg1"/>
                </a:solidFill>
              </a:rPr>
              <a:t>создавало праздничное настроение.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1" b="9879"/>
          <a:stretch/>
        </p:blipFill>
        <p:spPr>
          <a:xfrm>
            <a:off x="1373415" y="2204864"/>
            <a:ext cx="6480720" cy="40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8964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На </a:t>
            </a:r>
            <a:r>
              <a:rPr lang="ru-RU" sz="2400" dirty="0">
                <a:solidFill>
                  <a:schemeClr val="bg1"/>
                </a:solidFill>
              </a:rPr>
              <a:t>Параде Победы наши Вооруженные Силы предстали </a:t>
            </a:r>
            <a:r>
              <a:rPr lang="ru-RU" sz="2400" dirty="0" smtClean="0">
                <a:solidFill>
                  <a:schemeClr val="bg1"/>
                </a:solidFill>
              </a:rPr>
              <a:t>во всей </a:t>
            </a:r>
            <a:r>
              <a:rPr lang="ru-RU" sz="2400" dirty="0">
                <a:solidFill>
                  <a:schemeClr val="bg1"/>
                </a:solidFill>
              </a:rPr>
              <a:t>своей мощи и красе. Сверкали ордена на </a:t>
            </a:r>
            <a:r>
              <a:rPr lang="ru-RU" sz="2400" dirty="0" smtClean="0">
                <a:solidFill>
                  <a:schemeClr val="bg1"/>
                </a:solidFill>
              </a:rPr>
              <a:t>боевых знаменах</a:t>
            </a:r>
            <a:r>
              <a:rPr lang="ru-RU" sz="2400" dirty="0">
                <a:solidFill>
                  <a:schemeClr val="bg1"/>
                </a:solidFill>
              </a:rPr>
              <a:t>, всеми цветами радуги переливались </a:t>
            </a:r>
            <a:r>
              <a:rPr lang="ru-RU" sz="2400" dirty="0" smtClean="0">
                <a:solidFill>
                  <a:schemeClr val="bg1"/>
                </a:solidFill>
              </a:rPr>
              <a:t>орденские ленты </a:t>
            </a:r>
            <a:r>
              <a:rPr lang="ru-RU" sz="2400" dirty="0">
                <a:solidFill>
                  <a:schemeClr val="bg1"/>
                </a:solidFill>
              </a:rPr>
              <a:t>солдат и офицеров. Гордостью и счастьем были </a:t>
            </a:r>
            <a:r>
              <a:rPr lang="ru-RU" sz="2400" dirty="0" smtClean="0">
                <a:solidFill>
                  <a:schemeClr val="bg1"/>
                </a:solidFill>
              </a:rPr>
              <a:t>озарены лица </a:t>
            </a:r>
            <a:r>
              <a:rPr lang="ru-RU" sz="2400" dirty="0">
                <a:solidFill>
                  <a:schemeClr val="bg1"/>
                </a:solidFill>
              </a:rPr>
              <a:t>победителей.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10043"/>
          <a:stretch/>
        </p:blipFill>
        <p:spPr>
          <a:xfrm>
            <a:off x="1187624" y="2347918"/>
            <a:ext cx="6624736" cy="4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Когда </a:t>
            </a:r>
            <a:r>
              <a:rPr lang="ru-RU" sz="2400" dirty="0">
                <a:solidFill>
                  <a:schemeClr val="bg1"/>
                </a:solidFill>
              </a:rPr>
              <a:t>куранты Кремля пробили десять, в Спасских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воротах появились гарцующие на белых конях маршалы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Жуков и Рокоссовский. По площади прокатилось </a:t>
            </a:r>
            <a:r>
              <a:rPr lang="ru-RU" sz="2400" dirty="0" smtClean="0">
                <a:solidFill>
                  <a:schemeClr val="bg1"/>
                </a:solidFill>
              </a:rPr>
              <a:t>громогласное </a:t>
            </a:r>
            <a:r>
              <a:rPr lang="ru-RU" sz="2400" dirty="0">
                <a:solidFill>
                  <a:schemeClr val="bg1"/>
                </a:solidFill>
              </a:rPr>
              <a:t>перекатное «ура!». Начался Парад.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41484" r="16154" b="5866"/>
          <a:stretch/>
        </p:blipFill>
        <p:spPr bwMode="auto">
          <a:xfrm>
            <a:off x="1115617" y="2050186"/>
            <a:ext cx="6984776" cy="40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57633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Затем </a:t>
            </a:r>
            <a:r>
              <a:rPr lang="ru-RU" sz="2400" dirty="0">
                <a:solidFill>
                  <a:schemeClr val="bg1"/>
                </a:solidFill>
              </a:rPr>
              <a:t>начался торжественный марш по Красной площади.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1400 оркестрантов исполняли победные марши. Музыка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оркестров, удары тысяч шагов воинов в колоннах — все </a:t>
            </a:r>
            <a:r>
              <a:rPr lang="ru-RU" sz="2400" dirty="0" smtClean="0">
                <a:solidFill>
                  <a:schemeClr val="bg1"/>
                </a:solidFill>
              </a:rPr>
              <a:t>это сливалось </a:t>
            </a:r>
            <a:r>
              <a:rPr lang="ru-RU" sz="2400" dirty="0">
                <a:solidFill>
                  <a:schemeClr val="bg1"/>
                </a:solidFill>
              </a:rPr>
              <a:t>со звоном орденов и медалей </a:t>
            </a:r>
            <a:r>
              <a:rPr lang="ru-RU" sz="2400" dirty="0" smtClean="0">
                <a:solidFill>
                  <a:schemeClr val="bg1"/>
                </a:solidFill>
              </a:rPr>
              <a:t>участников Парада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Победы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   Наступила минутная пауза</a:t>
            </a:r>
            <a:r>
              <a:rPr lang="ru-RU" sz="2200" dirty="0">
                <a:solidFill>
                  <a:schemeClr val="bg1"/>
                </a:solidFill>
              </a:rPr>
              <a:t>. Тишину нарушила сухая дробь 80 барабанов. Их </a:t>
            </a:r>
            <a:r>
              <a:rPr lang="ru-RU" sz="2200" dirty="0" smtClean="0">
                <a:solidFill>
                  <a:schemeClr val="bg1"/>
                </a:solidFill>
              </a:rPr>
              <a:t>звуки заполнили </a:t>
            </a:r>
            <a:r>
              <a:rPr lang="ru-RU" sz="2200" dirty="0">
                <a:solidFill>
                  <a:schemeClr val="bg1"/>
                </a:solidFill>
              </a:rPr>
              <a:t>всю площадь. Под бой барабанов на </a:t>
            </a:r>
            <a:r>
              <a:rPr lang="ru-RU" sz="2200" dirty="0" smtClean="0">
                <a:solidFill>
                  <a:schemeClr val="bg1"/>
                </a:solidFill>
              </a:rPr>
              <a:t>площадь вступила </a:t>
            </a:r>
            <a:r>
              <a:rPr lang="ru-RU" sz="2200" dirty="0">
                <a:solidFill>
                  <a:schemeClr val="bg1"/>
                </a:solidFill>
              </a:rPr>
              <a:t>необычная колонна — 200 воинов несли 200 </a:t>
            </a:r>
            <a:r>
              <a:rPr lang="ru-RU" sz="2200" dirty="0" smtClean="0">
                <a:solidFill>
                  <a:schemeClr val="bg1"/>
                </a:solidFill>
              </a:rPr>
              <a:t>знамен. Древки </a:t>
            </a:r>
            <a:r>
              <a:rPr lang="ru-RU" sz="2200" dirty="0">
                <a:solidFill>
                  <a:schemeClr val="bg1"/>
                </a:solidFill>
              </a:rPr>
              <a:t>знамен были опущены, полотнища почти </a:t>
            </a:r>
            <a:r>
              <a:rPr lang="ru-RU" sz="2200" dirty="0" smtClean="0">
                <a:solidFill>
                  <a:schemeClr val="bg1"/>
                </a:solidFill>
              </a:rPr>
              <a:t>касались мокрой </a:t>
            </a:r>
            <a:r>
              <a:rPr lang="ru-RU" sz="2200" dirty="0">
                <a:solidFill>
                  <a:schemeClr val="bg1"/>
                </a:solidFill>
              </a:rPr>
              <a:t>брусчатки и словно мели площадь. Это были знамена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побежденного врага. Металлические ленты, прикрепленные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к древкам, звенели похоронным звоном. Дробно били </a:t>
            </a:r>
            <a:r>
              <a:rPr lang="ru-RU" sz="2200" dirty="0" smtClean="0">
                <a:solidFill>
                  <a:schemeClr val="bg1"/>
                </a:solidFill>
              </a:rPr>
              <a:t>барабаны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7625"/>
          <a:stretch/>
        </p:blipFill>
        <p:spPr>
          <a:xfrm>
            <a:off x="1763688" y="2852935"/>
            <a:ext cx="5616624" cy="35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7633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У </a:t>
            </a:r>
            <a:r>
              <a:rPr lang="ru-RU" sz="2400" dirty="0">
                <a:solidFill>
                  <a:schemeClr val="bg1"/>
                </a:solidFill>
              </a:rPr>
              <a:t>подножия Мавзолея В. И. Ленина были установлены два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деревянных помоста. На эти помосты должны бросить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поверженные флаги врага. Поравнявшись с ними, бойцы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сделали резкий поворот направо, и на помосты одно за </a:t>
            </a:r>
            <a:r>
              <a:rPr lang="ru-RU" sz="2400" dirty="0" smtClean="0">
                <a:solidFill>
                  <a:schemeClr val="bg1"/>
                </a:solidFill>
              </a:rPr>
              <a:t>другим полетели </a:t>
            </a:r>
            <a:r>
              <a:rPr lang="ru-RU" sz="2400" dirty="0">
                <a:solidFill>
                  <a:schemeClr val="bg1"/>
                </a:solidFill>
              </a:rPr>
              <a:t>фашистские знамена.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b="9241"/>
          <a:stretch/>
        </p:blipFill>
        <p:spPr>
          <a:xfrm>
            <a:off x="1547664" y="2420888"/>
            <a:ext cx="6408712" cy="39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Закончился </a:t>
            </a:r>
            <a:r>
              <a:rPr lang="ru-RU" sz="2400" dirty="0">
                <a:solidFill>
                  <a:schemeClr val="bg1"/>
                </a:solidFill>
              </a:rPr>
              <a:t>Парад, но Москва продолжала ликовать.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Тысячи людей собрались на Красной площади. Военных, не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спрашивая, кто они, откуда, обнимали, целовали, а потом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хватали в охапку и начинали качать, подбрасывая высоко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воздух над </a:t>
            </a:r>
            <a:r>
              <a:rPr lang="ru-RU" sz="2400" dirty="0" err="1">
                <a:solidFill>
                  <a:schemeClr val="bg1"/>
                </a:solidFill>
              </a:rPr>
              <a:t>разлившимся</a:t>
            </a:r>
            <a:r>
              <a:rPr lang="ru-RU" sz="2400" dirty="0">
                <a:solidFill>
                  <a:schemeClr val="bg1"/>
                </a:solidFill>
              </a:rPr>
              <a:t> морем человеческих голов.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7205"/>
          <a:stretch/>
        </p:blipFill>
        <p:spPr>
          <a:xfrm>
            <a:off x="1331640" y="2276872"/>
            <a:ext cx="6192688" cy="40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242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Парад Победы Урок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Блощицына Елена Петровна</dc:creator>
  <cp:lastModifiedBy>Елена Петровна</cp:lastModifiedBy>
  <cp:revision>9</cp:revision>
  <dcterms:modified xsi:type="dcterms:W3CDTF">2015-12-10T16:47:27Z</dcterms:modified>
</cp:coreProperties>
</file>