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1"/>
  </p:notesMasterIdLst>
  <p:sldIdLst>
    <p:sldId id="256" r:id="rId2"/>
    <p:sldId id="257" r:id="rId3"/>
    <p:sldId id="260" r:id="rId4"/>
    <p:sldId id="261" r:id="rId5"/>
    <p:sldId id="262" r:id="rId6"/>
    <p:sldId id="267" r:id="rId7"/>
    <p:sldId id="263" r:id="rId8"/>
    <p:sldId id="268" r:id="rId9"/>
    <p:sldId id="264" r:id="rId10"/>
    <p:sldId id="269" r:id="rId11"/>
    <p:sldId id="270" r:id="rId12"/>
    <p:sldId id="271" r:id="rId13"/>
    <p:sldId id="272" r:id="rId14"/>
    <p:sldId id="273" r:id="rId15"/>
    <p:sldId id="278" r:id="rId16"/>
    <p:sldId id="280" r:id="rId17"/>
    <p:sldId id="281" r:id="rId18"/>
    <p:sldId id="282" r:id="rId19"/>
    <p:sldId id="275" r:id="rId20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7CC086-87A2-4F7E-B015-F7B2BC420D27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1707C-6168-4061-A099-81ABB665D4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722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07C-6168-4061-A099-81ABB665D44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BBF70-8AD6-47C2-A600-320A1786EBA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BBF70-8AD6-47C2-A600-320A1786EBA2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BBF70-8AD6-47C2-A600-320A1786EBA2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BBF70-8AD6-47C2-A600-320A1786EBA2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76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F6871-BEB7-4989-9B18-A7A1F7006CDD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B593-23A2-4F71-B1FD-583C40966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F6871-BEB7-4989-9B18-A7A1F7006CDD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B593-23A2-4F71-B1FD-583C40966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81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F6871-BEB7-4989-9B18-A7A1F7006CDD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B593-23A2-4F71-B1FD-583C40966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F6871-BEB7-4989-9B18-A7A1F7006CDD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B593-23A2-4F71-B1FD-583C40966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6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F6871-BEB7-4989-9B18-A7A1F7006CDD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B593-23A2-4F71-B1FD-583C40966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7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2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F6871-BEB7-4989-9B18-A7A1F7006CDD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B593-23A2-4F71-B1FD-583C40966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5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5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F6871-BEB7-4989-9B18-A7A1F7006CDD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B593-23A2-4F71-B1FD-583C40966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F6871-BEB7-4989-9B18-A7A1F7006CDD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B593-23A2-4F71-B1FD-583C40966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F6871-BEB7-4989-9B18-A7A1F7006CDD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B593-23A2-4F71-B1FD-583C40966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6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93" y="364075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6" y="1913475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F6871-BEB7-4989-9B18-A7A1F7006CDD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B593-23A2-4F71-B1FD-583C40966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F6871-BEB7-4989-9B18-A7A1F7006CDD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B593-23A2-4F71-B1FD-583C40966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9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42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F6871-BEB7-4989-9B18-A7A1F7006CDD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42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42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8B593-23A2-4F71-B1FD-583C40966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jpeg"/><Relationship Id="rId4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ylitta.ru/uploads/posts/2012-10/1349158018_russian-dolls-14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30.jpeg"/><Relationship Id="rId4" Type="http://schemas.openxmlformats.org/officeDocument/2006/relationships/hyperlink" Target="http://mylitta.ru/uploads/posts/2012-10/1349157987_russian-dolls-16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31.jpeg"/><Relationship Id="rId4" Type="http://schemas.openxmlformats.org/officeDocument/2006/relationships/hyperlink" Target="http://mylitta.ru/uploads/posts/2012-10/1349157990_russian-dolls-17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2696" y="0"/>
            <a:ext cx="5593848" cy="3131840"/>
          </a:xfrm>
        </p:spPr>
        <p:txBody>
          <a:bodyPr anchor="t">
            <a:noAutofit/>
          </a:bodyPr>
          <a:lstStyle/>
          <a:p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 МУНИЦИПАЛЬНОЕ БЮДЖЕТНОЕ ОБРАЗОВАТЕЛЬНОЕ УЧРЕЖДЕНИЕ</a:t>
            </a:r>
            <a:br>
              <a:rPr lang="ru-RU" sz="1200" dirty="0" smtClean="0"/>
            </a:br>
            <a:r>
              <a:rPr lang="ru-RU" sz="1200" dirty="0" smtClean="0"/>
              <a:t>ДОПОЛНИТЕЛЬНОГО ОБРАЗОВАНИЯ  ДЕТЕЙ</a:t>
            </a:r>
            <a:br>
              <a:rPr lang="ru-RU" sz="1200" dirty="0" smtClean="0"/>
            </a:br>
            <a:r>
              <a:rPr lang="ru-RU" sz="1200" dirty="0" smtClean="0"/>
              <a:t>ДОМ ДЕТСКОГО ТВОРЧЕСТВА</a:t>
            </a:r>
            <a:br>
              <a:rPr lang="ru-RU" sz="1200" dirty="0" smtClean="0"/>
            </a:br>
            <a:r>
              <a:rPr lang="ru-RU" sz="1200" dirty="0" smtClean="0"/>
              <a:t>МУНИЦИПАЛЬНОГО ОБРАЗОВАНИЯ</a:t>
            </a:r>
            <a:br>
              <a:rPr lang="ru-RU" sz="1200" dirty="0" smtClean="0"/>
            </a:br>
            <a:r>
              <a:rPr lang="ru-RU" sz="1200" dirty="0" smtClean="0"/>
              <a:t>КАВКАЗСКИЙ РАЙОН</a:t>
            </a:r>
            <a:br>
              <a:rPr lang="ru-RU" sz="1200" dirty="0" smtClean="0"/>
            </a:br>
            <a:r>
              <a:rPr lang="ru-RU" sz="1200" b="1" dirty="0" smtClean="0">
                <a:latin typeface="Comic Sans MS" pitchFamily="66" charset="0"/>
              </a:rPr>
              <a:t/>
            </a:r>
            <a:br>
              <a:rPr lang="ru-RU" sz="1200" b="1" dirty="0" smtClean="0">
                <a:latin typeface="Comic Sans MS" pitchFamily="66" charset="0"/>
              </a:rPr>
            </a:br>
            <a:r>
              <a:rPr lang="ru-RU" sz="1200" dirty="0" smtClean="0">
                <a:latin typeface="Arial Black" pitchFamily="34" charset="0"/>
              </a:rPr>
              <a:t/>
            </a:r>
            <a:br>
              <a:rPr lang="ru-RU" sz="1200" dirty="0" smtClean="0">
                <a:latin typeface="Arial Black" pitchFamily="34" charset="0"/>
              </a:rPr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Матрешка</a:t>
            </a:r>
            <a:br>
              <a:rPr lang="ru-RU" sz="1200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 </a:t>
            </a:r>
            <a:endParaRPr lang="ru-RU" sz="1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1339440" y="1357291"/>
            <a:ext cx="4947082" cy="2071703"/>
          </a:xfrm>
        </p:spPr>
        <p:txBody>
          <a:bodyPr>
            <a:normAutofit fontScale="25000" lnSpcReduction="20000"/>
          </a:bodyPr>
          <a:lstStyle/>
          <a:p>
            <a:endParaRPr lang="ru-RU" sz="1600" dirty="0" smtClean="0">
              <a:latin typeface="Arial Black" pitchFamily="34" charset="0"/>
            </a:endParaRPr>
          </a:p>
          <a:p>
            <a:endParaRPr lang="ru-RU" sz="1600" dirty="0" smtClean="0">
              <a:latin typeface="+mj-lt"/>
            </a:endParaRPr>
          </a:p>
          <a:p>
            <a:endParaRPr lang="ru-RU" sz="1600" dirty="0" smtClean="0">
              <a:latin typeface="+mj-lt"/>
            </a:endParaRPr>
          </a:p>
          <a:p>
            <a:pPr algn="ctr"/>
            <a:endParaRPr lang="ru-RU" sz="24000" b="1" dirty="0" smtClean="0">
              <a:latin typeface="Comic Sans MS" pitchFamily="66" charset="0"/>
            </a:endParaRPr>
          </a:p>
          <a:p>
            <a:pPr algn="ctr"/>
            <a:r>
              <a:rPr lang="ru-RU" sz="24000" b="1" dirty="0" smtClean="0">
                <a:latin typeface="Comic Sans MS" pitchFamily="66" charset="0"/>
              </a:rPr>
              <a:t>Матрешка </a:t>
            </a:r>
            <a:endParaRPr lang="ru-RU" sz="24000" b="1" dirty="0" smtClean="0">
              <a:latin typeface="Arial Black" pitchFamily="34" charset="0"/>
            </a:endParaRPr>
          </a:p>
          <a:p>
            <a:pPr algn="r"/>
            <a:endParaRPr lang="ru-RU" sz="2300" dirty="0" smtClean="0">
              <a:latin typeface="+mj-lt"/>
            </a:endParaRPr>
          </a:p>
          <a:p>
            <a:pPr algn="r"/>
            <a:endParaRPr lang="ru-RU" sz="1600" dirty="0" smtClean="0">
              <a:latin typeface="+mj-lt"/>
            </a:endParaRPr>
          </a:p>
          <a:p>
            <a:pPr algn="r"/>
            <a:endParaRPr lang="ru-RU" sz="1600" dirty="0" smtClean="0">
              <a:latin typeface="+mj-lt"/>
            </a:endParaRPr>
          </a:p>
          <a:p>
            <a:pPr algn="r"/>
            <a:endParaRPr lang="ru-RU" sz="1600" dirty="0" smtClean="0">
              <a:latin typeface="+mj-lt"/>
            </a:endParaRPr>
          </a:p>
          <a:p>
            <a:pPr algn="r"/>
            <a:endParaRPr lang="ru-RU" sz="1600" dirty="0" smtClean="0">
              <a:latin typeface="+mj-lt"/>
            </a:endParaRPr>
          </a:p>
          <a:p>
            <a:pPr algn="r"/>
            <a:endParaRPr lang="ru-RU" sz="1600" dirty="0" smtClean="0">
              <a:latin typeface="+mj-lt"/>
            </a:endParaRPr>
          </a:p>
          <a:p>
            <a:pPr algn="r"/>
            <a:endParaRPr lang="ru-RU" sz="1600" dirty="0" smtClean="0">
              <a:latin typeface="+mj-lt"/>
            </a:endParaRPr>
          </a:p>
          <a:p>
            <a:pPr algn="r"/>
            <a:endParaRPr lang="ru-RU" sz="1600" dirty="0" smtClean="0">
              <a:latin typeface="+mj-lt"/>
            </a:endParaRPr>
          </a:p>
          <a:p>
            <a:pPr algn="r"/>
            <a:endParaRPr lang="ru-RU" sz="1600" dirty="0" smtClean="0">
              <a:latin typeface="+mj-lt"/>
            </a:endParaRPr>
          </a:p>
          <a:p>
            <a:pPr algn="r"/>
            <a:endParaRPr lang="ru-RU" sz="6400" dirty="0" smtClean="0">
              <a:latin typeface="Comic Sans MS" pitchFamily="66" charset="0"/>
            </a:endParaRPr>
          </a:p>
          <a:p>
            <a:pPr algn="r"/>
            <a:endParaRPr lang="ru-RU" sz="6400" dirty="0" smtClean="0">
              <a:latin typeface="Comic Sans MS" pitchFamily="66" charset="0"/>
            </a:endParaRPr>
          </a:p>
          <a:p>
            <a:pPr algn="r"/>
            <a:endParaRPr lang="ru-RU" sz="6400" dirty="0" smtClean="0">
              <a:latin typeface="Comic Sans MS" pitchFamily="66" charset="0"/>
            </a:endParaRPr>
          </a:p>
          <a:p>
            <a:pPr algn="r"/>
            <a:endParaRPr lang="ru-RU" sz="6400" dirty="0" smtClean="0">
              <a:latin typeface="Comic Sans MS" pitchFamily="66" charset="0"/>
            </a:endParaRPr>
          </a:p>
          <a:p>
            <a:pPr algn="r"/>
            <a:endParaRPr lang="ru-RU" sz="6400" dirty="0" smtClean="0">
              <a:latin typeface="Comic Sans MS" pitchFamily="66" charset="0"/>
            </a:endParaRPr>
          </a:p>
          <a:p>
            <a:pPr algn="r"/>
            <a:endParaRPr lang="ru-RU" sz="6400" dirty="0" smtClean="0">
              <a:latin typeface="Comic Sans MS" pitchFamily="66" charset="0"/>
            </a:endParaRPr>
          </a:p>
          <a:p>
            <a:pPr algn="r"/>
            <a:endParaRPr lang="ru-RU" sz="6400" dirty="0" smtClean="0">
              <a:latin typeface="Comic Sans MS" pitchFamily="66" charset="0"/>
            </a:endParaRPr>
          </a:p>
          <a:p>
            <a:pPr algn="r"/>
            <a:endParaRPr lang="ru-RU" sz="6400" dirty="0" smtClean="0">
              <a:latin typeface="Comic Sans MS" pitchFamily="66" charset="0"/>
            </a:endParaRPr>
          </a:p>
          <a:p>
            <a:pPr algn="r"/>
            <a:endParaRPr lang="ru-RU" sz="6400" dirty="0" smtClean="0">
              <a:latin typeface="Comic Sans MS" pitchFamily="66" charset="0"/>
            </a:endParaRPr>
          </a:p>
          <a:p>
            <a:pPr algn="r"/>
            <a:endParaRPr lang="ru-RU" sz="6400" dirty="0" smtClean="0">
              <a:latin typeface="Comic Sans MS" pitchFamily="66" charset="0"/>
            </a:endParaRPr>
          </a:p>
          <a:p>
            <a:pPr algn="r"/>
            <a:endParaRPr lang="ru-RU" sz="6400" dirty="0" smtClean="0">
              <a:latin typeface="Comic Sans MS" pitchFamily="66" charset="0"/>
            </a:endParaRPr>
          </a:p>
          <a:p>
            <a:pPr algn="r"/>
            <a:endParaRPr lang="ru-RU" sz="6400" dirty="0" smtClean="0">
              <a:latin typeface="Comic Sans MS" pitchFamily="66" charset="0"/>
            </a:endParaRPr>
          </a:p>
          <a:p>
            <a:pPr algn="r"/>
            <a:endParaRPr lang="ru-RU" sz="6400" dirty="0" smtClean="0">
              <a:latin typeface="Comic Sans MS" pitchFamily="66" charset="0"/>
            </a:endParaRPr>
          </a:p>
          <a:p>
            <a:pPr algn="r"/>
            <a:endParaRPr lang="ru-RU" sz="6400" b="1" dirty="0" smtClean="0">
              <a:latin typeface="Comic Sans MS" pitchFamily="66" charset="0"/>
            </a:endParaRPr>
          </a:p>
          <a:p>
            <a:pPr algn="r"/>
            <a:r>
              <a:rPr lang="ru-RU" sz="6400" b="1" dirty="0" smtClean="0">
                <a:latin typeface="Comic Sans MS" pitchFamily="66" charset="0"/>
              </a:rPr>
              <a:t>Подготовила педагог дополнительного образования                       </a:t>
            </a:r>
            <a:r>
              <a:rPr lang="ru-RU" sz="6400" b="1" dirty="0" err="1" smtClean="0">
                <a:latin typeface="Comic Sans MS" pitchFamily="66" charset="0"/>
              </a:rPr>
              <a:t>Куксова</a:t>
            </a:r>
            <a:r>
              <a:rPr lang="ru-RU" sz="6400" b="1" dirty="0" smtClean="0">
                <a:latin typeface="Comic Sans MS" pitchFamily="66" charset="0"/>
              </a:rPr>
              <a:t> Любовь Александровна</a:t>
            </a:r>
            <a:endParaRPr lang="ru-RU" sz="6400" dirty="0">
              <a:latin typeface="Comic Sans MS" pitchFamily="66" charset="0"/>
            </a:endParaRPr>
          </a:p>
        </p:txBody>
      </p:sp>
      <p:pic>
        <p:nvPicPr>
          <p:cNvPr id="9" name="Рисунок 8" descr="с цветам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4744" y="3491882"/>
            <a:ext cx="5134290" cy="3761167"/>
          </a:xfrm>
          <a:prstGeom prst="rect">
            <a:avLst/>
          </a:prstGeom>
        </p:spPr>
      </p:pic>
    </p:spTree>
  </p:cSld>
  <p:clrMapOvr>
    <a:masterClrMapping/>
  </p:clrMapOvr>
  <p:transition advTm="4914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706" y="366185"/>
            <a:ext cx="5623560" cy="184836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Матрешки расписываются разными росписями: « гжель», « </a:t>
            </a:r>
            <a:r>
              <a:rPr lang="ru-RU" sz="2400" b="1" dirty="0" err="1" smtClean="0">
                <a:latin typeface="Comic Sans MS" pitchFamily="66" charset="0"/>
              </a:rPr>
              <a:t>жостово</a:t>
            </a:r>
            <a:r>
              <a:rPr lang="ru-RU" sz="2400" b="1" dirty="0" smtClean="0">
                <a:latin typeface="Comic Sans MS" pitchFamily="66" charset="0"/>
              </a:rPr>
              <a:t>», «хохлома»,»палех»  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7" name="Содержимое 6" descr="голуба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300" y="2143109"/>
            <a:ext cx="1785950" cy="2786083"/>
          </a:xfrm>
        </p:spPr>
      </p:pic>
      <p:pic>
        <p:nvPicPr>
          <p:cNvPr id="8" name="Рисунок 7" descr="жостово крас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506" y="2000235"/>
            <a:ext cx="2286016" cy="3286143"/>
          </a:xfrm>
          <a:prstGeom prst="rect">
            <a:avLst/>
          </a:prstGeom>
        </p:spPr>
      </p:pic>
      <p:pic>
        <p:nvPicPr>
          <p:cNvPr id="10" name="Рисунок 9" descr="хохломски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47" y="5286381"/>
            <a:ext cx="2428892" cy="2428891"/>
          </a:xfrm>
          <a:prstGeom prst="rect">
            <a:avLst/>
          </a:prstGeom>
        </p:spPr>
      </p:pic>
      <p:pic>
        <p:nvPicPr>
          <p:cNvPr id="13" name="Рисунок 12" descr="по сказке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1944" y="5214943"/>
            <a:ext cx="2500329" cy="2428892"/>
          </a:xfrm>
          <a:prstGeom prst="rect">
            <a:avLst/>
          </a:prstGeom>
        </p:spPr>
      </p:pic>
    </p:spTree>
  </p:cSld>
  <p:clrMapOvr>
    <a:masterClrMapping/>
  </p:clrMapOvr>
  <p:transition advTm="9048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Матрешку используют для передачи  игровых сценок, сюжетов сказок, событий из   жизни, достопримечательностей 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4" name="Содержимое 3" descr="новогодня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680" y="2195736"/>
            <a:ext cx="2428892" cy="2214579"/>
          </a:xfrm>
        </p:spPr>
      </p:pic>
      <p:pic>
        <p:nvPicPr>
          <p:cNvPr id="5" name="Рисунок 4" descr="сказ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93096" y="2483768"/>
            <a:ext cx="2214578" cy="2286015"/>
          </a:xfrm>
          <a:prstGeom prst="rect">
            <a:avLst/>
          </a:prstGeom>
        </p:spPr>
      </p:pic>
      <p:pic>
        <p:nvPicPr>
          <p:cNvPr id="10" name="Рисунок 9" descr="перваяматрешка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2656" y="6655132"/>
            <a:ext cx="2664296" cy="2220247"/>
          </a:xfrm>
          <a:prstGeom prst="rect">
            <a:avLst/>
          </a:prstGeom>
        </p:spPr>
      </p:pic>
      <p:pic>
        <p:nvPicPr>
          <p:cNvPr id="12" name="Рисунок 11" descr="человеческие лиц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9068" y="6643703"/>
            <a:ext cx="2643206" cy="2143140"/>
          </a:xfrm>
          <a:prstGeom prst="rect">
            <a:avLst/>
          </a:prstGeom>
        </p:spPr>
      </p:pic>
      <p:pic>
        <p:nvPicPr>
          <p:cNvPr id="13" name="Рисунок 12" descr="архитектура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00282" y="4572000"/>
            <a:ext cx="4357718" cy="2071703"/>
          </a:xfrm>
          <a:prstGeom prst="rect">
            <a:avLst/>
          </a:prstGeom>
        </p:spPr>
      </p:pic>
    </p:spTree>
  </p:cSld>
  <p:clrMapOvr>
    <a:masterClrMapping/>
  </p:clrMapOvr>
  <p:transition advTm="6801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13" y="366184"/>
            <a:ext cx="5128654" cy="1524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Матрешка –хранительница исконной русской культуры, сувенир для туристов 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endParaRPr lang="ru-RU" sz="2000" b="1" dirty="0">
              <a:latin typeface="Comic Sans MS" pitchFamily="66" charset="0"/>
            </a:endParaRPr>
          </a:p>
        </p:txBody>
      </p:sp>
      <p:pic>
        <p:nvPicPr>
          <p:cNvPr id="4" name="Содержимое 3" descr="вятски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87" y="2214547"/>
            <a:ext cx="2357453" cy="2714644"/>
          </a:xfrm>
        </p:spPr>
      </p:pic>
      <p:pic>
        <p:nvPicPr>
          <p:cNvPr id="6" name="Рисунок 5" descr="еще цве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9" y="5429258"/>
            <a:ext cx="2071701" cy="2786081"/>
          </a:xfrm>
          <a:prstGeom prst="rect">
            <a:avLst/>
          </a:prstGeom>
        </p:spPr>
      </p:pic>
      <p:pic>
        <p:nvPicPr>
          <p:cNvPr id="7" name="Рисунок 6" descr="утуш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24" y="5572132"/>
            <a:ext cx="2786081" cy="2857520"/>
          </a:xfrm>
          <a:prstGeom prst="rect">
            <a:avLst/>
          </a:prstGeom>
        </p:spPr>
      </p:pic>
      <p:pic>
        <p:nvPicPr>
          <p:cNvPr id="9" name="Рисунок 8" descr="хох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8936" y="2000235"/>
            <a:ext cx="3571900" cy="3286143"/>
          </a:xfrm>
          <a:prstGeom prst="rect">
            <a:avLst/>
          </a:prstGeom>
        </p:spPr>
      </p:pic>
    </p:spTree>
  </p:cSld>
  <p:clrMapOvr>
    <a:masterClrMapping/>
  </p:clrMapOvr>
  <p:transition advTm="6505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9" y="366186"/>
            <a:ext cx="5342968" cy="234842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Матрешка – любимая игрушка многих детей – ее конструкции позволяют собирать и разбирать куколку,- это является прекрасным средством развития мелкой моторики, логического мышления   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4" name="Содержимое 3" descr="матрешки сувениры для украшения помещ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08722" y="3059832"/>
            <a:ext cx="4683680" cy="5230968"/>
          </a:xfrm>
        </p:spPr>
      </p:pic>
    </p:spTree>
  </p:cSld>
  <p:clrMapOvr>
    <a:masterClrMapping/>
  </p:clrMapOvr>
  <p:transition advTm="9407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706" y="366185"/>
            <a:ext cx="5623560" cy="184836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В 1900 году русская матрешка на выставке в Париже получила медаль и мировое признание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4" name="Содержимое 3" descr="мировая известность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9162" y="3264694"/>
            <a:ext cx="5019675" cy="3771900"/>
          </a:xfrm>
        </p:spPr>
      </p:pic>
    </p:spTree>
  </p:cSld>
  <p:clrMapOvr>
    <a:masterClrMapping/>
  </p:clrMapOvr>
  <p:transition advTm="6833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2917" y="3956447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52022" y="3956447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64390" y="2699792"/>
            <a:ext cx="5089958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</a:t>
            </a:r>
            <a:r>
              <a:rPr lang="ru-RU" sz="6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ламурные</a:t>
            </a:r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Русские</a:t>
            </a:r>
          </a:p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матрешки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7332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ламурные русские матрешки фото">
            <a:hlinkClick r:id="rId3"/>
          </p:cNvPr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0648" y="1475656"/>
            <a:ext cx="6264696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5210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ламурные русские матрешки фото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2656" y="1695571"/>
            <a:ext cx="6192687" cy="64768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</p:spTree>
    <p:custDataLst>
      <p:tags r:id="rId1"/>
    </p:custDataLst>
  </p:cSld>
  <p:clrMapOvr>
    <a:masterClrMapping/>
  </p:clrMapOvr>
  <p:transition advTm="3604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ламурные русские матрешки фото">
            <a:hlinkClick r:id="rId4"/>
          </p:cNvPr>
          <p:cNvPicPr/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260648" y="1475656"/>
            <a:ext cx="6264696" cy="6264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</p:spTree>
    <p:custDataLst>
      <p:tags r:id="rId1"/>
    </p:custDataLst>
  </p:cSld>
  <p:clrMapOvr>
    <a:masterClrMapping/>
  </p:clrMapOvr>
  <p:transition advTm="9079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980728" y="323528"/>
            <a:ext cx="5146898" cy="5395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48680" y="1691680"/>
            <a:ext cx="5400600" cy="2736304"/>
          </a:xfrm>
        </p:spPr>
        <p:txBody>
          <a:bodyPr anchor="ctr">
            <a:noAutofit/>
          </a:bodyPr>
          <a:lstStyle/>
          <a:p>
            <a:r>
              <a:rPr lang="ru-RU" sz="6600" dirty="0" smtClean="0">
                <a:solidFill>
                  <a:srgbClr val="FF0000"/>
                </a:solidFill>
                <a:latin typeface="Arial Black" pitchFamily="34" charset="0"/>
              </a:rPr>
              <a:t>Спасибо </a:t>
            </a:r>
          </a:p>
          <a:p>
            <a:r>
              <a:rPr lang="ru-RU" sz="6600" dirty="0" smtClean="0">
                <a:solidFill>
                  <a:srgbClr val="FF0000"/>
                </a:solidFill>
                <a:latin typeface="Arial Black" pitchFamily="34" charset="0"/>
              </a:rPr>
              <a:t>за </a:t>
            </a:r>
          </a:p>
          <a:p>
            <a:r>
              <a:rPr lang="ru-RU" sz="6600" dirty="0" smtClean="0">
                <a:solidFill>
                  <a:srgbClr val="FF0000"/>
                </a:solidFill>
                <a:latin typeface="Arial Black" pitchFamily="34" charset="0"/>
              </a:rPr>
              <a:t>внимание!</a:t>
            </a:r>
            <a:endParaRPr lang="ru-RU" sz="6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050" name="Picture 2" descr="C:\Users\1\Главное меню\Downloads\matryoshka0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80" y="5580112"/>
            <a:ext cx="2002703" cy="3106489"/>
          </a:xfrm>
          <a:prstGeom prst="rect">
            <a:avLst/>
          </a:prstGeom>
          <a:noFill/>
        </p:spPr>
      </p:pic>
      <p:pic>
        <p:nvPicPr>
          <p:cNvPr id="2052" name="Picture 4" descr="C:\Users\1\Главное меню\Downloads\matryoshka00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1048" y="4860032"/>
            <a:ext cx="1396822" cy="2616021"/>
          </a:xfrm>
          <a:prstGeom prst="rect">
            <a:avLst/>
          </a:prstGeom>
          <a:noFill/>
        </p:spPr>
      </p:pic>
    </p:spTree>
  </p:cSld>
  <p:clrMapOvr>
    <a:masterClrMapping/>
  </p:clrMapOvr>
  <p:transition advTm="195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706" y="-357221"/>
            <a:ext cx="5623560" cy="35722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6858000" cy="838724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b="1" dirty="0" smtClean="0">
              <a:latin typeface="Comic Sans MS" pitchFamily="66" charset="0"/>
            </a:endParaRPr>
          </a:p>
          <a:p>
            <a:pPr>
              <a:buNone/>
            </a:pPr>
            <a:endParaRPr lang="ru-RU" sz="2000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sz="4400" b="1" dirty="0" smtClean="0">
                <a:latin typeface="Monotype Corsiva" pitchFamily="66" charset="0"/>
              </a:rPr>
              <a:t>Так похожи друг на дружку</a:t>
            </a:r>
            <a:br>
              <a:rPr lang="ru-RU" sz="4400" b="1" dirty="0" smtClean="0">
                <a:latin typeface="Monotype Corsiva" pitchFamily="66" charset="0"/>
              </a:rPr>
            </a:br>
            <a:r>
              <a:rPr lang="ru-RU" sz="4400" b="1" dirty="0" smtClean="0">
                <a:latin typeface="Monotype Corsiva" pitchFamily="66" charset="0"/>
              </a:rPr>
              <a:t>Деревянные подружки.</a:t>
            </a:r>
            <a:br>
              <a:rPr lang="ru-RU" sz="4400" b="1" dirty="0" smtClean="0">
                <a:latin typeface="Monotype Corsiva" pitchFamily="66" charset="0"/>
              </a:rPr>
            </a:br>
            <a:r>
              <a:rPr lang="ru-RU" sz="4400" b="1" dirty="0" smtClean="0">
                <a:latin typeface="Monotype Corsiva" pitchFamily="66" charset="0"/>
              </a:rPr>
              <a:t>Много их или немножко, </a:t>
            </a:r>
            <a:br>
              <a:rPr lang="ru-RU" sz="4400" b="1" dirty="0" smtClean="0">
                <a:latin typeface="Monotype Corsiva" pitchFamily="66" charset="0"/>
              </a:rPr>
            </a:br>
            <a:r>
              <a:rPr lang="ru-RU" sz="4400" b="1" dirty="0" smtClean="0">
                <a:latin typeface="Monotype Corsiva" pitchFamily="66" charset="0"/>
              </a:rPr>
              <a:t>Но зовут их всех…</a:t>
            </a:r>
          </a:p>
          <a:p>
            <a:pPr>
              <a:buNone/>
            </a:pPr>
            <a:endParaRPr lang="ru-RU" sz="4400" b="1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               Матрёшки</a:t>
            </a:r>
            <a:endParaRPr lang="ru-RU" sz="4400" b="1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                </a:t>
            </a:r>
          </a:p>
          <a:p>
            <a:pPr>
              <a:buNone/>
            </a:pPr>
            <a:endParaRPr lang="ru-RU" sz="4400" b="1" dirty="0" smtClean="0"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1556792" y="6130334"/>
            <a:ext cx="3586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16" descr="C:\Users\Марина\Desktop\img1656_26949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32" y="5940152"/>
            <a:ext cx="2413447" cy="241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полх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9160" y="6012160"/>
            <a:ext cx="1376239" cy="224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937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57232" y="428598"/>
            <a:ext cx="5572164" cy="35719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Comic Sans MS" pitchFamily="66" charset="0"/>
              </a:rPr>
              <a:t>    Происхождение          матрешки</a:t>
            </a:r>
            <a:br>
              <a:rPr lang="ru-RU" sz="4000" b="1" dirty="0" smtClean="0">
                <a:latin typeface="Comic Sans MS" pitchFamily="66" charset="0"/>
              </a:rPr>
            </a:br>
            <a:r>
              <a:rPr lang="ru-RU" sz="2000" b="1" dirty="0" smtClean="0">
                <a:latin typeface="Comic Sans MS" pitchFamily="66" charset="0"/>
              </a:rPr>
              <a:t>В конце 18 века из Японии привезли японского старичка- мудреца </a:t>
            </a:r>
            <a:r>
              <a:rPr lang="ru-RU" sz="2000" b="1" dirty="0" err="1" smtClean="0">
                <a:latin typeface="Comic Sans MS" pitchFamily="66" charset="0"/>
              </a:rPr>
              <a:t>Фукурумы</a:t>
            </a:r>
            <a:r>
              <a:rPr lang="ru-RU" sz="2000" b="1" dirty="0" smtClean="0">
                <a:latin typeface="Comic Sans MS" pitchFamily="66" charset="0"/>
              </a:rPr>
              <a:t>.</a:t>
            </a:r>
            <a:br>
              <a:rPr lang="ru-RU" sz="2000" b="1" dirty="0" smtClean="0">
                <a:latin typeface="Comic Sans MS" pitchFamily="66" charset="0"/>
              </a:rPr>
            </a:br>
            <a:r>
              <a:rPr lang="ru-RU" sz="2000" b="1" dirty="0" smtClean="0">
                <a:latin typeface="Comic Sans MS" pitchFamily="66" charset="0"/>
              </a:rPr>
              <a:t>Игрушка была интересна тем, что в ней было несколько фигурок, которые</a:t>
            </a:r>
            <a:br>
              <a:rPr lang="ru-RU" sz="2000" b="1" dirty="0" smtClean="0">
                <a:latin typeface="Comic Sans MS" pitchFamily="66" charset="0"/>
              </a:rPr>
            </a:br>
            <a:r>
              <a:rPr lang="ru-RU" sz="2000" b="1" dirty="0" smtClean="0">
                <a:latin typeface="Comic Sans MS" pitchFamily="66" charset="0"/>
              </a:rPr>
              <a:t> вкладывались одна в другую    </a:t>
            </a:r>
            <a:br>
              <a:rPr lang="ru-RU" sz="2000" b="1" dirty="0" smtClean="0">
                <a:latin typeface="Comic Sans MS" pitchFamily="66" charset="0"/>
              </a:rPr>
            </a:br>
            <a:r>
              <a:rPr lang="ru-RU" sz="2000" b="1" dirty="0" smtClean="0">
                <a:latin typeface="Comic Sans MS" pitchFamily="66" charset="0"/>
              </a:rPr>
              <a:t/>
            </a:r>
            <a:br>
              <a:rPr lang="ru-RU" sz="2000" b="1" dirty="0" smtClean="0">
                <a:latin typeface="Comic Sans MS" pitchFamily="66" charset="0"/>
              </a:rPr>
            </a:br>
            <a:r>
              <a:rPr lang="ru-RU" sz="2000" b="1" dirty="0" smtClean="0">
                <a:latin typeface="Comic Sans MS" pitchFamily="66" charset="0"/>
              </a:rPr>
              <a:t/>
            </a:r>
            <a:br>
              <a:rPr lang="ru-RU" sz="2000" b="1" dirty="0" smtClean="0">
                <a:latin typeface="Comic Sans MS" pitchFamily="66" charset="0"/>
              </a:rPr>
            </a:br>
            <a:endParaRPr lang="ru-RU" sz="2000" b="1" dirty="0">
              <a:latin typeface="Comic Sans MS" pitchFamily="66" charset="0"/>
            </a:endParaRPr>
          </a:p>
        </p:txBody>
      </p:sp>
      <p:pic>
        <p:nvPicPr>
          <p:cNvPr id="9" name="Содержимое 8" descr="куру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6672" y="4572000"/>
            <a:ext cx="2724497" cy="3242782"/>
          </a:xfrm>
        </p:spPr>
      </p:pic>
      <p:pic>
        <p:nvPicPr>
          <p:cNvPr id="4" name="Рисунок 3" descr="http://festival.1september.ru/articles/512247/img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5104" y="3779912"/>
            <a:ext cx="197432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452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47" y="500035"/>
            <a:ext cx="5429288" cy="3857652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latin typeface="Comic Sans MS" pitchFamily="66" charset="0"/>
              </a:rPr>
              <a:t>  Первая матрешка</a:t>
            </a:r>
            <a:br>
              <a:rPr lang="ru-RU" sz="4400" b="1" dirty="0" smtClean="0">
                <a:latin typeface="Comic Sans MS" pitchFamily="66" charset="0"/>
              </a:rPr>
            </a:br>
            <a:r>
              <a:rPr lang="ru-RU" sz="4400" b="1" dirty="0" smtClean="0">
                <a:latin typeface="Comic Sans MS" pitchFamily="66" charset="0"/>
              </a:rPr>
              <a:t> </a:t>
            </a:r>
            <a:r>
              <a:rPr lang="ru-RU" sz="2200" b="1" dirty="0" smtClean="0">
                <a:latin typeface="Comic Sans MS" pitchFamily="66" charset="0"/>
              </a:rPr>
              <a:t>ЕЕ выточил токарь Василий   </a:t>
            </a:r>
            <a:r>
              <a:rPr lang="ru-RU" sz="2200" b="1" dirty="0" err="1" smtClean="0">
                <a:latin typeface="Comic Sans MS" pitchFamily="66" charset="0"/>
              </a:rPr>
              <a:t>Звездочкин</a:t>
            </a:r>
            <a:r>
              <a:rPr lang="ru-RU" sz="2200" b="1" dirty="0" smtClean="0">
                <a:latin typeface="Comic Sans MS" pitchFamily="66" charset="0"/>
              </a:rPr>
              <a:t>, расписал художник Сергей Малютин. Это восьми местная деревянная кукла,    изображавшая девочку в сарафане, с цветастым платком на голове и черным петухом в руках. А назвали ее Матрешей – самым распространенным именем  в России в то время. </a:t>
            </a:r>
            <a:endParaRPr lang="ru-RU" sz="2200" b="1" dirty="0">
              <a:latin typeface="Comic Sans MS" pitchFamily="66" charset="0"/>
            </a:endParaRPr>
          </a:p>
        </p:txBody>
      </p:sp>
      <p:pic>
        <p:nvPicPr>
          <p:cNvPr id="7" name="Содержимое 6" descr="пет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00325" y="4436269"/>
            <a:ext cx="1657350" cy="1428750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4294967295"/>
          </p:nvPr>
        </p:nvSpPr>
        <p:spPr>
          <a:xfrm>
            <a:off x="4006850" y="3500438"/>
            <a:ext cx="285115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latin typeface="Comic Sans MS" pitchFamily="66" charset="0"/>
              </a:rPr>
              <a:t> </a:t>
            </a:r>
            <a:endParaRPr lang="ru-RU" sz="18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advTm="1248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32" y="642909"/>
            <a:ext cx="5657868" cy="230349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Матрешка олицетворяет  Россию с ее широкой душой, большими семьями и пестрыми нарядами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2656" y="1835696"/>
            <a:ext cx="6172200" cy="60346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Comic Sans MS" pitchFamily="66" charset="0"/>
              </a:rPr>
              <a:t> 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5" name="Содержимое 4" descr="большая семья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2700338"/>
            <a:ext cx="6319838" cy="5867400"/>
          </a:xfrm>
        </p:spPr>
      </p:pic>
    </p:spTree>
  </p:cSld>
  <p:clrMapOvr>
    <a:masterClrMapping/>
  </p:clrMapOvr>
  <p:transition advTm="8237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706" y="428598"/>
            <a:ext cx="5623560" cy="264320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Родина матрешки – Сергиев Посад. Но сегодня и другие губернии создают матрешку, иногда   меняя  наряд и </a:t>
            </a:r>
            <a:r>
              <a:rPr lang="ru-RU" sz="2400" b="1" smtClean="0">
                <a:latin typeface="Comic Sans MS" pitchFamily="66" charset="0"/>
              </a:rPr>
              <a:t>форму </a:t>
            </a:r>
            <a:br>
              <a:rPr lang="ru-RU" sz="2400" b="1" smtClean="0">
                <a:latin typeface="Comic Sans MS" pitchFamily="66" charset="0"/>
              </a:rPr>
            </a:br>
            <a:r>
              <a:rPr lang="ru-RU" sz="2400" b="1" smtClean="0">
                <a:latin typeface="Comic Sans MS" pitchFamily="66" charset="0"/>
              </a:rPr>
              <a:t>– </a:t>
            </a:r>
            <a:r>
              <a:rPr lang="ru-RU" sz="2400" b="1" dirty="0" smtClean="0">
                <a:latin typeface="Comic Sans MS" pitchFamily="66" charset="0"/>
              </a:rPr>
              <a:t>кукла становится шарообразной</a:t>
            </a:r>
            <a:r>
              <a:rPr lang="ru-RU" sz="2400" b="1" smtClean="0">
                <a:latin typeface="Comic Sans MS" pitchFamily="66" charset="0"/>
              </a:rPr>
              <a:t>, </a:t>
            </a:r>
            <a:br>
              <a:rPr lang="ru-RU" sz="2400" b="1" smtClean="0">
                <a:latin typeface="Comic Sans MS" pitchFamily="66" charset="0"/>
              </a:rPr>
            </a:br>
            <a:r>
              <a:rPr lang="ru-RU" sz="2400" b="1" smtClean="0">
                <a:latin typeface="Comic Sans MS" pitchFamily="66" charset="0"/>
              </a:rPr>
              <a:t>то </a:t>
            </a:r>
            <a:r>
              <a:rPr lang="ru-RU" sz="2400" b="1" dirty="0" smtClean="0">
                <a:latin typeface="Comic Sans MS" pitchFamily="66" charset="0"/>
              </a:rPr>
              <a:t>продолговатой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8" name="Содержимое 7" descr="ша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9" y="5929323"/>
            <a:ext cx="2714644" cy="2857520"/>
          </a:xfrm>
        </p:spPr>
      </p:pic>
      <p:pic>
        <p:nvPicPr>
          <p:cNvPr id="9" name="Рисунок 8" descr="продолговатая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42" y="6000761"/>
            <a:ext cx="2500330" cy="2786083"/>
          </a:xfrm>
          <a:prstGeom prst="rect">
            <a:avLst/>
          </a:prstGeom>
        </p:spPr>
      </p:pic>
      <p:pic>
        <p:nvPicPr>
          <p:cNvPr id="6" name="Рисунок 5" descr="сувени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60" y="3000364"/>
            <a:ext cx="4857784" cy="2857520"/>
          </a:xfrm>
          <a:prstGeom prst="rect">
            <a:avLst/>
          </a:prstGeom>
        </p:spPr>
      </p:pic>
    </p:spTree>
  </p:cSld>
  <p:clrMapOvr>
    <a:masterClrMapping/>
  </p:clrMapOvr>
  <p:transition advTm="755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76706" y="366186"/>
            <a:ext cx="5623560" cy="29199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  <a:cs typeface="Aharoni" pitchFamily="2" charset="-79"/>
              </a:rPr>
              <a:t>Я – </a:t>
            </a:r>
            <a:r>
              <a:rPr lang="ru-RU" sz="2400" b="1" dirty="0" err="1" smtClean="0">
                <a:latin typeface="Comic Sans MS" pitchFamily="66" charset="0"/>
                <a:cs typeface="Aharoni" pitchFamily="2" charset="-79"/>
              </a:rPr>
              <a:t>Загорская</a:t>
            </a:r>
            <a:r>
              <a:rPr lang="ru-RU" sz="2400" b="1" dirty="0" smtClean="0">
                <a:latin typeface="Comic Sans MS" pitchFamily="66" charset="0"/>
                <a:cs typeface="Aharoni" pitchFamily="2" charset="-79"/>
              </a:rPr>
              <a:t> матрешка</a:t>
            </a:r>
            <a:br>
              <a:rPr lang="ru-RU" sz="2400" b="1" dirty="0" smtClean="0">
                <a:latin typeface="Comic Sans MS" pitchFamily="66" charset="0"/>
                <a:cs typeface="Aharoni" pitchFamily="2" charset="-79"/>
              </a:rPr>
            </a:br>
            <a:r>
              <a:rPr lang="ru-RU" sz="2400" b="1" dirty="0" smtClean="0">
                <a:latin typeface="Comic Sans MS" pitchFamily="66" charset="0"/>
                <a:cs typeface="Aharoni" pitchFamily="2" charset="-79"/>
              </a:rPr>
              <a:t>Всех на свете краше!</a:t>
            </a:r>
            <a:br>
              <a:rPr lang="ru-RU" sz="2400" b="1" dirty="0" smtClean="0">
                <a:latin typeface="Comic Sans MS" pitchFamily="66" charset="0"/>
                <a:cs typeface="Aharoni" pitchFamily="2" charset="-79"/>
              </a:rPr>
            </a:br>
            <a:r>
              <a:rPr lang="ru-RU" sz="2400" b="1" dirty="0" smtClean="0">
                <a:latin typeface="Comic Sans MS" pitchFamily="66" charset="0"/>
                <a:cs typeface="Aharoni" pitchFamily="2" charset="-79"/>
              </a:rPr>
              <a:t>Мне художниками дан </a:t>
            </a:r>
            <a:br>
              <a:rPr lang="ru-RU" sz="2400" b="1" dirty="0" smtClean="0">
                <a:latin typeface="Comic Sans MS" pitchFamily="66" charset="0"/>
                <a:cs typeface="Aharoni" pitchFamily="2" charset="-79"/>
              </a:rPr>
            </a:br>
            <a:r>
              <a:rPr lang="ru-RU" sz="2400" b="1" dirty="0" smtClean="0">
                <a:latin typeface="Comic Sans MS" pitchFamily="66" charset="0"/>
                <a:cs typeface="Aharoni" pitchFamily="2" charset="-79"/>
              </a:rPr>
              <a:t>Яркий русский сарафан</a:t>
            </a:r>
            <a:br>
              <a:rPr lang="ru-RU" sz="2400" b="1" dirty="0" smtClean="0">
                <a:latin typeface="Comic Sans MS" pitchFamily="66" charset="0"/>
                <a:cs typeface="Aharoni" pitchFamily="2" charset="-79"/>
              </a:rPr>
            </a:br>
            <a:r>
              <a:rPr lang="ru-RU" sz="2400" b="1" dirty="0" smtClean="0">
                <a:latin typeface="Comic Sans MS" pitchFamily="66" charset="0"/>
                <a:cs typeface="Aharoni" pitchFamily="2" charset="-79"/>
              </a:rPr>
              <a:t>Знаменит платочек мой</a:t>
            </a:r>
            <a:br>
              <a:rPr lang="ru-RU" sz="2400" b="1" dirty="0" smtClean="0">
                <a:latin typeface="Comic Sans MS" pitchFamily="66" charset="0"/>
                <a:cs typeface="Aharoni" pitchFamily="2" charset="-79"/>
              </a:rPr>
            </a:br>
            <a:r>
              <a:rPr lang="ru-RU" sz="2400" b="1" dirty="0" smtClean="0">
                <a:latin typeface="Comic Sans MS" pitchFamily="66" charset="0"/>
                <a:cs typeface="Aharoni" pitchFamily="2" charset="-79"/>
              </a:rPr>
              <a:t>Разноцветною каймой</a:t>
            </a:r>
            <a:endParaRPr lang="ru-RU" sz="2400" b="1" dirty="0">
              <a:latin typeface="Comic Sans MS" pitchFamily="66" charset="0"/>
              <a:cs typeface="Aharoni" pitchFamily="2" charset="-79"/>
            </a:endParaRPr>
          </a:p>
        </p:txBody>
      </p:sp>
      <p:pic>
        <p:nvPicPr>
          <p:cNvPr id="5" name="Содержимое 4" descr="за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0648" y="3707904"/>
            <a:ext cx="6315654" cy="4752528"/>
          </a:xfrm>
        </p:spPr>
      </p:pic>
    </p:spTree>
  </p:cSld>
  <p:clrMapOvr>
    <a:masterClrMapping/>
  </p:clrMapOvr>
  <p:transition advTm="12043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706" y="366184"/>
            <a:ext cx="5623560" cy="220555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Из города Семенова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Мы в гости к вам пришли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Букет цветов садовых 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В подарок принесли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5" name="Содержимое 4" descr="семеновска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452" y="2915816"/>
            <a:ext cx="6227236" cy="5904656"/>
          </a:xfrm>
        </p:spPr>
      </p:pic>
    </p:spTree>
  </p:cSld>
  <p:clrMapOvr>
    <a:masterClrMapping/>
  </p:clrMapOvr>
  <p:transition advTm="12277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6706" y="366185"/>
            <a:ext cx="5623560" cy="241986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Я – матрешка из Майдана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Могу стать звездой экрана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Украшаем мой наряд цветами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С сияющими лепестками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И ягодами разными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Спелыми и красными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4" name="Содержимое 3" descr="полх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7750" y="3298031"/>
            <a:ext cx="4762500" cy="3705225"/>
          </a:xfrm>
        </p:spPr>
      </p:pic>
    </p:spTree>
  </p:cSld>
  <p:clrMapOvr>
    <a:masterClrMapping/>
  </p:clrMapOvr>
  <p:transition advTm="15319">
    <p:wedg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</TotalTime>
  <Words>157</Words>
  <Application>Microsoft Office PowerPoint</Application>
  <PresentationFormat>Экран (4:3)</PresentationFormat>
  <Paragraphs>62</Paragraphs>
  <Slides>19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      МУНИЦИПАЛЬНОЕ БЮДЖЕТНОЕ ОБРАЗОВАТЕЛЬНОЕ УЧРЕЖДЕНИЕ ДОПОЛНИТЕЛЬНОГО ОБРАЗОВАНИЯ  ДЕТЕЙ ДОМ ДЕТСКОГО ТВОРЧЕСТВА МУНИЦИПАЛЬНОГО ОБРАЗОВАНИЯ КАВКАЗСКИЙ РАЙОН         Матрешка   </vt:lpstr>
      <vt:lpstr>Презентация PowerPoint</vt:lpstr>
      <vt:lpstr>    Происхождение          матрешки В конце 18 века из Японии привезли японского старичка- мудреца Фукурумы. Игрушка была интересна тем, что в ней было несколько фигурок, которые  вкладывались одна в другую       </vt:lpstr>
      <vt:lpstr>  Первая матрешка  ЕЕ выточил токарь Василий   Звездочкин, расписал художник Сергей Малютин. Это восьми местная деревянная кукла,    изображавшая девочку в сарафане, с цветастым платком на голове и черным петухом в руках. А назвали ее Матрешей – самым распространенным именем  в России в то время. </vt:lpstr>
      <vt:lpstr>Матрешка олицетворяет  Россию с ее широкой душой, большими семьями и пестрыми нарядами</vt:lpstr>
      <vt:lpstr>Родина матрешки – Сергиев Посад. Но сегодня и другие губернии создают матрешку, иногда   меняя  наряд и форму  – кукла становится шарообразной,  то продолговатой</vt:lpstr>
      <vt:lpstr>Я – Загорская матрешка Всех на свете краше! Мне художниками дан  Яркий русский сарафан Знаменит платочек мой Разноцветною каймой</vt:lpstr>
      <vt:lpstr>Из города Семенова Мы в гости к вам пришли Букет цветов садовых  В подарок принесли</vt:lpstr>
      <vt:lpstr>Я – матрешка из Майдана Могу стать звездой экрана Украшаем мой наряд цветами С сияющими лепестками И ягодами разными Спелыми и красными</vt:lpstr>
      <vt:lpstr>Матрешки расписываются разными росписями: « гжель», « жостово», «хохлома»,»палех»  </vt:lpstr>
      <vt:lpstr>Матрешку используют для передачи  игровых сценок, сюжетов сказок, событий из   жизни, достопримечательностей </vt:lpstr>
      <vt:lpstr>Матрешка –хранительница исконной русской культуры, сувенир для туристов  </vt:lpstr>
      <vt:lpstr>Матрешка – любимая игрушка многих детей – ее конструкции позволяют собирать и разбирать куколку,- это является прекрасным средством развития мелкой моторики, логического мышления   </vt:lpstr>
      <vt:lpstr>В 1900 году русская матрешка на выставке в Париже получила медаль и мировое признание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образовательное учреждение Самарской области общеобразовательное учреждение школа 3 9 города Новокуйбышевск Самарской области структурное подразделение «Детский сад « Родничок          </dc:title>
  <dc:creator>вера</dc:creator>
  <cp:lastModifiedBy>Валли</cp:lastModifiedBy>
  <cp:revision>69</cp:revision>
  <dcterms:created xsi:type="dcterms:W3CDTF">2013-12-08T09:56:38Z</dcterms:created>
  <dcterms:modified xsi:type="dcterms:W3CDTF">2015-12-22T09:32:56Z</dcterms:modified>
</cp:coreProperties>
</file>