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6" r:id="rId2"/>
  </p:sldMasterIdLst>
  <p:notesMasterIdLst>
    <p:notesMasterId r:id="rId35"/>
  </p:notesMasterIdLst>
  <p:sldIdLst>
    <p:sldId id="256" r:id="rId3"/>
    <p:sldId id="297" r:id="rId4"/>
    <p:sldId id="288" r:id="rId5"/>
    <p:sldId id="282" r:id="rId6"/>
    <p:sldId id="265" r:id="rId7"/>
    <p:sldId id="267" r:id="rId8"/>
    <p:sldId id="318" r:id="rId9"/>
    <p:sldId id="263" r:id="rId10"/>
    <p:sldId id="298" r:id="rId11"/>
    <p:sldId id="299" r:id="rId12"/>
    <p:sldId id="301" r:id="rId13"/>
    <p:sldId id="302" r:id="rId14"/>
    <p:sldId id="303" r:id="rId15"/>
    <p:sldId id="304" r:id="rId16"/>
    <p:sldId id="305" r:id="rId17"/>
    <p:sldId id="308" r:id="rId18"/>
    <p:sldId id="306" r:id="rId19"/>
    <p:sldId id="307" r:id="rId20"/>
    <p:sldId id="319" r:id="rId21"/>
    <p:sldId id="310" r:id="rId22"/>
    <p:sldId id="272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20" r:id="rId31"/>
    <p:sldId id="321" r:id="rId32"/>
    <p:sldId id="322" r:id="rId33"/>
    <p:sldId id="32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9900FF"/>
    <a:srgbClr val="FFFF99"/>
    <a:srgbClr val="CC3300"/>
    <a:srgbClr val="8FDAF1"/>
    <a:srgbClr val="80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21454C-8DA4-42D3-B31A-D881B243FC8D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AE9378-9EE3-4DCF-BBFD-282D4AAB9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29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8BE20-2543-4C4B-A98F-96E737432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FCC2E-9449-44FE-AB54-2FEA24554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525B-72FB-4E61-A8C9-3F9C0E8FD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A77CE-7B87-40E3-9838-BEB5C3275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6DF5D-7794-4348-ACF7-23E07E4A5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0E094-C07C-43AE-BE78-404538C6F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1FE1-A329-4A51-B182-C6822DE34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B7DF1-1189-4A9A-BDCF-14891C340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05AD3-841B-4D41-95AC-D65B5A116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8B8AA-ABAA-448F-B975-110F2B482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0DB6B-DAE7-4425-A503-7E249E3C8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D9A23-2D3E-4A25-8403-2B2405CBD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DEA4B-B302-406A-8273-B99DA05DE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D51DE-909D-4AF7-80A3-C4A6C9054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77F5E-37D4-4A5F-BCA4-666E06DAD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C7E86-8B7B-4069-8D04-CC4D1F6B8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20F10-CCEC-4537-A9C4-1752023F7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D26C8-F9BD-48E1-BC2A-4E5AF7165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EC2FE-022A-45F7-949B-5BC328B7A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019E5-DC8C-46E8-BC07-887C5C2FD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9C034-C11C-4CC0-B995-9C1A508ED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D4138-5CD4-4E99-B4DF-60E167DE6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BA7FA-23F8-4227-A3BB-D293A1170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E9D55-7090-42D4-AA32-88827A116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3ED58-5EF1-4B90-B57F-50D67022E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7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0467035-5E6B-4CA3-ADAE-E0E82E7E1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4290102-8D24-4061-862B-1A0E0D13E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6" Type="http://schemas.openxmlformats.org/officeDocument/2006/relationships/slide" Target="slide5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6" Type="http://schemas.openxmlformats.org/officeDocument/2006/relationships/slide" Target="slide5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bg2"/>
                </a:solidFill>
              </a:rPr>
              <a:t>Урок - путешествие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900" dirty="0" smtClean="0">
              <a:solidFill>
                <a:schemeClr val="accent1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chemeClr val="accent1"/>
                </a:solidFill>
              </a:rPr>
              <a:t>тема: Повторение правописания значимых частей слова.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hlink"/>
              </a:solidFill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hlink"/>
              </a:solidFill>
              <a:effectLst/>
            </a:endParaRPr>
          </a:p>
        </p:txBody>
      </p:sp>
      <p:pic>
        <p:nvPicPr>
          <p:cNvPr id="4101" name="Picture 5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9530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3bdd616cadce copy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4076700"/>
            <a:ext cx="8651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animated-frog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leaf_green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8750">
            <a:off x="6732588" y="1700213"/>
            <a:ext cx="6207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04250" y="6337300"/>
            <a:ext cx="504825" cy="476250"/>
          </a:xfrm>
          <a:prstGeom prst="actionButtonHome">
            <a:avLst/>
          </a:prstGeom>
          <a:solidFill>
            <a:srgbClr val="92DA5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"/>
                                      </p:to>
                                    </p:set>
                                    <p:animEffect filter="image" prLst="opacity: 0.0">
                                      <p:cBhvr rctx="IE">
                                        <p:cTn id="7" dur="indefinite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"/>
                                      </p:to>
                                    </p:set>
                                    <p:animEffect filter="image" prLst="opacity: 0.0">
                                      <p:cBhvr rctx="IE">
                                        <p:cTn id="13" dur="indefinite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"/>
                                      </p:to>
                                    </p:set>
                                    <p:animEffect filter="image" prLst="opacity: 0.0">
                                      <p:cBhvr rctx="IE">
                                        <p:cTn id="19" dur="indefinite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84213" y="0"/>
            <a:ext cx="7772400" cy="5492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Лес безударных гласных</a:t>
            </a:r>
          </a:p>
        </p:txBody>
      </p:sp>
      <p:pic>
        <p:nvPicPr>
          <p:cNvPr id="12327" name="Picture 39" descr="post-2561-119574869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27088" y="4876800"/>
            <a:ext cx="1166812" cy="1981200"/>
          </a:xfrm>
          <a:noFill/>
        </p:spPr>
      </p:pic>
      <p:pic>
        <p:nvPicPr>
          <p:cNvPr id="12329" name="Picture 41" descr="post-2561-119574869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08175" y="3716338"/>
            <a:ext cx="1166813" cy="1981200"/>
          </a:xfrm>
          <a:noFill/>
        </p:spPr>
      </p:pic>
      <p:pic>
        <p:nvPicPr>
          <p:cNvPr id="12331" name="Picture 43" descr="post-2561-119574869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03575" y="3789363"/>
            <a:ext cx="1166813" cy="1981200"/>
          </a:xfrm>
          <a:noFill/>
        </p:spPr>
      </p:pic>
      <p:pic>
        <p:nvPicPr>
          <p:cNvPr id="12333" name="Picture 45" descr="post-2561-119574869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427538" y="4149725"/>
            <a:ext cx="1039812" cy="1765300"/>
          </a:xfrm>
          <a:noFill/>
        </p:spPr>
      </p:pic>
      <p:pic>
        <p:nvPicPr>
          <p:cNvPr id="12335" name="Picture 47" descr="post-2561-119574869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4365625"/>
            <a:ext cx="118586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6" name="Picture 48" descr="post-2561-119574869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4868863"/>
            <a:ext cx="1016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7" name="Picture 49" descr="post-2561-119574869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3700" y="4941888"/>
            <a:ext cx="113030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8" name="Rectangle 50"/>
          <p:cNvSpPr>
            <a:spLocks noChangeArrowheads="1"/>
          </p:cNvSpPr>
          <p:nvPr/>
        </p:nvSpPr>
        <p:spPr bwMode="auto">
          <a:xfrm>
            <a:off x="323850" y="1519238"/>
            <a:ext cx="3455988" cy="7016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4000">
                <a:solidFill>
                  <a:srgbClr val="008000"/>
                </a:solidFill>
              </a:rPr>
              <a:t>К..рмить,</a:t>
            </a:r>
            <a:r>
              <a:rPr lang="en-US" sz="40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6192838" y="1519238"/>
            <a:ext cx="2482850" cy="7016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>
                <a:solidFill>
                  <a:srgbClr val="008000"/>
                </a:solidFill>
              </a:rPr>
              <a:t>пр..мая,</a:t>
            </a:r>
            <a:r>
              <a:rPr lang="en-US" sz="40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2342" name="Rectangle 54"/>
          <p:cNvSpPr>
            <a:spLocks noChangeArrowheads="1"/>
          </p:cNvSpPr>
          <p:nvPr/>
        </p:nvSpPr>
        <p:spPr bwMode="auto">
          <a:xfrm>
            <a:off x="2530475" y="2205038"/>
            <a:ext cx="1897063" cy="7016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>
                <a:solidFill>
                  <a:srgbClr val="008000"/>
                </a:solidFill>
              </a:rPr>
              <a:t>с..рить,</a:t>
            </a:r>
            <a:r>
              <a:rPr lang="en-US" sz="40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2344" name="Rectangle 56"/>
          <p:cNvSpPr>
            <a:spLocks noChangeArrowheads="1"/>
          </p:cNvSpPr>
          <p:nvPr/>
        </p:nvSpPr>
        <p:spPr bwMode="auto">
          <a:xfrm>
            <a:off x="6802438" y="2205038"/>
            <a:ext cx="1873250" cy="7016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>
                <a:solidFill>
                  <a:srgbClr val="008000"/>
                </a:solidFill>
              </a:rPr>
              <a:t>б..жать.</a:t>
            </a:r>
            <a:r>
              <a:rPr lang="en-US" sz="400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14350" name="Picture 58" descr="0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4868863"/>
            <a:ext cx="100806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59" descr="c073891д49cf7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5373688"/>
            <a:ext cx="833437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AutoShape 6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197100" y="6381750"/>
            <a:ext cx="1727200" cy="404813"/>
          </a:xfrm>
          <a:prstGeom prst="actionButtonBlank">
            <a:avLst/>
          </a:prstGeom>
          <a:solidFill>
            <a:srgbClr val="92DA5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6600"/>
                </a:solidFill>
              </a:rPr>
              <a:t>Алгоритм</a:t>
            </a:r>
          </a:p>
        </p:txBody>
      </p:sp>
      <p:sp>
        <p:nvSpPr>
          <p:cNvPr id="14353" name="AutoShape 6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292725" y="6381750"/>
            <a:ext cx="1727200" cy="404813"/>
          </a:xfrm>
          <a:prstGeom prst="actionButtonBlank">
            <a:avLst/>
          </a:prstGeom>
          <a:solidFill>
            <a:srgbClr val="92DA5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8000"/>
                </a:solidFill>
              </a:rPr>
              <a:t>Проверка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3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3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3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3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3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3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7"/>
                  </p:tgtEl>
                </p:cond>
              </p:nextCondLst>
            </p:seq>
          </p:childTnLst>
        </p:cTn>
      </p:par>
    </p:tnLst>
    <p:bldLst>
      <p:bldP spid="12340" grpId="0" animBg="1"/>
      <p:bldP spid="12342" grpId="0" animBg="1"/>
      <p:bldP spid="123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144463" y="0"/>
            <a:ext cx="6588125" cy="58737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			Проверка</a:t>
            </a:r>
          </a:p>
        </p:txBody>
      </p:sp>
      <p:sp>
        <p:nvSpPr>
          <p:cNvPr id="15363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453188"/>
            <a:ext cx="574675" cy="360362"/>
          </a:xfrm>
          <a:prstGeom prst="actionButtonForwardNext">
            <a:avLst/>
          </a:prstGeom>
          <a:solidFill>
            <a:srgbClr val="92DA5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Содержимое 6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4648200" cy="5029200"/>
          </a:xfrm>
          <a:solidFill>
            <a:srgbClr val="FFFF99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5400" smtClean="0"/>
              <a:t>К</a:t>
            </a:r>
            <a:r>
              <a:rPr lang="ru-RU" sz="5400" u="sng" smtClean="0"/>
              <a:t>о</a:t>
            </a:r>
            <a:r>
              <a:rPr lang="ru-RU" sz="5400" smtClean="0"/>
              <a:t>рм-к</a:t>
            </a:r>
            <a:r>
              <a:rPr lang="ru-RU" sz="5400" u="sng" smtClean="0"/>
              <a:t>о</a:t>
            </a:r>
            <a:r>
              <a:rPr lang="ru-RU" sz="5400" smtClean="0"/>
              <a:t>рмить</a:t>
            </a:r>
          </a:p>
          <a:p>
            <a:pPr eaLnBrk="1" hangingPunct="1">
              <a:buFontTx/>
              <a:buNone/>
            </a:pPr>
            <a:r>
              <a:rPr lang="ru-RU" sz="5400" smtClean="0"/>
              <a:t>Пр</a:t>
            </a:r>
            <a:r>
              <a:rPr lang="ru-RU" sz="5400" u="sng" smtClean="0"/>
              <a:t>я</a:t>
            </a:r>
            <a:r>
              <a:rPr lang="ru-RU" sz="5400" smtClean="0"/>
              <a:t>мо-пр</a:t>
            </a:r>
            <a:r>
              <a:rPr lang="ru-RU" sz="5400" u="sng" smtClean="0"/>
              <a:t>я</a:t>
            </a:r>
            <a:r>
              <a:rPr lang="ru-RU" sz="5400" smtClean="0"/>
              <a:t>мая</a:t>
            </a:r>
          </a:p>
          <a:p>
            <a:pPr eaLnBrk="1" hangingPunct="1">
              <a:buFontTx/>
              <a:buNone/>
            </a:pPr>
            <a:r>
              <a:rPr lang="ru-RU" sz="5400" smtClean="0"/>
              <a:t>С</a:t>
            </a:r>
            <a:r>
              <a:rPr lang="ru-RU" sz="5400" u="sng" smtClean="0"/>
              <a:t>о</a:t>
            </a:r>
            <a:r>
              <a:rPr lang="ru-RU" sz="5400" smtClean="0"/>
              <a:t>р-с</a:t>
            </a:r>
            <a:r>
              <a:rPr lang="ru-RU" sz="5400" u="sng" smtClean="0"/>
              <a:t>о</a:t>
            </a:r>
            <a:r>
              <a:rPr lang="ru-RU" sz="5400" smtClean="0"/>
              <a:t>рить</a:t>
            </a:r>
          </a:p>
          <a:p>
            <a:pPr eaLnBrk="1" hangingPunct="1">
              <a:buFontTx/>
              <a:buNone/>
            </a:pPr>
            <a:r>
              <a:rPr lang="ru-RU" sz="5400" smtClean="0"/>
              <a:t>Б</a:t>
            </a:r>
            <a:r>
              <a:rPr lang="ru-RU" sz="5400" u="sng" smtClean="0"/>
              <a:t>е</a:t>
            </a:r>
            <a:r>
              <a:rPr lang="ru-RU" sz="5400" smtClean="0"/>
              <a:t>г-б</a:t>
            </a:r>
            <a:r>
              <a:rPr lang="ru-RU" sz="5400" u="sng" smtClean="0"/>
              <a:t>е</a:t>
            </a:r>
            <a:r>
              <a:rPr lang="ru-RU" sz="5400" smtClean="0"/>
              <a:t>жать</a:t>
            </a:r>
          </a:p>
          <a:p>
            <a:pPr eaLnBrk="1" hangingPunct="1">
              <a:buFontTx/>
              <a:buNone/>
            </a:pPr>
            <a:endParaRPr lang="ru-RU" sz="5400" smtClean="0"/>
          </a:p>
          <a:p>
            <a:pPr eaLnBrk="1" hangingPunct="1">
              <a:buFontTx/>
              <a:buNone/>
            </a:pPr>
            <a:endParaRPr lang="ru-RU" sz="5400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9" name="Дуга 8"/>
          <p:cNvSpPr/>
          <p:nvPr/>
        </p:nvSpPr>
        <p:spPr>
          <a:xfrm>
            <a:off x="990600" y="1219200"/>
            <a:ext cx="1219200" cy="381000"/>
          </a:xfrm>
          <a:prstGeom prst="arc">
            <a:avLst>
              <a:gd name="adj1" fmla="val 11413135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2514600" y="1219200"/>
            <a:ext cx="1524000" cy="685800"/>
          </a:xfrm>
          <a:prstGeom prst="arc">
            <a:avLst>
              <a:gd name="adj1" fmla="val 11057445"/>
              <a:gd name="adj2" fmla="val 2098724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762000" y="2286000"/>
            <a:ext cx="1524000" cy="381000"/>
          </a:xfrm>
          <a:prstGeom prst="arc">
            <a:avLst>
              <a:gd name="adj1" fmla="val 11413135"/>
              <a:gd name="adj2" fmla="val 27600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2819400" y="2362200"/>
            <a:ext cx="1600200" cy="381000"/>
          </a:xfrm>
          <a:prstGeom prst="arc">
            <a:avLst>
              <a:gd name="adj1" fmla="val 10855017"/>
              <a:gd name="adj2" fmla="val 2159005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685800" y="3276600"/>
            <a:ext cx="1219200" cy="381000"/>
          </a:xfrm>
          <a:prstGeom prst="arc">
            <a:avLst>
              <a:gd name="adj1" fmla="val 11413135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Дуга 13"/>
          <p:cNvSpPr/>
          <p:nvPr/>
        </p:nvSpPr>
        <p:spPr>
          <a:xfrm>
            <a:off x="1981200" y="3352800"/>
            <a:ext cx="1066800" cy="381000"/>
          </a:xfrm>
          <a:prstGeom prst="arc">
            <a:avLst>
              <a:gd name="adj1" fmla="val 11413135"/>
              <a:gd name="adj2" fmla="val 2111219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1828800" y="4267200"/>
            <a:ext cx="1143000" cy="381000"/>
          </a:xfrm>
          <a:prstGeom prst="arc">
            <a:avLst>
              <a:gd name="adj1" fmla="val 10894495"/>
              <a:gd name="adj2" fmla="val 19438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Дуга 15"/>
          <p:cNvSpPr/>
          <p:nvPr/>
        </p:nvSpPr>
        <p:spPr>
          <a:xfrm>
            <a:off x="685800" y="4267200"/>
            <a:ext cx="914400" cy="381000"/>
          </a:xfrm>
          <a:prstGeom prst="arc">
            <a:avLst>
              <a:gd name="adj1" fmla="val 11066894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3bdd616cadce copy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4076700"/>
            <a:ext cx="8651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animated-frog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leaf_green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8750">
            <a:off x="6732588" y="1700213"/>
            <a:ext cx="6207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04250" y="6337300"/>
            <a:ext cx="504825" cy="476250"/>
          </a:xfrm>
          <a:prstGeom prst="actionButtonHome">
            <a:avLst/>
          </a:prstGeom>
          <a:solidFill>
            <a:srgbClr val="92DA5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"/>
                                      </p:to>
                                    </p:set>
                                    <p:animEffect filter="image" prLst="opacity: 0.0">
                                      <p:cBhvr rctx="IE">
                                        <p:cTn id="7" dur="indefinite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"/>
                                      </p:to>
                                    </p:set>
                                    <p:animEffect filter="image" prLst="opacity: 0.0">
                                      <p:cBhvr rctx="IE">
                                        <p:cTn id="13" dur="indefinite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"/>
                                      </p:to>
                                    </p:set>
                                    <p:animEffect filter="image" prLst="opacity: 0.0">
                                      <p:cBhvr rctx="IE">
                                        <p:cTn id="19" dur="indefinite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-26988"/>
            <a:ext cx="7772400" cy="1246188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Озеро парных согласных</a:t>
            </a:r>
          </a:p>
        </p:txBody>
      </p:sp>
      <p:sp>
        <p:nvSpPr>
          <p:cNvPr id="31759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57338"/>
            <a:ext cx="8785225" cy="20161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smtClean="0"/>
              <a:t>      </a:t>
            </a:r>
            <a:r>
              <a:rPr lang="ru-RU" sz="4000" b="1" smtClean="0">
                <a:solidFill>
                  <a:srgbClr val="003366"/>
                </a:solidFill>
              </a:rPr>
              <a:t>Гри.  ки, 	шка   , 	 пиро. , 	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4000" b="1" smtClean="0">
                <a:solidFill>
                  <a:srgbClr val="003366"/>
                </a:solidFill>
              </a:rPr>
              <a:t>тетра.  ь, 		           кру . 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4000" b="1" smtClean="0">
              <a:solidFill>
                <a:srgbClr val="0033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4000" b="1" smtClean="0">
              <a:solidFill>
                <a:srgbClr val="0033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4000" b="1" smtClean="0">
              <a:solidFill>
                <a:srgbClr val="0033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4000" b="1" smtClean="0">
              <a:solidFill>
                <a:srgbClr val="0033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4000" b="1" smtClean="0">
              <a:solidFill>
                <a:srgbClr val="003366"/>
              </a:solidFill>
            </a:endParaRPr>
          </a:p>
        </p:txBody>
      </p:sp>
      <p:pic>
        <p:nvPicPr>
          <p:cNvPr id="17412" name="Picture 5" descr="cd96b9f7ce5d0e008fcada670ea95391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549275"/>
            <a:ext cx="995363" cy="1131888"/>
          </a:xfrm>
          <a:noFill/>
        </p:spPr>
      </p:pic>
      <p:pic>
        <p:nvPicPr>
          <p:cNvPr id="17413" name="Picture 7" descr="08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718425" y="4581525"/>
            <a:ext cx="1425575" cy="2060575"/>
          </a:xfrm>
          <a:noFill/>
        </p:spPr>
      </p:pic>
      <p:pic>
        <p:nvPicPr>
          <p:cNvPr id="31753" name="Picture 9" descr="3f0ba6553d60e4aca515467d8611abbf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1116013" y="2708275"/>
            <a:ext cx="1403350" cy="923925"/>
          </a:xfrm>
          <a:noFill/>
        </p:spPr>
      </p:pic>
      <p:pic>
        <p:nvPicPr>
          <p:cNvPr id="31755" name="Picture 11" descr="FISH28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8207375" y="2060575"/>
            <a:ext cx="936625" cy="790575"/>
          </a:xfrm>
          <a:noFill/>
        </p:spPr>
      </p:pic>
      <p:sp>
        <p:nvSpPr>
          <p:cNvPr id="17416" name="AutoShape 1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27538" y="6524625"/>
            <a:ext cx="719137" cy="333375"/>
          </a:xfrm>
          <a:prstGeom prst="actionButtonForwardNext">
            <a:avLst/>
          </a:prstGeom>
          <a:solidFill>
            <a:srgbClr val="92DA5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769" name="Picture 25" descr="3f0ba6553d60e4aca515467d8611abb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4581525"/>
            <a:ext cx="1403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0" name="Picture 26" descr="3f0ba6553d60e4aca515467d8611abb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1700213"/>
            <a:ext cx="1403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1" name="Picture 27" descr="3f0ba6553d60e4aca515467d8611abb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4797425"/>
            <a:ext cx="1403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2" name="Picture 28" descr="FISH2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3429000"/>
            <a:ext cx="936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3" name="Picture 29" descr="FISH2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933825"/>
            <a:ext cx="936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4" name="Picture 30" descr="FISH2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57400"/>
            <a:ext cx="936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5" name="Picture 31" descr="FISH2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2636838"/>
            <a:ext cx="936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6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24300" y="6524625"/>
            <a:ext cx="360363" cy="333375"/>
          </a:xfrm>
          <a:prstGeom prst="actionButtonBlank">
            <a:avLst/>
          </a:prstGeom>
          <a:solidFill>
            <a:srgbClr val="92DA5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00200" y="1600200"/>
            <a:ext cx="304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Б</a:t>
            </a:r>
          </a:p>
        </p:txBody>
      </p:sp>
      <p:sp>
        <p:nvSpPr>
          <p:cNvPr id="22" name="Rectangle 16"/>
          <p:cNvSpPr txBox="1">
            <a:spLocks noChangeArrowheads="1"/>
          </p:cNvSpPr>
          <p:nvPr/>
        </p:nvSpPr>
        <p:spPr bwMode="auto">
          <a:xfrm>
            <a:off x="179388" y="3357563"/>
            <a:ext cx="87852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ru-RU" sz="2000" kern="0" dirty="0">
                <a:latin typeface="+mn-lt"/>
              </a:rPr>
              <a:t>     </a:t>
            </a:r>
            <a:r>
              <a:rPr lang="ru-RU" sz="4000" b="1" kern="0" dirty="0">
                <a:solidFill>
                  <a:srgbClr val="008000"/>
                </a:solidFill>
                <a:latin typeface="+mn-lt"/>
              </a:rPr>
              <a:t>Ю.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kern="0" dirty="0" err="1">
                <a:solidFill>
                  <a:srgbClr val="008000"/>
                </a:solidFill>
                <a:latin typeface="+mn-lt"/>
              </a:rPr>
              <a:t>ка</a:t>
            </a:r>
            <a:r>
              <a:rPr lang="ru-RU" sz="4000" b="1" kern="0" dirty="0">
                <a:solidFill>
                  <a:srgbClr val="008000"/>
                </a:solidFill>
                <a:latin typeface="+mn-lt"/>
              </a:rPr>
              <a:t>, 		       шар   ,	   сне. , 	</a:t>
            </a:r>
            <a:r>
              <a:rPr lang="ru-RU" sz="4000" b="1" kern="0" dirty="0" err="1">
                <a:solidFill>
                  <a:srgbClr val="008000"/>
                </a:solidFill>
                <a:latin typeface="+mn-lt"/>
              </a:rPr>
              <a:t>яго</a:t>
            </a:r>
            <a:r>
              <a:rPr lang="ru-RU" sz="4000" b="1" kern="0" dirty="0">
                <a:solidFill>
                  <a:srgbClr val="008000"/>
                </a:solidFill>
                <a:latin typeface="+mn-lt"/>
              </a:rPr>
              <a:t>.  </a:t>
            </a:r>
            <a:r>
              <a:rPr lang="ru-RU" sz="4000" b="1" kern="0" dirty="0" err="1">
                <a:solidFill>
                  <a:srgbClr val="008000"/>
                </a:solidFill>
                <a:latin typeface="+mn-lt"/>
              </a:rPr>
              <a:t>ки</a:t>
            </a:r>
            <a:r>
              <a:rPr lang="ru-RU" sz="4000" b="1" kern="0" dirty="0">
                <a:solidFill>
                  <a:srgbClr val="008000"/>
                </a:solidFill>
                <a:latin typeface="+mn-lt"/>
              </a:rPr>
              <a:t>, 		</a:t>
            </a:r>
            <a:r>
              <a:rPr lang="ru-RU" sz="4000" b="1" kern="0" dirty="0" err="1">
                <a:solidFill>
                  <a:srgbClr val="008000"/>
                </a:solidFill>
                <a:latin typeface="+mn-lt"/>
              </a:rPr>
              <a:t>ска</a:t>
            </a:r>
            <a:r>
              <a:rPr lang="ru-RU" sz="4000" b="1" kern="0" dirty="0">
                <a:solidFill>
                  <a:srgbClr val="008000"/>
                </a:solidFill>
                <a:latin typeface="+mn-lt"/>
              </a:rPr>
              <a:t> .</a:t>
            </a:r>
            <a:r>
              <a:rPr lang="ru-RU" sz="4000" b="1" kern="0" dirty="0" err="1">
                <a:solidFill>
                  <a:srgbClr val="008000"/>
                </a:solidFill>
                <a:latin typeface="+mn-lt"/>
              </a:rPr>
              <a:t>ка</a:t>
            </a:r>
            <a:endParaRPr lang="ru-RU" sz="4000" b="1" kern="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38600" y="1600200"/>
            <a:ext cx="228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Ф   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19800" y="914400"/>
            <a:ext cx="3810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 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   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00200" y="2057400"/>
            <a:ext cx="228600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  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96000" y="2209800"/>
            <a:ext cx="4572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ж   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143000" y="3352800"/>
            <a:ext cx="304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Б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91200" y="3429000"/>
            <a:ext cx="3048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Ф     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696200" y="3352800"/>
            <a:ext cx="381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     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981200" y="3810000"/>
            <a:ext cx="228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  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562600" y="3962400"/>
            <a:ext cx="381000" cy="1371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    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76"/>
                  </p:tgtEl>
                </p:cond>
              </p:nextCondLst>
            </p:seq>
          </p:childTnLst>
        </p:cTn>
      </p:par>
    </p:tnLst>
    <p:bldLst>
      <p:bldP spid="25" grpId="0" build="allAtOnce"/>
      <p:bldP spid="26" grpId="0" build="allAtOnce"/>
      <p:bldP spid="3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56r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863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MCj031946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65550"/>
            <a:ext cx="32004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295400" y="685800"/>
            <a:ext cx="6105525" cy="14303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6000" kern="10" normalizeH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Физкультминутка</a:t>
            </a:r>
          </a:p>
        </p:txBody>
      </p:sp>
      <p:pic>
        <p:nvPicPr>
          <p:cNvPr id="19459" name="Picture 7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1" descr="08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114800" y="2209800"/>
            <a:ext cx="2366963" cy="3424238"/>
          </a:xfrm>
          <a:noFill/>
        </p:spPr>
      </p:pic>
      <p:pic>
        <p:nvPicPr>
          <p:cNvPr id="19461" name="Picture 16" descr="c073891д49cf7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362200"/>
            <a:ext cx="1906588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8" name="Picture 8" descr="C:\Documents and Settings\Гость\Local Settings\Temporary Internet Files\Content.IE5\20USHZOK\MCj008354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752600"/>
            <a:ext cx="38385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6" descr="007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410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229600" cy="2246769"/>
          </a:xfrm>
          <a:prstGeom prst="rect">
            <a:avLst/>
          </a:prstGeom>
          <a:noFill/>
          <a:ln>
            <a:noFill/>
          </a:ln>
          <a:effectLst/>
          <a:scene3d>
            <a:camera prst="isometricOffAxis1Right"/>
            <a:lightRig rig="balanced" dir="t">
              <a:rot lat="0" lon="0" rev="2100000"/>
            </a:lightRig>
          </a:scene3d>
          <a:sp3d>
            <a:bevelT prst="relaxedInset"/>
          </a:sp3d>
        </p:spPr>
        <p:txBody>
          <a:bodyPr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50800"/>
                <a:solidFill>
                  <a:srgbClr val="009900"/>
                </a:solidFill>
              </a:rPr>
              <a:t>планета </a:t>
            </a:r>
            <a:r>
              <a:rPr lang="ru-RU" sz="9600" b="1" dirty="0">
                <a:ln w="50800"/>
                <a:solidFill>
                  <a:srgbClr val="009900"/>
                </a:solidFill>
              </a:rPr>
              <a:t>суффиксов</a:t>
            </a:r>
            <a:r>
              <a:rPr lang="ru-RU" sz="5400" b="1" dirty="0">
                <a:ln w="50800"/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3048000"/>
            <a:ext cx="355383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50800"/>
                <a:solidFill>
                  <a:srgbClr val="9900FF"/>
                </a:solidFill>
              </a:rPr>
              <a:t> </a:t>
            </a:r>
            <a:r>
              <a:rPr lang="en-US" sz="8800" b="1" dirty="0">
                <a:ln w="50800"/>
                <a:solidFill>
                  <a:srgbClr val="9900FF"/>
                </a:solidFill>
              </a:rPr>
              <a:t>SOS!</a:t>
            </a:r>
            <a:endParaRPr lang="ru-RU" sz="8800" b="1" dirty="0">
              <a:ln w="50800"/>
              <a:solidFill>
                <a:srgbClr val="9900FF"/>
              </a:solidFill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124200" y="4953000"/>
            <a:ext cx="6019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Суффикс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это часть слова, которая стоит после корня и служит для образования новых слов.</a:t>
            </a:r>
            <a:r>
              <a:rPr lang="ru-RU" sz="2400" dirty="0">
                <a:solidFill>
                  <a:srgbClr val="0000C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410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71600" y="152400"/>
            <a:ext cx="7772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>
                <a:solidFill>
                  <a:srgbClr val="0000CC"/>
                </a:solidFill>
              </a:rPr>
              <a:t>Стала дев__  а кот___а кормить.</a:t>
            </a:r>
          </a:p>
          <a:p>
            <a:r>
              <a:rPr lang="ru-RU" sz="3600">
                <a:solidFill>
                  <a:srgbClr val="0000CC"/>
                </a:solidFill>
              </a:rPr>
              <a:t>Принесла овсяной каш_и-</a:t>
            </a:r>
          </a:p>
          <a:p>
            <a:r>
              <a:rPr lang="ru-RU" sz="3600">
                <a:solidFill>
                  <a:srgbClr val="0000CC"/>
                </a:solidFill>
              </a:rPr>
              <a:t>Повернулся он от чаш_и.</a:t>
            </a:r>
          </a:p>
          <a:p>
            <a:r>
              <a:rPr lang="ru-RU" sz="3600">
                <a:solidFill>
                  <a:srgbClr val="0000CC"/>
                </a:solidFill>
              </a:rPr>
              <a:t>Принесла ему редис_и – </a:t>
            </a:r>
          </a:p>
          <a:p>
            <a:r>
              <a:rPr lang="ru-RU" sz="3600">
                <a:solidFill>
                  <a:srgbClr val="0000CC"/>
                </a:solidFill>
              </a:rPr>
              <a:t>Повернулся он от миски.</a:t>
            </a:r>
          </a:p>
          <a:p>
            <a:r>
              <a:rPr lang="ru-RU" sz="3600">
                <a:solidFill>
                  <a:srgbClr val="0000CC"/>
                </a:solidFill>
              </a:rPr>
              <a:t>Принесла кусоч__ сала.</a:t>
            </a:r>
          </a:p>
          <a:p>
            <a:r>
              <a:rPr lang="ru-RU" sz="3600">
                <a:solidFill>
                  <a:srgbClr val="0000CC"/>
                </a:solidFill>
              </a:rPr>
              <a:t>Говорит кот____ : - Мало!</a:t>
            </a:r>
          </a:p>
          <a:p>
            <a:r>
              <a:rPr lang="ru-RU" sz="3600">
                <a:solidFill>
                  <a:srgbClr val="0000CC"/>
                </a:solidFill>
              </a:rPr>
              <a:t>Вот какой глупый кот_____.</a:t>
            </a:r>
          </a:p>
          <a:p>
            <a:endParaRPr lang="ru-RU" sz="2400">
              <a:solidFill>
                <a:srgbClr val="0000CC"/>
              </a:solidFill>
            </a:endParaRPr>
          </a:p>
          <a:p>
            <a:r>
              <a:rPr lang="ru-RU" sz="2400">
                <a:solidFill>
                  <a:srgbClr val="0000CC"/>
                </a:solidFill>
              </a:rPr>
              <a:t>				(С.Маршак)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34000" y="152400"/>
            <a:ext cx="112082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 err="1">
                <a:solidFill>
                  <a:srgbClr val="FF0000"/>
                </a:solidFill>
              </a:rPr>
              <a:t>ёнк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57600" y="152400"/>
            <a:ext cx="3937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38600" y="152400"/>
            <a:ext cx="3683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581400" y="152400"/>
            <a:ext cx="95083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 err="1">
                <a:solidFill>
                  <a:srgbClr val="FF0000"/>
                </a:solidFill>
              </a:rPr>
              <a:t>очк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0" name="Прямая соединительная линия 19"/>
          <p:cNvCxnSpPr>
            <a:endCxn id="7" idx="0"/>
          </p:cNvCxnSpPr>
          <p:nvPr/>
        </p:nvCxnSpPr>
        <p:spPr>
          <a:xfrm flipV="1">
            <a:off x="5410200" y="152400"/>
            <a:ext cx="484188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7" idx="0"/>
          </p:cNvCxnSpPr>
          <p:nvPr/>
        </p:nvCxnSpPr>
        <p:spPr>
          <a:xfrm rot="16200000" flipH="1">
            <a:off x="5918994" y="127794"/>
            <a:ext cx="228600" cy="2778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096000" y="1219200"/>
            <a:ext cx="55175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</a:rPr>
              <a:t>к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48400" y="0"/>
            <a:ext cx="4572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</a:rPr>
              <a:t>  к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15000" y="1752600"/>
            <a:ext cx="55175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</a:rPr>
              <a:t>к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24400" y="2819400"/>
            <a:ext cx="83708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 err="1">
                <a:solidFill>
                  <a:srgbClr val="FF0000"/>
                </a:solidFill>
              </a:rPr>
              <a:t>ек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10000" y="3429000"/>
            <a:ext cx="140615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 err="1">
                <a:solidFill>
                  <a:srgbClr val="FF0000"/>
                </a:solidFill>
              </a:rPr>
              <a:t>ёнок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67400" y="3962400"/>
            <a:ext cx="140615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 err="1">
                <a:solidFill>
                  <a:srgbClr val="FF0000"/>
                </a:solidFill>
              </a:rPr>
              <a:t>ёнок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6248400" y="685800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6462713" y="700087"/>
            <a:ext cx="152400" cy="12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096000" y="1295400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6324600" y="1295400"/>
            <a:ext cx="1524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5791200" y="1905000"/>
            <a:ext cx="1524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5943600" y="1905000"/>
            <a:ext cx="1524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31" idx="1"/>
          </p:cNvCxnSpPr>
          <p:nvPr/>
        </p:nvCxnSpPr>
        <p:spPr>
          <a:xfrm rot="10800000" flipH="1">
            <a:off x="4724400" y="2895600"/>
            <a:ext cx="304800" cy="277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029200" y="28956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32" idx="1"/>
            <a:endCxn id="32" idx="0"/>
          </p:cNvCxnSpPr>
          <p:nvPr/>
        </p:nvCxnSpPr>
        <p:spPr>
          <a:xfrm rot="10800000" flipH="1">
            <a:off x="3810000" y="3429000"/>
            <a:ext cx="703263" cy="3540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endCxn id="32" idx="0"/>
          </p:cNvCxnSpPr>
          <p:nvPr/>
        </p:nvCxnSpPr>
        <p:spPr>
          <a:xfrm rot="10800000">
            <a:off x="4513263" y="3429000"/>
            <a:ext cx="515937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33" idx="0"/>
          </p:cNvCxnSpPr>
          <p:nvPr/>
        </p:nvCxnSpPr>
        <p:spPr>
          <a:xfrm flipV="1">
            <a:off x="5867400" y="3962400"/>
            <a:ext cx="703263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33" idx="0"/>
          </p:cNvCxnSpPr>
          <p:nvPr/>
        </p:nvCxnSpPr>
        <p:spPr>
          <a:xfrm rot="16200000" flipH="1">
            <a:off x="6714332" y="3818731"/>
            <a:ext cx="228600" cy="515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56r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863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MCj031946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65550"/>
            <a:ext cx="32004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81000"/>
            <a:ext cx="8229600" cy="21891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900" dirty="0" smtClean="0">
              <a:solidFill>
                <a:schemeClr val="accent1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chemeClr val="accent1"/>
                </a:solidFill>
              </a:rPr>
              <a:t>		</a:t>
            </a:r>
            <a:r>
              <a:rPr lang="ru-RU" sz="7200" dirty="0" smtClean="0">
                <a:solidFill>
                  <a:schemeClr val="accent1"/>
                </a:solidFill>
              </a:rPr>
              <a:t>Повторение правописания значимых частей слова.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7200" dirty="0" smtClean="0">
              <a:solidFill>
                <a:schemeClr val="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7200" dirty="0" smtClean="0">
              <a:solidFill>
                <a:schemeClr val="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hlink"/>
              </a:solidFill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hlink"/>
              </a:solidFill>
              <a:effectLst/>
            </a:endParaRPr>
          </a:p>
        </p:txBody>
      </p:sp>
      <p:pic>
        <p:nvPicPr>
          <p:cNvPr id="2" name="Picture 5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9530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8" name="Picture 8" descr="C:\Documents and Settings\Гость\Local Settings\Temporary Internet Files\Content.IE5\20USHZOK\MCj008354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752600"/>
            <a:ext cx="38385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6" descr="007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410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229600" cy="2123658"/>
          </a:xfrm>
          <a:prstGeom prst="rect">
            <a:avLst/>
          </a:prstGeom>
          <a:noFill/>
          <a:ln>
            <a:noFill/>
          </a:ln>
          <a:effectLst/>
          <a:scene3d>
            <a:camera prst="isometricOffAxis1Right"/>
            <a:lightRig rig="balanced" dir="t">
              <a:rot lat="0" lon="0" rev="2100000"/>
            </a:lightRig>
          </a:scene3d>
          <a:sp3d>
            <a:bevelT prst="relaxedInset"/>
          </a:sp3d>
        </p:spPr>
        <p:txBody>
          <a:bodyPr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50800"/>
                <a:solidFill>
                  <a:srgbClr val="009900"/>
                </a:solidFill>
              </a:rPr>
              <a:t>Планета </a:t>
            </a:r>
            <a:r>
              <a:rPr lang="ru-RU" sz="8800" b="1" dirty="0">
                <a:ln w="50800"/>
                <a:solidFill>
                  <a:srgbClr val="009900"/>
                </a:solidFill>
              </a:rPr>
              <a:t>приставок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71800" y="5105400"/>
            <a:ext cx="63246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Приставка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часть слова, которая стоит перед корнем и служит для образования новых слов.</a:t>
            </a:r>
            <a:r>
              <a:rPr lang="ru-RU" sz="2800" dirty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23558" name="Picture 6" descr="b5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971800"/>
            <a:ext cx="187642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6" descr="377f0857764b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19716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Oval 4"/>
          <p:cNvSpPr>
            <a:spLocks noChangeArrowheads="1"/>
          </p:cNvSpPr>
          <p:nvPr/>
        </p:nvSpPr>
        <p:spPr bwMode="auto">
          <a:xfrm rot="-4212216">
            <a:off x="2705100" y="4838700"/>
            <a:ext cx="28194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на-</a:t>
            </a: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 rot="4232875">
            <a:off x="3924300" y="4838700"/>
            <a:ext cx="28194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из-</a:t>
            </a:r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 rot="1614235">
            <a:off x="4924425" y="4067175"/>
            <a:ext cx="28194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5105400" y="3048000"/>
            <a:ext cx="28194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при-</a:t>
            </a:r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 rot="-2784591">
            <a:off x="4457700" y="1943100"/>
            <a:ext cx="28194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 rot="5400000">
            <a:off x="3162300" y="1485900"/>
            <a:ext cx="28194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вы-</a:t>
            </a:r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 rot="2574388">
            <a:off x="1905000" y="1981200"/>
            <a:ext cx="28194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41995" name="Oval 11"/>
          <p:cNvSpPr>
            <a:spLocks noChangeArrowheads="1"/>
          </p:cNvSpPr>
          <p:nvPr/>
        </p:nvSpPr>
        <p:spPr bwMode="auto">
          <a:xfrm rot="250226">
            <a:off x="1371600" y="3124200"/>
            <a:ext cx="2895600" cy="5365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под-</a:t>
            </a:r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 rot="-1363593">
            <a:off x="1600200" y="4038600"/>
            <a:ext cx="2819400" cy="6127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24587" name="Oval 13"/>
          <p:cNvSpPr>
            <a:spLocks noChangeArrowheads="1"/>
          </p:cNvSpPr>
          <p:nvPr/>
        </p:nvSpPr>
        <p:spPr bwMode="auto">
          <a:xfrm>
            <a:off x="4038600" y="2971800"/>
            <a:ext cx="1284288" cy="11826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800000"/>
                </a:solidFill>
              </a:rPr>
              <a:t>уч</a:t>
            </a:r>
          </a:p>
        </p:txBody>
      </p:sp>
      <p:sp>
        <p:nvSpPr>
          <p:cNvPr id="24588" name="Arc 15"/>
          <p:cNvSpPr>
            <a:spLocks/>
          </p:cNvSpPr>
          <p:nvPr/>
        </p:nvSpPr>
        <p:spPr bwMode="auto">
          <a:xfrm rot="-244501">
            <a:off x="4457700" y="3317875"/>
            <a:ext cx="392113" cy="74613"/>
          </a:xfrm>
          <a:custGeom>
            <a:avLst/>
            <a:gdLst>
              <a:gd name="T0" fmla="*/ 0 w 37843"/>
              <a:gd name="T1" fmla="*/ 121433 h 21600"/>
              <a:gd name="T2" fmla="*/ 4062907 w 37843"/>
              <a:gd name="T3" fmla="*/ 147147 h 21600"/>
              <a:gd name="T4" fmla="*/ 1968160 w 37843"/>
              <a:gd name="T5" fmla="*/ 257736 h 21600"/>
              <a:gd name="T6" fmla="*/ 0 60000 65536"/>
              <a:gd name="T7" fmla="*/ 0 60000 65536"/>
              <a:gd name="T8" fmla="*/ 0 60000 65536"/>
              <a:gd name="T9" fmla="*/ 0 w 37843"/>
              <a:gd name="T10" fmla="*/ 0 h 21600"/>
              <a:gd name="T11" fmla="*/ 37843 w 3784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43" h="21600" fill="none" extrusionOk="0">
                <a:moveTo>
                  <a:pt x="-1" y="10176"/>
                </a:moveTo>
                <a:cubicBezTo>
                  <a:pt x="3943" y="3847"/>
                  <a:pt x="10874" y="-1"/>
                  <a:pt x="18332" y="0"/>
                </a:cubicBezTo>
                <a:cubicBezTo>
                  <a:pt x="26670" y="0"/>
                  <a:pt x="34264" y="4799"/>
                  <a:pt x="37842" y="12332"/>
                </a:cubicBezTo>
              </a:path>
              <a:path w="37843" h="21600" stroke="0" extrusionOk="0">
                <a:moveTo>
                  <a:pt x="-1" y="10176"/>
                </a:moveTo>
                <a:cubicBezTo>
                  <a:pt x="3943" y="3847"/>
                  <a:pt x="10874" y="-1"/>
                  <a:pt x="18332" y="0"/>
                </a:cubicBezTo>
                <a:cubicBezTo>
                  <a:pt x="26670" y="0"/>
                  <a:pt x="34264" y="4799"/>
                  <a:pt x="37842" y="12332"/>
                </a:cubicBezTo>
                <a:lnTo>
                  <a:pt x="18332" y="21600"/>
                </a:lnTo>
                <a:close/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89" name="Picture 18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6" name="AutoShape 22"/>
          <p:cNvSpPr>
            <a:spLocks noChangeArrowheads="1"/>
          </p:cNvSpPr>
          <p:nvPr/>
        </p:nvSpPr>
        <p:spPr bwMode="auto">
          <a:xfrm>
            <a:off x="228600" y="2133600"/>
            <a:ext cx="2514600" cy="533400"/>
          </a:xfrm>
          <a:prstGeom prst="wedgeRoundRectCallout">
            <a:avLst>
              <a:gd name="adj1" fmla="val -1389"/>
              <a:gd name="adj2" fmla="val 113690"/>
              <a:gd name="adj3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FFFF00"/>
                </a:solidFill>
              </a:rPr>
              <a:t>подучить</a:t>
            </a:r>
          </a:p>
        </p:txBody>
      </p:sp>
      <p:sp>
        <p:nvSpPr>
          <p:cNvPr id="42008" name="AutoShape 24"/>
          <p:cNvSpPr>
            <a:spLocks noChangeArrowheads="1"/>
          </p:cNvSpPr>
          <p:nvPr/>
        </p:nvSpPr>
        <p:spPr bwMode="auto">
          <a:xfrm>
            <a:off x="3505200" y="152400"/>
            <a:ext cx="2590800" cy="533400"/>
          </a:xfrm>
          <a:prstGeom prst="wedgeRoundRectCallout">
            <a:avLst>
              <a:gd name="adj1" fmla="val -6681"/>
              <a:gd name="adj2" fmla="val 88986"/>
              <a:gd name="adj3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FFFF00"/>
                </a:solidFill>
              </a:rPr>
              <a:t>выучить</a:t>
            </a:r>
          </a:p>
        </p:txBody>
      </p:sp>
      <p:sp>
        <p:nvSpPr>
          <p:cNvPr id="42010" name="AutoShape 26"/>
          <p:cNvSpPr>
            <a:spLocks noChangeArrowheads="1"/>
          </p:cNvSpPr>
          <p:nvPr/>
        </p:nvSpPr>
        <p:spPr bwMode="auto">
          <a:xfrm>
            <a:off x="6400800" y="2209800"/>
            <a:ext cx="2590800" cy="533400"/>
          </a:xfrm>
          <a:prstGeom prst="wedgeRoundRectCallout">
            <a:avLst>
              <a:gd name="adj1" fmla="val 0"/>
              <a:gd name="adj2" fmla="val 116370"/>
              <a:gd name="adj3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FFFF00"/>
                </a:solidFill>
              </a:rPr>
              <a:t>приучить</a:t>
            </a:r>
          </a:p>
        </p:txBody>
      </p:sp>
      <p:sp>
        <p:nvSpPr>
          <p:cNvPr id="42012" name="AutoShape 28"/>
          <p:cNvSpPr>
            <a:spLocks noChangeArrowheads="1"/>
          </p:cNvSpPr>
          <p:nvPr/>
        </p:nvSpPr>
        <p:spPr bwMode="auto">
          <a:xfrm>
            <a:off x="6172200" y="5943600"/>
            <a:ext cx="2590800" cy="533400"/>
          </a:xfrm>
          <a:prstGeom prst="wedgeRoundRectCallout">
            <a:avLst>
              <a:gd name="adj1" fmla="val -65074"/>
              <a:gd name="adj2" fmla="val -156250"/>
              <a:gd name="adj3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FFFF00"/>
                </a:solidFill>
              </a:rPr>
              <a:t>изучить</a:t>
            </a:r>
          </a:p>
        </p:txBody>
      </p:sp>
      <p:sp>
        <p:nvSpPr>
          <p:cNvPr id="42013" name="AutoShape 29"/>
          <p:cNvSpPr>
            <a:spLocks noChangeArrowheads="1"/>
          </p:cNvSpPr>
          <p:nvPr/>
        </p:nvSpPr>
        <p:spPr bwMode="auto">
          <a:xfrm>
            <a:off x="914400" y="6019800"/>
            <a:ext cx="2590800" cy="533400"/>
          </a:xfrm>
          <a:prstGeom prst="wedgeRoundRectCallout">
            <a:avLst>
              <a:gd name="adj1" fmla="val 56065"/>
              <a:gd name="adj2" fmla="val -183333"/>
              <a:gd name="adj3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FFFF00"/>
                </a:solidFill>
              </a:rPr>
              <a:t>научать</a:t>
            </a:r>
          </a:p>
        </p:txBody>
      </p:sp>
      <p:pic>
        <p:nvPicPr>
          <p:cNvPr id="24595" name="Picture 5" descr="b3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161925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3" descr="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228600"/>
            <a:ext cx="1436688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4" descr="b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4419600"/>
            <a:ext cx="16764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41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9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419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419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9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419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9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419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419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9"/>
                  </p:tgtEl>
                </p:cond>
              </p:nextCondLst>
            </p:seq>
          </p:childTnLst>
        </p:cTn>
      </p:par>
    </p:tnLst>
    <p:bldLst>
      <p:bldP spid="41990" grpId="0"/>
      <p:bldP spid="41991" grpId="0"/>
      <p:bldP spid="41992" grpId="0"/>
      <p:bldP spid="41993" grpId="0"/>
      <p:bldP spid="41995" grpId="0"/>
      <p:bldP spid="42006" grpId="0" animBg="1"/>
      <p:bldP spid="42008" grpId="0" animBg="1"/>
      <p:bldP spid="42010" grpId="0" animBg="1"/>
      <p:bldP spid="42012" grpId="0" animBg="1"/>
      <p:bldP spid="420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410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8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5626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9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57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914400" y="381000"/>
            <a:ext cx="77724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8000">
                <a:solidFill>
                  <a:srgbClr val="009900"/>
                </a:solidFill>
              </a:rPr>
              <a:t>1.</a:t>
            </a:r>
          </a:p>
          <a:p>
            <a:r>
              <a:rPr lang="ru-RU" sz="8000">
                <a:solidFill>
                  <a:srgbClr val="FF0000"/>
                </a:solidFill>
              </a:rPr>
              <a:t>	Д) </a:t>
            </a:r>
            <a:r>
              <a:rPr lang="ru-RU" sz="8000">
                <a:solidFill>
                  <a:srgbClr val="002060"/>
                </a:solidFill>
              </a:rPr>
              <a:t>суффикс</a:t>
            </a:r>
            <a:endParaRPr lang="ru-RU" sz="8000">
              <a:solidFill>
                <a:srgbClr val="FF0000"/>
              </a:solidFill>
            </a:endParaRPr>
          </a:p>
          <a:p>
            <a:r>
              <a:rPr lang="ru-RU" sz="8000">
                <a:solidFill>
                  <a:srgbClr val="FF0000"/>
                </a:solidFill>
              </a:rPr>
              <a:t>	З) </a:t>
            </a:r>
            <a:r>
              <a:rPr lang="ru-RU" sz="8000">
                <a:solidFill>
                  <a:srgbClr val="002060"/>
                </a:solidFill>
              </a:rPr>
              <a:t>корень</a:t>
            </a:r>
          </a:p>
          <a:p>
            <a:r>
              <a:rPr lang="ru-RU" sz="8000">
                <a:solidFill>
                  <a:srgbClr val="FF0000"/>
                </a:solidFill>
              </a:rPr>
              <a:t>	О) </a:t>
            </a:r>
            <a:r>
              <a:rPr lang="ru-RU" sz="8000">
                <a:solidFill>
                  <a:srgbClr val="002060"/>
                </a:solidFill>
              </a:rPr>
              <a:t>окончание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410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8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5626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9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57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914400" y="381000"/>
            <a:ext cx="8229600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8000">
                <a:solidFill>
                  <a:srgbClr val="009900"/>
                </a:solidFill>
              </a:rPr>
              <a:t>2.</a:t>
            </a:r>
          </a:p>
          <a:p>
            <a:r>
              <a:rPr lang="ru-RU" sz="8000">
                <a:solidFill>
                  <a:srgbClr val="FF0000"/>
                </a:solidFill>
              </a:rPr>
              <a:t>    у)</a:t>
            </a:r>
            <a:r>
              <a:rPr lang="ru-RU" sz="4800">
                <a:solidFill>
                  <a:srgbClr val="002060"/>
                </a:solidFill>
              </a:rPr>
              <a:t>слова, которые 		      сходны по смыслу</a:t>
            </a:r>
          </a:p>
          <a:p>
            <a:r>
              <a:rPr lang="ru-RU" sz="8000">
                <a:solidFill>
                  <a:srgbClr val="FF0000"/>
                </a:solidFill>
              </a:rPr>
              <a:t>	н)</a:t>
            </a:r>
            <a:r>
              <a:rPr lang="ru-RU" sz="4800">
                <a:solidFill>
                  <a:srgbClr val="002060"/>
                </a:solidFill>
              </a:rPr>
              <a:t>слова, которые 				имеют общую часть </a:t>
            </a:r>
          </a:p>
          <a:p>
            <a:r>
              <a:rPr lang="ru-RU" sz="4800">
                <a:solidFill>
                  <a:srgbClr val="002060"/>
                </a:solidFill>
              </a:rPr>
              <a:t>		и сходны по смыслу</a:t>
            </a:r>
          </a:p>
          <a:p>
            <a:r>
              <a:rPr lang="ru-RU" sz="8000">
                <a:solidFill>
                  <a:srgbClr val="FF0000"/>
                </a:solidFill>
              </a:rPr>
              <a:t>	</a:t>
            </a:r>
            <a:endParaRPr lang="ru-RU" sz="8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410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8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5626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9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57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914400" y="381000"/>
            <a:ext cx="82296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8000">
                <a:solidFill>
                  <a:srgbClr val="009900"/>
                </a:solidFill>
              </a:rPr>
              <a:t>3.</a:t>
            </a:r>
          </a:p>
          <a:p>
            <a:r>
              <a:rPr lang="ru-RU" sz="8000">
                <a:solidFill>
                  <a:srgbClr val="FF0000"/>
                </a:solidFill>
              </a:rPr>
              <a:t>    А)</a:t>
            </a:r>
            <a:r>
              <a:rPr lang="ru-RU" sz="4000">
                <a:solidFill>
                  <a:srgbClr val="002060"/>
                </a:solidFill>
              </a:rPr>
              <a:t>часть слова, которая 			  меняет форму слова</a:t>
            </a:r>
          </a:p>
          <a:p>
            <a:r>
              <a:rPr lang="ru-RU" sz="8000">
                <a:solidFill>
                  <a:srgbClr val="FF0000"/>
                </a:solidFill>
              </a:rPr>
              <a:t>	Е)</a:t>
            </a:r>
            <a:r>
              <a:rPr lang="ru-RU" sz="4000">
                <a:solidFill>
                  <a:srgbClr val="002060"/>
                </a:solidFill>
              </a:rPr>
              <a:t>часть слова, 					 которая образует 				 новые  слова</a:t>
            </a:r>
            <a:r>
              <a:rPr lang="ru-RU" sz="4800">
                <a:solidFill>
                  <a:srgbClr val="002060"/>
                </a:solidFill>
              </a:rPr>
              <a:t> 			</a:t>
            </a:r>
            <a:r>
              <a:rPr lang="ru-RU" sz="8000">
                <a:solidFill>
                  <a:srgbClr val="FF0000"/>
                </a:solidFill>
              </a:rPr>
              <a:t>	</a:t>
            </a:r>
            <a:endParaRPr lang="ru-RU" sz="8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410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5626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9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57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914400" y="381000"/>
            <a:ext cx="8229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8000">
                <a:solidFill>
                  <a:srgbClr val="009900"/>
                </a:solidFill>
              </a:rPr>
              <a:t>4.</a:t>
            </a:r>
          </a:p>
          <a:p>
            <a:r>
              <a:rPr lang="ru-RU" sz="8000">
                <a:solidFill>
                  <a:srgbClr val="FF0000"/>
                </a:solidFill>
              </a:rPr>
              <a:t>    Т)</a:t>
            </a:r>
            <a:r>
              <a:rPr lang="ru-RU" sz="4800">
                <a:solidFill>
                  <a:srgbClr val="002060"/>
                </a:solidFill>
              </a:rPr>
              <a:t>после корня</a:t>
            </a:r>
          </a:p>
          <a:p>
            <a:r>
              <a:rPr lang="ru-RU" sz="8000">
                <a:solidFill>
                  <a:srgbClr val="FF0000"/>
                </a:solidFill>
              </a:rPr>
              <a:t>	М)</a:t>
            </a:r>
            <a:r>
              <a:rPr lang="ru-RU" sz="4800">
                <a:solidFill>
                  <a:srgbClr val="002060"/>
                </a:solidFill>
              </a:rPr>
              <a:t>перед корнем 			</a:t>
            </a:r>
            <a:r>
              <a:rPr lang="ru-RU" sz="8000">
                <a:solidFill>
                  <a:srgbClr val="FF0000"/>
                </a:solidFill>
              </a:rPr>
              <a:t>	</a:t>
            </a:r>
            <a:endParaRPr lang="ru-RU" sz="8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410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8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5626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9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57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914400" y="381000"/>
            <a:ext cx="82296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8000">
                <a:solidFill>
                  <a:srgbClr val="009900"/>
                </a:solidFill>
              </a:rPr>
              <a:t>5.</a:t>
            </a:r>
          </a:p>
          <a:p>
            <a:r>
              <a:rPr lang="ru-RU" sz="8000">
                <a:solidFill>
                  <a:srgbClr val="FF0000"/>
                </a:solidFill>
              </a:rPr>
              <a:t>    О)</a:t>
            </a:r>
            <a:r>
              <a:rPr lang="ru-RU" sz="4000">
                <a:solidFill>
                  <a:srgbClr val="002060"/>
                </a:solidFill>
              </a:rPr>
              <a:t>общая часть 					   родственных слов</a:t>
            </a:r>
          </a:p>
          <a:p>
            <a:r>
              <a:rPr lang="ru-RU" sz="8000">
                <a:solidFill>
                  <a:srgbClr val="FF0000"/>
                </a:solidFill>
              </a:rPr>
              <a:t>	 И)</a:t>
            </a:r>
            <a:r>
              <a:rPr lang="ru-RU" sz="4000">
                <a:solidFill>
                  <a:srgbClr val="002060"/>
                </a:solidFill>
              </a:rPr>
              <a:t> общая часть  слов</a:t>
            </a:r>
            <a:r>
              <a:rPr lang="ru-RU" sz="4800">
                <a:solidFill>
                  <a:srgbClr val="002060"/>
                </a:solidFill>
              </a:rPr>
              <a:t>			</a:t>
            </a:r>
            <a:r>
              <a:rPr lang="ru-RU" sz="8000">
                <a:solidFill>
                  <a:srgbClr val="FF0000"/>
                </a:solidFill>
              </a:rPr>
              <a:t>	</a:t>
            </a:r>
            <a:endParaRPr lang="ru-RU" sz="8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410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8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5626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9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57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914400" y="381000"/>
            <a:ext cx="8229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8000">
                <a:solidFill>
                  <a:srgbClr val="009900"/>
                </a:solidFill>
              </a:rPr>
              <a:t>6.</a:t>
            </a:r>
          </a:p>
          <a:p>
            <a:r>
              <a:rPr lang="ru-RU" sz="8000">
                <a:solidFill>
                  <a:srgbClr val="FF0000"/>
                </a:solidFill>
              </a:rPr>
              <a:t>    О)</a:t>
            </a:r>
            <a:r>
              <a:rPr lang="ru-RU" sz="4000">
                <a:solidFill>
                  <a:srgbClr val="002060"/>
                </a:solidFill>
              </a:rPr>
              <a:t>корень</a:t>
            </a:r>
          </a:p>
          <a:p>
            <a:r>
              <a:rPr lang="ru-RU" sz="8000">
                <a:solidFill>
                  <a:srgbClr val="FF0000"/>
                </a:solidFill>
              </a:rPr>
              <a:t>	 П)</a:t>
            </a:r>
            <a:r>
              <a:rPr lang="ru-RU" sz="4000">
                <a:solidFill>
                  <a:srgbClr val="002060"/>
                </a:solidFill>
              </a:rPr>
              <a:t>приставка</a:t>
            </a:r>
          </a:p>
          <a:p>
            <a:r>
              <a:rPr lang="ru-RU" sz="4000">
                <a:solidFill>
                  <a:srgbClr val="002060"/>
                </a:solidFill>
              </a:rPr>
              <a:t>   	  </a:t>
            </a:r>
            <a:r>
              <a:rPr lang="ru-RU" sz="8000">
                <a:solidFill>
                  <a:srgbClr val="FF0000"/>
                </a:solidFill>
              </a:rPr>
              <a:t>К)</a:t>
            </a:r>
            <a:r>
              <a:rPr lang="ru-RU" sz="4000">
                <a:solidFill>
                  <a:srgbClr val="002060"/>
                </a:solidFill>
              </a:rPr>
              <a:t>окончание</a:t>
            </a:r>
            <a:r>
              <a:rPr lang="ru-RU" sz="4800">
                <a:solidFill>
                  <a:srgbClr val="002060"/>
                </a:solidFill>
              </a:rPr>
              <a:t>	</a:t>
            </a:r>
            <a:r>
              <a:rPr lang="ru-RU" sz="8000">
                <a:solidFill>
                  <a:srgbClr val="FF0000"/>
                </a:solidFill>
              </a:rPr>
              <a:t>	</a:t>
            </a:r>
            <a:endParaRPr lang="ru-RU" sz="8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410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8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5626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9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57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914400" y="381000"/>
            <a:ext cx="8229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8000">
                <a:solidFill>
                  <a:srgbClr val="009900"/>
                </a:solidFill>
              </a:rPr>
              <a:t>7.</a:t>
            </a:r>
          </a:p>
          <a:p>
            <a:r>
              <a:rPr lang="ru-RU" sz="8000">
                <a:solidFill>
                  <a:srgbClr val="FF0000"/>
                </a:solidFill>
              </a:rPr>
              <a:t>    И)</a:t>
            </a:r>
            <a:r>
              <a:rPr lang="ru-RU" sz="4000">
                <a:solidFill>
                  <a:srgbClr val="002060"/>
                </a:solidFill>
              </a:rPr>
              <a:t> да</a:t>
            </a:r>
          </a:p>
          <a:p>
            <a:r>
              <a:rPr lang="ru-RU" sz="8000">
                <a:solidFill>
                  <a:srgbClr val="FF0000"/>
                </a:solidFill>
              </a:rPr>
              <a:t>	 Н)</a:t>
            </a:r>
            <a:r>
              <a:rPr lang="ru-RU" sz="4000">
                <a:solidFill>
                  <a:srgbClr val="002060"/>
                </a:solidFill>
              </a:rPr>
              <a:t> нет</a:t>
            </a:r>
            <a:r>
              <a:rPr lang="ru-RU" sz="4800">
                <a:solidFill>
                  <a:srgbClr val="002060"/>
                </a:solidFill>
              </a:rPr>
              <a:t>			</a:t>
            </a:r>
            <a:r>
              <a:rPr lang="ru-RU" sz="8000">
                <a:solidFill>
                  <a:srgbClr val="FF0000"/>
                </a:solidFill>
              </a:rPr>
              <a:t>	</a:t>
            </a:r>
            <a:endParaRPr lang="ru-RU" sz="8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410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8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5626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9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57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Знай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600200"/>
            <a:ext cx="3904662" cy="4208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362200" y="381000"/>
            <a:ext cx="4038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Знатоки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56r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6863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MCj031946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765550"/>
            <a:ext cx="32004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MCj031946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853435">
            <a:off x="1105694" y="951706"/>
            <a:ext cx="22098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6" descr="1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668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007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410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 descr="007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55626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9" descr="007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57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56r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863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MCj031946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65550"/>
            <a:ext cx="32004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1447800" y="1752600"/>
            <a:ext cx="6477000" cy="1131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 за  урок.</a:t>
            </a:r>
          </a:p>
        </p:txBody>
      </p:sp>
      <p:pic>
        <p:nvPicPr>
          <p:cNvPr id="35843" name="Picture 3" descr="koti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4941888"/>
            <a:ext cx="115252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звоноч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04813"/>
            <a:ext cx="14398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8" name="Picture 8" descr="C:\Documents and Settings\Гость\Local Settings\Temporary Internet Files\Content.IE5\20USHZOK\MCj008354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990600"/>
            <a:ext cx="51054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6" descr="007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410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886200"/>
            <a:ext cx="5334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4495800"/>
            <a:ext cx="5334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5105400" y="2362200"/>
            <a:ext cx="3733800" cy="3657600"/>
          </a:xfrm>
          <a:prstGeom prst="star4">
            <a:avLst>
              <a:gd name="adj" fmla="val 15625"/>
            </a:avLst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космический</a:t>
            </a:r>
          </a:p>
        </p:txBody>
      </p:sp>
      <p:sp>
        <p:nvSpPr>
          <p:cNvPr id="8197" name="AutoShape 6"/>
          <p:cNvSpPr>
            <a:spLocks noChangeArrowheads="1"/>
          </p:cNvSpPr>
          <p:nvPr/>
        </p:nvSpPr>
        <p:spPr bwMode="auto">
          <a:xfrm>
            <a:off x="228600" y="1219200"/>
            <a:ext cx="3733800" cy="1981200"/>
          </a:xfrm>
          <a:prstGeom prst="irregularSeal2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2"/>
                </a:solidFill>
              </a:rPr>
              <a:t>космос</a:t>
            </a:r>
          </a:p>
        </p:txBody>
      </p:sp>
      <p:sp>
        <p:nvSpPr>
          <p:cNvPr id="8198" name="AutoShape 8"/>
          <p:cNvSpPr>
            <a:spLocks noChangeArrowheads="1"/>
          </p:cNvSpPr>
          <p:nvPr/>
        </p:nvSpPr>
        <p:spPr bwMode="auto">
          <a:xfrm>
            <a:off x="3962400" y="762000"/>
            <a:ext cx="3429000" cy="198120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2"/>
                </a:solidFill>
              </a:rPr>
              <a:t>космонавт</a:t>
            </a: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2438400" y="4114800"/>
            <a:ext cx="2895600" cy="1905000"/>
          </a:xfrm>
          <a:prstGeom prst="star16">
            <a:avLst>
              <a:gd name="adj" fmla="val 37500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ракета</a:t>
            </a:r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8153400" y="1600200"/>
            <a:ext cx="457200" cy="3810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8201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28600"/>
            <a:ext cx="5334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810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5257800"/>
            <a:ext cx="5334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81000"/>
            <a:ext cx="4270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5105400"/>
            <a:ext cx="4572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30480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5715000"/>
            <a:ext cx="5334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5867400"/>
            <a:ext cx="4270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2" name="AutoShape 24"/>
          <p:cNvSpPr>
            <a:spLocks noChangeArrowheads="1"/>
          </p:cNvSpPr>
          <p:nvPr/>
        </p:nvSpPr>
        <p:spPr bwMode="auto">
          <a:xfrm>
            <a:off x="1752600" y="4114800"/>
            <a:ext cx="457200" cy="3810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8210" name="Picture 28" descr="007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52578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</p:childTnLst>
        </p:cTn>
      </p:par>
    </p:tnLst>
    <p:bldLst>
      <p:bldP spid="32772" grpId="0" animBg="1"/>
      <p:bldP spid="327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smtClean="0">
                <a:solidFill>
                  <a:srgbClr val="FFFF00"/>
                </a:solidFill>
              </a:rPr>
              <a:t>Проверка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8229600" cy="259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6000" smtClean="0">
                <a:solidFill>
                  <a:srgbClr val="0033CC"/>
                </a:solidFill>
                <a:effectLst/>
              </a:rPr>
              <a:t>Космос, космонавт,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6000" smtClean="0">
                <a:solidFill>
                  <a:srgbClr val="0033CC"/>
                </a:solidFill>
                <a:effectLst/>
              </a:rPr>
              <a:t>космический.</a:t>
            </a:r>
          </a:p>
        </p:txBody>
      </p:sp>
      <p:sp>
        <p:nvSpPr>
          <p:cNvPr id="34821" name="Arc 5"/>
          <p:cNvSpPr>
            <a:spLocks/>
          </p:cNvSpPr>
          <p:nvPr/>
        </p:nvSpPr>
        <p:spPr bwMode="auto">
          <a:xfrm rot="-2859006">
            <a:off x="937419" y="1861344"/>
            <a:ext cx="1262063" cy="1330325"/>
          </a:xfrm>
          <a:custGeom>
            <a:avLst/>
            <a:gdLst>
              <a:gd name="T0" fmla="*/ 0 w 21960"/>
              <a:gd name="T1" fmla="*/ 9874 h 23174"/>
              <a:gd name="T2" fmla="*/ 72343742 w 21960"/>
              <a:gd name="T3" fmla="*/ 76368546 h 23174"/>
              <a:gd name="T4" fmla="*/ 1189075 w 21960"/>
              <a:gd name="T5" fmla="*/ 71181520 h 23174"/>
              <a:gd name="T6" fmla="*/ 0 60000 65536"/>
              <a:gd name="T7" fmla="*/ 0 60000 65536"/>
              <a:gd name="T8" fmla="*/ 0 60000 65536"/>
              <a:gd name="T9" fmla="*/ 0 w 21960"/>
              <a:gd name="T10" fmla="*/ 0 h 23174"/>
              <a:gd name="T11" fmla="*/ 21960 w 21960"/>
              <a:gd name="T12" fmla="*/ 23174 h 23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60" h="23174" fill="none" extrusionOk="0">
                <a:moveTo>
                  <a:pt x="0" y="3"/>
                </a:moveTo>
                <a:cubicBezTo>
                  <a:pt x="119" y="1"/>
                  <a:pt x="239" y="-1"/>
                  <a:pt x="360" y="0"/>
                </a:cubicBezTo>
                <a:cubicBezTo>
                  <a:pt x="12289" y="0"/>
                  <a:pt x="21960" y="9670"/>
                  <a:pt x="21960" y="21600"/>
                </a:cubicBezTo>
                <a:cubicBezTo>
                  <a:pt x="21960" y="22125"/>
                  <a:pt x="21940" y="22650"/>
                  <a:pt x="21902" y="23173"/>
                </a:cubicBezTo>
              </a:path>
              <a:path w="21960" h="23174" stroke="0" extrusionOk="0">
                <a:moveTo>
                  <a:pt x="0" y="3"/>
                </a:moveTo>
                <a:cubicBezTo>
                  <a:pt x="119" y="1"/>
                  <a:pt x="239" y="-1"/>
                  <a:pt x="360" y="0"/>
                </a:cubicBezTo>
                <a:cubicBezTo>
                  <a:pt x="12289" y="0"/>
                  <a:pt x="21960" y="9670"/>
                  <a:pt x="21960" y="21600"/>
                </a:cubicBezTo>
                <a:cubicBezTo>
                  <a:pt x="21960" y="22125"/>
                  <a:pt x="21940" y="22650"/>
                  <a:pt x="21902" y="23173"/>
                </a:cubicBezTo>
                <a:lnTo>
                  <a:pt x="36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Arc 6"/>
          <p:cNvSpPr>
            <a:spLocks/>
          </p:cNvSpPr>
          <p:nvPr/>
        </p:nvSpPr>
        <p:spPr bwMode="auto">
          <a:xfrm rot="-2859006">
            <a:off x="3835400" y="1965326"/>
            <a:ext cx="1241425" cy="1231900"/>
          </a:xfrm>
          <a:custGeom>
            <a:avLst/>
            <a:gdLst>
              <a:gd name="T0" fmla="*/ 8163161 w 21590"/>
              <a:gd name="T1" fmla="*/ 0 h 21458"/>
              <a:gd name="T2" fmla="*/ 71381940 w 21590"/>
              <a:gd name="T3" fmla="*/ 68511625 h 21458"/>
              <a:gd name="T4" fmla="*/ 0 w 21590"/>
              <a:gd name="T5" fmla="*/ 70723165 h 21458"/>
              <a:gd name="T6" fmla="*/ 0 60000 65536"/>
              <a:gd name="T7" fmla="*/ 0 60000 65536"/>
              <a:gd name="T8" fmla="*/ 0 60000 65536"/>
              <a:gd name="T9" fmla="*/ 0 w 21590"/>
              <a:gd name="T10" fmla="*/ 0 h 21458"/>
              <a:gd name="T11" fmla="*/ 21590 w 21590"/>
              <a:gd name="T12" fmla="*/ 21458 h 214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0" h="21458" fill="none" extrusionOk="0">
                <a:moveTo>
                  <a:pt x="2469" y="-1"/>
                </a:moveTo>
                <a:cubicBezTo>
                  <a:pt x="13117" y="1224"/>
                  <a:pt x="21256" y="10073"/>
                  <a:pt x="21589" y="20787"/>
                </a:cubicBezTo>
              </a:path>
              <a:path w="21590" h="21458" stroke="0" extrusionOk="0">
                <a:moveTo>
                  <a:pt x="2469" y="-1"/>
                </a:moveTo>
                <a:cubicBezTo>
                  <a:pt x="13117" y="1224"/>
                  <a:pt x="21256" y="10073"/>
                  <a:pt x="21589" y="20787"/>
                </a:cubicBezTo>
                <a:lnTo>
                  <a:pt x="0" y="21458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Arc 7"/>
          <p:cNvSpPr>
            <a:spLocks/>
          </p:cNvSpPr>
          <p:nvPr/>
        </p:nvSpPr>
        <p:spPr bwMode="auto">
          <a:xfrm rot="-2859006">
            <a:off x="862807" y="3029744"/>
            <a:ext cx="1239837" cy="1235075"/>
          </a:xfrm>
          <a:custGeom>
            <a:avLst/>
            <a:gdLst>
              <a:gd name="T0" fmla="*/ 6341984 w 21567"/>
              <a:gd name="T1" fmla="*/ 0 h 21515"/>
              <a:gd name="T2" fmla="*/ 71275367 w 21567"/>
              <a:gd name="T3" fmla="*/ 66948704 h 21515"/>
              <a:gd name="T4" fmla="*/ 0 w 21567"/>
              <a:gd name="T5" fmla="*/ 70899852 h 21515"/>
              <a:gd name="T6" fmla="*/ 0 60000 65536"/>
              <a:gd name="T7" fmla="*/ 0 60000 65536"/>
              <a:gd name="T8" fmla="*/ 0 60000 65536"/>
              <a:gd name="T9" fmla="*/ 0 w 21567"/>
              <a:gd name="T10" fmla="*/ 0 h 21515"/>
              <a:gd name="T11" fmla="*/ 21567 w 21567"/>
              <a:gd name="T12" fmla="*/ 21515 h 215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67" h="21515" fill="none" extrusionOk="0">
                <a:moveTo>
                  <a:pt x="1918" y="0"/>
                </a:moveTo>
                <a:cubicBezTo>
                  <a:pt x="12604" y="953"/>
                  <a:pt x="20971" y="9604"/>
                  <a:pt x="21566" y="20316"/>
                </a:cubicBezTo>
              </a:path>
              <a:path w="21567" h="21515" stroke="0" extrusionOk="0">
                <a:moveTo>
                  <a:pt x="1918" y="0"/>
                </a:moveTo>
                <a:cubicBezTo>
                  <a:pt x="12604" y="953"/>
                  <a:pt x="20971" y="9604"/>
                  <a:pt x="21566" y="20316"/>
                </a:cubicBezTo>
                <a:lnTo>
                  <a:pt x="0" y="21515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3" name="Picture 9" descr="MMj0284144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26720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1" descr="007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410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animBg="1"/>
      <p:bldP spid="348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56r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863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MCj031946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65550"/>
            <a:ext cx="32004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8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6858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9" descr="00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1493">
            <a:off x="5181600" y="6172200"/>
            <a:ext cx="32861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0" descr="00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1493">
            <a:off x="4191000" y="457200"/>
            <a:ext cx="32861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1" descr="00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1493">
            <a:off x="6477000" y="2362200"/>
            <a:ext cx="32861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990600"/>
            <a:ext cx="74628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1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410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42" descr="00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1493">
            <a:off x="8458200" y="1447800"/>
            <a:ext cx="32861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43" descr="00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1493">
            <a:off x="8001000" y="6019800"/>
            <a:ext cx="32861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44" descr="00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1493">
            <a:off x="3810000" y="1981200"/>
            <a:ext cx="32861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45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3124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46" descr="00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4290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47" descr="1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838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48" descr="science3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5029200"/>
            <a:ext cx="5334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8" name="Picture 8" descr="C:\Documents and Settings\Гость\Local Settings\Temporary Internet Files\Content.IE5\20USHZOK\MCj008354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981200"/>
            <a:ext cx="341947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6" descr="007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410200"/>
            <a:ext cx="784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33400"/>
            <a:ext cx="7618112" cy="1569660"/>
          </a:xfrm>
          <a:prstGeom prst="rect">
            <a:avLst/>
          </a:prstGeom>
          <a:noFill/>
          <a:effectLst/>
          <a:scene3d>
            <a:camera prst="isometricOffAxis1Right"/>
            <a:lightRig rig="balanced" dir="t">
              <a:rot lat="0" lon="0" rev="2100000"/>
            </a:lightRig>
          </a:scene3d>
          <a:sp3d>
            <a:bevelT prst="relaxedInset"/>
          </a:sp3d>
        </p:spPr>
        <p:txBody>
          <a:bodyPr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/>
                <a:solidFill>
                  <a:srgbClr val="FF0000"/>
                </a:solidFill>
              </a:rPr>
              <a:t>планета </a:t>
            </a:r>
            <a:r>
              <a:rPr lang="ru-RU" sz="9600" b="1" dirty="0">
                <a:ln w="50800"/>
                <a:solidFill>
                  <a:srgbClr val="FF0000"/>
                </a:solidFill>
              </a:rPr>
              <a:t>корней</a:t>
            </a:r>
            <a:r>
              <a:rPr lang="ru-RU" sz="5400" b="1" dirty="0">
                <a:ln w="50800"/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19200" y="3886200"/>
            <a:ext cx="76200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Корень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это общая часть 			однокоренных слов.</a:t>
            </a:r>
            <a:r>
              <a:rPr lang="ru-RU" sz="3200" dirty="0">
                <a:solidFill>
                  <a:srgbClr val="0000CC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урок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</Template>
  <TotalTime>11</TotalTime>
  <Words>218</Words>
  <Application>Microsoft PowerPoint</Application>
  <PresentationFormat>Экран (4:3)</PresentationFormat>
  <Paragraphs>119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урок</vt:lpstr>
      <vt:lpstr>Оформление по умолчанию</vt:lpstr>
      <vt:lpstr>Урок - путешествие</vt:lpstr>
      <vt:lpstr>Слайд 2</vt:lpstr>
      <vt:lpstr>Слайд 3</vt:lpstr>
      <vt:lpstr>Слайд 4</vt:lpstr>
      <vt:lpstr>Слайд 5</vt:lpstr>
      <vt:lpstr>Проверка</vt:lpstr>
      <vt:lpstr>Слайд 7</vt:lpstr>
      <vt:lpstr>Слайд 8</vt:lpstr>
      <vt:lpstr>Слайд 9</vt:lpstr>
      <vt:lpstr>Слайд 10</vt:lpstr>
      <vt:lpstr>Лес безударных гласных</vt:lpstr>
      <vt:lpstr>                                          Проверка</vt:lpstr>
      <vt:lpstr>Слайд 13</vt:lpstr>
      <vt:lpstr>Озеро парных согласных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- путешествие</dc:title>
  <dc:creator>Verochka</dc:creator>
  <cp:lastModifiedBy>Пень</cp:lastModifiedBy>
  <cp:revision>2</cp:revision>
  <cp:lastPrinted>1601-01-01T00:00:00Z</cp:lastPrinted>
  <dcterms:created xsi:type="dcterms:W3CDTF">2012-09-07T14:22:09Z</dcterms:created>
  <dcterms:modified xsi:type="dcterms:W3CDTF">2015-12-23T17:12:19Z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