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6" r:id="rId11"/>
    <p:sldId id="265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76D2706-69EF-4BB5-B99C-8F08B66EE998}" type="slidenum">
              <a:rPr lang="ru-RU" smtClean="0">
                <a:solidFill>
                  <a:prstClr val="white"/>
                </a:solidFill>
              </a:rPr>
              <a:pPr/>
              <a:t>‹#›</a:t>
            </a:fld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729912"/>
      </p:ext>
    </p:extLst>
  </p:cSld>
  <p:clrMapOvr>
    <a:masterClrMapping/>
  </p:clrMapOvr>
  <p:transition spd="slow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6745634"/>
      </p:ext>
    </p:extLst>
  </p:cSld>
  <p:clrMapOvr>
    <a:masterClrMapping/>
  </p:clrMapOvr>
  <p:transition spd="slow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95882"/>
      </p:ext>
    </p:extLst>
  </p:cSld>
  <p:clrMapOvr>
    <a:masterClrMapping/>
  </p:clrMapOvr>
  <p:transition spd="slow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742387"/>
      </p:ext>
    </p:extLst>
  </p:cSld>
  <p:clrMapOvr>
    <a:masterClrMapping/>
  </p:clrMapOvr>
  <p:transition spd="slow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>
              <a:solidFill>
                <a:srgbClr val="AC66B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152413"/>
      </p:ext>
    </p:extLst>
  </p:cSld>
  <p:clrMapOvr>
    <a:masterClrMapping/>
  </p:clrMapOvr>
  <p:transition spd="slow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341534"/>
      </p:ext>
    </p:extLst>
  </p:cSld>
  <p:clrMapOvr>
    <a:masterClrMapping/>
  </p:clrMapOvr>
  <p:transition spd="slow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748578"/>
      </p:ext>
    </p:extLst>
  </p:cSld>
  <p:clrMapOvr>
    <a:masterClrMapping/>
  </p:clrMapOvr>
  <p:transition spd="slow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97234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4749874"/>
      </p:ext>
    </p:extLst>
  </p:cSld>
  <p:clrMapOvr>
    <a:masterClrMapping/>
  </p:clrMapOvr>
  <p:transition spd="slow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159848"/>
      </p:ext>
    </p:extLst>
  </p:cSld>
  <p:clrMapOvr>
    <a:masterClrMapping/>
  </p:clrMapOvr>
  <p:transition spd="slow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413652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E5F237A4-8EE8-4913-B70F-D6D14995F6E3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666B410-BE50-44F9-821B-0DD6A10AF81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CEC56B-1395-4D1F-B43E-D72107D2E65A}" type="datetimeFigureOut">
              <a:rPr lang="ru-RU" smtClean="0">
                <a:solidFill>
                  <a:srgbClr val="AC66BB"/>
                </a:solidFill>
              </a:rPr>
              <a:pPr/>
              <a:t>15.10.2015</a:t>
            </a:fld>
            <a:endParaRPr lang="ru-RU">
              <a:solidFill>
                <a:srgbClr val="AC66BB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>
              <a:solidFill>
                <a:srgbClr val="AC66BB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76D2706-69EF-4BB5-B99C-8F08B66EE99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724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l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9632" y="2186576"/>
            <a:ext cx="6840760" cy="2061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ffectLst/>
                <a:latin typeface="Times New Roman"/>
                <a:ea typeface="Calibri"/>
                <a:cs typeface="Times New Roman"/>
              </a:rPr>
              <a:t>Девиз урока:</a:t>
            </a: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600" dirty="0" smtClean="0">
                <a:effectLst/>
                <a:latin typeface="Times New Roman"/>
                <a:ea typeface="Calibri"/>
                <a:cs typeface="Times New Roman"/>
              </a:rPr>
              <a:t>«Была бы охота, заспорится любая работа». </a:t>
            </a:r>
            <a:endParaRPr lang="ru-RU" sz="3600" dirty="0">
              <a:ea typeface="Calibri"/>
              <a:cs typeface="Times New Roman"/>
            </a:endParaRPr>
          </a:p>
        </p:txBody>
      </p:sp>
      <p:pic>
        <p:nvPicPr>
          <p:cNvPr id="3" name="Picture 6" descr="2c5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882" y="4247653"/>
            <a:ext cx="2563552" cy="146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17" descr="sovenok.w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764704"/>
            <a:ext cx="1566094" cy="1631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63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1482147" y="692696"/>
                <a:ext cx="5780878" cy="11615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2800" b="0" i="1" smtClean="0">
                          <a:latin typeface="Cambria Math"/>
                          <a:ea typeface="Calibri"/>
                          <a:cs typeface="Times New Roman"/>
                        </a:rPr>
                        <m:t>1)</m:t>
                      </m:r>
                      <m:f>
                        <m:fPr>
                          <m:ctrlPr>
                            <a:rPr lang="ru-RU" sz="2800" i="1"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3</m:t>
                          </m:r>
                        </m:num>
                        <m:den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4</m:t>
                          </m:r>
                        </m:den>
                      </m:f>
                      <m:r>
                        <a:rPr lang="ru-RU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5</m:t>
                          </m:r>
                        </m:num>
                        <m:den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8</m:t>
                          </m:r>
                        </m:den>
                      </m:f>
                      <m:r>
                        <a:rPr lang="ru-RU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6</m:t>
                          </m:r>
                        </m:num>
                        <m:den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8</m:t>
                          </m:r>
                        </m:den>
                      </m:f>
                      <m:r>
                        <a:rPr lang="ru-RU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</m:t>
                      </m:r>
                      <m:f>
                        <m:fPr>
                          <m:ctrlP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5</m:t>
                          </m:r>
                        </m:num>
                        <m:den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8</m:t>
                          </m:r>
                        </m:den>
                      </m:f>
                      <m:r>
                        <a:rPr lang="ru-RU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f>
                        <m:fPr>
                          <m:ctrlP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fPr>
                        <m:num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1</m:t>
                          </m:r>
                        </m:num>
                        <m:den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8</m:t>
                          </m:r>
                        </m:den>
                      </m:f>
                      <m:d>
                        <m:dPr>
                          <m:ctrlP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ru-RU" sz="2800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м</m:t>
                          </m:r>
                        </m:e>
                      </m:d>
                      <m:r>
                        <a:rPr lang="ru-RU" sz="28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−ширина</m:t>
                      </m:r>
                    </m:oMath>
                  </m:oMathPara>
                </a14:m>
                <a:endParaRPr lang="ru-RU" sz="28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147" y="692696"/>
                <a:ext cx="5780878" cy="116153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998" y="2060848"/>
            <a:ext cx="6989434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15" y="3933056"/>
            <a:ext cx="285437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659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1187624" y="384280"/>
                <a:ext cx="5805948" cy="904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342900" lvl="0" indent="-342900" algn="just">
                  <a:lnSpc>
                    <a:spcPct val="115000"/>
                  </a:lnSpc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ru-RU" sz="3200" dirty="0">
                    <a:ea typeface="Calibri"/>
                    <a:cs typeface="Times New Roman"/>
                  </a:rPr>
                  <a:t>Сократите дробь: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18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24</m:t>
                        </m:r>
                      </m:den>
                    </m:f>
                    <m:r>
                      <a:rPr lang="ru-RU" sz="3200" i="1">
                        <a:effectLst/>
                        <a:latin typeface="Cambria Math"/>
                        <a:ea typeface="Calibri"/>
                        <a:cs typeface="Times New Roman"/>
                      </a:rPr>
                      <m:t>; </m:t>
                    </m:r>
                  </m:oMath>
                </a14:m>
                <a:r>
                  <a:rPr lang="ru-RU" sz="3200" dirty="0">
                    <a:ea typeface="Times New Roman"/>
                    <a:cs typeface="Times New Roman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50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175</m:t>
                        </m:r>
                      </m:den>
                    </m:f>
                  </m:oMath>
                </a14:m>
                <a:r>
                  <a:rPr lang="ru-RU" sz="3200" dirty="0">
                    <a:ea typeface="Times New Roman"/>
                    <a:cs typeface="Times New Roman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112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80</m:t>
                        </m:r>
                      </m:den>
                    </m:f>
                    <m:r>
                      <a:rPr lang="ru-RU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.</m:t>
                    </m:r>
                  </m:oMath>
                </a14:m>
                <a:endParaRPr lang="ru-RU" sz="3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384280"/>
                <a:ext cx="5805948" cy="904863"/>
              </a:xfrm>
              <a:prstGeom prst="rect">
                <a:avLst/>
              </a:prstGeom>
              <a:blipFill rotWithShape="1">
                <a:blip r:embed="rId2"/>
                <a:stretch>
                  <a:fillRect l="-2416" b="-878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1210726" y="1321217"/>
            <a:ext cx="7128792" cy="115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/>
                <a:cs typeface="Times New Roman"/>
              </a:rPr>
              <a:t>2</a:t>
            </a:r>
            <a:r>
              <a:rPr lang="ru-RU" sz="3000" dirty="0" smtClean="0">
                <a:ea typeface="Calibri"/>
                <a:cs typeface="Times New Roman"/>
              </a:rPr>
              <a:t>. Расположите </a:t>
            </a:r>
            <a:r>
              <a:rPr lang="ru-RU" sz="3000" dirty="0">
                <a:ea typeface="Calibri"/>
                <a:cs typeface="Times New Roman"/>
              </a:rPr>
              <a:t>дроби в порядке возрастания: </a:t>
            </a:r>
            <a:endParaRPr lang="ru-RU" sz="30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3" name="Рисунок 12"/>
          <p:cNvPicPr/>
          <p:nvPr/>
        </p:nvPicPr>
        <p:blipFill>
          <a:blip r:embed="rId3"/>
          <a:stretch>
            <a:fillRect/>
          </a:stretch>
        </p:blipFill>
        <p:spPr>
          <a:xfrm>
            <a:off x="3923928" y="2082360"/>
            <a:ext cx="3240360" cy="1032118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13329" y="3114478"/>
            <a:ext cx="6288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>
                <a:ea typeface="Calibri"/>
              </a:rPr>
              <a:t>3. Запишите </a:t>
            </a:r>
            <a:r>
              <a:rPr lang="ru-RU" sz="2800" dirty="0">
                <a:ea typeface="Calibri"/>
              </a:rPr>
              <a:t>дроби в порядке </a:t>
            </a:r>
            <a:r>
              <a:rPr lang="ru-RU" sz="2800" dirty="0" smtClean="0">
                <a:ea typeface="Calibri"/>
              </a:rPr>
              <a:t>убывания:</a:t>
            </a:r>
            <a:endParaRPr lang="ru-RU" sz="2800" dirty="0"/>
          </a:p>
        </p:txBody>
      </p:sp>
      <p:pic>
        <p:nvPicPr>
          <p:cNvPr id="15" name="Рисунок 14"/>
          <p:cNvPicPr/>
          <p:nvPr/>
        </p:nvPicPr>
        <p:blipFill>
          <a:blip r:embed="rId4"/>
          <a:stretch>
            <a:fillRect/>
          </a:stretch>
        </p:blipFill>
        <p:spPr>
          <a:xfrm>
            <a:off x="4061779" y="3561885"/>
            <a:ext cx="3240360" cy="93610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1113329" y="4550167"/>
            <a:ext cx="330571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dirty="0" smtClean="0">
                <a:ea typeface="Calibri"/>
              </a:rPr>
              <a:t>4. Сравните дроби:</a:t>
            </a:r>
            <a:endParaRPr lang="ru-RU" sz="3000" dirty="0"/>
          </a:p>
        </p:txBody>
      </p:sp>
      <p:pic>
        <p:nvPicPr>
          <p:cNvPr id="17" name="Рисунок 16"/>
          <p:cNvPicPr/>
          <p:nvPr/>
        </p:nvPicPr>
        <p:blipFill>
          <a:blip r:embed="rId5"/>
          <a:stretch>
            <a:fillRect/>
          </a:stretch>
        </p:blipFill>
        <p:spPr>
          <a:xfrm>
            <a:off x="3923928" y="5104165"/>
            <a:ext cx="1368152" cy="1001851"/>
          </a:xfrm>
          <a:prstGeom prst="rect">
            <a:avLst/>
          </a:prstGeom>
        </p:spPr>
      </p:pic>
      <p:pic>
        <p:nvPicPr>
          <p:cNvPr id="18" name="Рисунок 17"/>
          <p:cNvPicPr/>
          <p:nvPr/>
        </p:nvPicPr>
        <p:blipFill>
          <a:blip r:embed="rId6"/>
          <a:stretch>
            <a:fillRect/>
          </a:stretch>
        </p:blipFill>
        <p:spPr>
          <a:xfrm>
            <a:off x="6012160" y="5104165"/>
            <a:ext cx="1289979" cy="1001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313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Oval 2"/>
          <p:cNvSpPr>
            <a:spLocks noChangeArrowheads="1"/>
          </p:cNvSpPr>
          <p:nvPr/>
        </p:nvSpPr>
        <p:spPr bwMode="auto">
          <a:xfrm>
            <a:off x="323850" y="404813"/>
            <a:ext cx="1150938" cy="1081087"/>
          </a:xfrm>
          <a:prstGeom prst="ellipse">
            <a:avLst/>
          </a:prstGeom>
          <a:gradFill rotWithShape="1">
            <a:gsLst>
              <a:gs pos="0">
                <a:srgbClr val="EB1D5D"/>
              </a:gs>
              <a:gs pos="100000">
                <a:srgbClr val="6D0D2B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7308850" y="5229225"/>
            <a:ext cx="1008063" cy="1008063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pic>
        <p:nvPicPr>
          <p:cNvPr id="48132" name="Picture 4" descr="18m5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25" y="2348880"/>
            <a:ext cx="2016125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3" name="AutoShape 5"/>
          <p:cNvSpPr>
            <a:spLocks noChangeArrowheads="1"/>
          </p:cNvSpPr>
          <p:nvPr/>
        </p:nvSpPr>
        <p:spPr bwMode="auto">
          <a:xfrm>
            <a:off x="7019925" y="333375"/>
            <a:ext cx="1584325" cy="1223963"/>
          </a:xfrm>
          <a:prstGeom prst="triangle">
            <a:avLst>
              <a:gd name="adj" fmla="val 50000"/>
            </a:avLst>
          </a:prstGeom>
          <a:gradFill rotWithShape="1">
            <a:gsLst>
              <a:gs pos="0">
                <a:srgbClr val="AD298A"/>
              </a:gs>
              <a:gs pos="100000">
                <a:srgbClr val="50134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48134" name="AutoShape 6"/>
          <p:cNvSpPr>
            <a:spLocks noChangeArrowheads="1"/>
          </p:cNvSpPr>
          <p:nvPr/>
        </p:nvSpPr>
        <p:spPr bwMode="auto">
          <a:xfrm>
            <a:off x="323850" y="4797425"/>
            <a:ext cx="1438275" cy="1584325"/>
          </a:xfrm>
          <a:prstGeom prst="diamond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000">
              <a:solidFill>
                <a:srgbClr val="000000"/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Следи глазами за фигурами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094036"/>
      </p:ext>
    </p:extLst>
  </p:cSld>
  <p:clrMapOvr>
    <a:masterClrMapping/>
  </p:clrMapOvr>
  <p:transition spd="slow" advClick="0" advTm="7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remove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4.07031E-6 L 0.74827 -0.005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413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with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1 -0.00532 L 0.00018 0.6713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338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with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0.02613 L -0.7165 -0.0365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833" y="-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withGroup">
                            <p:stCondLst>
                              <p:cond delay="650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00648E-6 L 0.00798 -0.6609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9" y="-330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withGroup">
                            <p:stCondLst>
                              <p:cond delay="8500"/>
                            </p:stCondLst>
                            <p:childTnLst>
                              <p:par>
                                <p:cTn id="23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 animBg="1"/>
      <p:bldP spid="48131" grpId="0" animBg="1"/>
      <p:bldP spid="48133" grpId="0" animBg="1"/>
      <p:bldP spid="4813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Oval 2"/>
          <p:cNvSpPr>
            <a:spLocks noChangeArrowheads="1"/>
          </p:cNvSpPr>
          <p:nvPr/>
        </p:nvSpPr>
        <p:spPr bwMode="auto">
          <a:xfrm>
            <a:off x="395288" y="2924175"/>
            <a:ext cx="1008062" cy="936625"/>
          </a:xfrm>
          <a:prstGeom prst="ellipse">
            <a:avLst/>
          </a:prstGeom>
          <a:gradFill rotWithShape="1">
            <a:gsLst>
              <a:gs pos="0">
                <a:srgbClr val="F1091F"/>
              </a:gs>
              <a:gs pos="100000">
                <a:srgbClr val="70040E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>
              <a:solidFill>
                <a:prstClr val="black"/>
              </a:solidFill>
            </a:endParaRPr>
          </a:p>
        </p:txBody>
      </p:sp>
      <p:pic>
        <p:nvPicPr>
          <p:cNvPr id="50179" name="Picture 3" descr="26m1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300" y="4868863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3856" y="836712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Следи глазами за мячиком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5411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with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path" presetSubtype="0" repeatCount="500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725 0.00833 C -0.0276 -0.1452 0.06841 -0.2726 0.18473 -0.2726 C 0.32205 -0.2726 0.37171 -0.13133 0.39219 -0.04717 L 0.41372 0.06428 C 0.43507 0.14821 0.4882 0.28786 0.64289 0.28786 C 0.74202 0.28786 0.854 0.16208 0.854 0.00833 C 0.85365 -0.1452 0.74202 -0.2726 0.64289 -0.2726 C 0.4882 -0.2726 0.43507 -0.13133 0.41372 -0.04717 L 0.39219 0.06428 C 0.37171 0.14844 0.32205 0.28786 0.18473 0.28786 C 0.06841 0.28786 -0.0276 0.16208 -0.02725 0.00833 Z " pathEditMode="relative" rAng="16200000" ptsTypes="ffFffffFfff">
                                      <p:cBhvr>
                                        <p:cTn id="10" dur="3000" spd="-1000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45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8" grpId="0" animBg="1"/>
      <p:bldP spid="5017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1772816"/>
            <a:ext cx="7848872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Расскажите, как складываем и вычитаем дроби с разными знаменателями?</a:t>
            </a:r>
          </a:p>
          <a:p>
            <a:pPr marL="914400" indent="-457200">
              <a:lnSpc>
                <a:spcPct val="115000"/>
              </a:lnSpc>
              <a:spcAft>
                <a:spcPts val="0"/>
              </a:spcAft>
              <a:buFontTx/>
              <a:buChar char="-"/>
            </a:pPr>
            <a:endParaRPr lang="ru-RU" sz="3200" dirty="0">
              <a:ea typeface="Calibri"/>
              <a:cs typeface="Times New Roman"/>
            </a:endParaRPr>
          </a:p>
          <a:p>
            <a:pPr marL="457200"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ffectLst/>
                <a:latin typeface="Times New Roman"/>
                <a:ea typeface="Calibri"/>
                <a:cs typeface="Times New Roman"/>
              </a:rPr>
              <a:t>- Домашнее задание: п.10,12, №367,374</a:t>
            </a:r>
            <a:endParaRPr lang="ru-RU" sz="32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2725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91344" y="1122503"/>
                <a:ext cx="7841095" cy="21657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>
                    <a:solidFill>
                      <a:prstClr val="black"/>
                    </a:solidFill>
                    <a:ea typeface="Calibri"/>
                    <a:cs typeface="Times New Roman"/>
                  </a:rPr>
                  <a:t>-Представьте единицу в виде дроби, числитель и знаменатель которой равны:</a:t>
                </a:r>
                <a:endParaRPr lang="ru-RU" sz="32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  <a:p>
                <a:pPr lvl="0"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>
                    <a:solidFill>
                      <a:prstClr val="black"/>
                    </a:solidFill>
                    <a:ea typeface="Calibri"/>
                    <a:cs typeface="Times New Roman"/>
                  </a:rPr>
                  <a:t>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25</m:t>
                        </m:r>
                      </m:den>
                    </m:f>
                    <m:r>
                      <a:rPr lang="ru-RU" sz="3200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70</m:t>
                        </m:r>
                      </m:num>
                      <m:den>
                        <m:r>
                          <a:rPr lang="ru-RU" sz="3200" i="1">
                            <a:solidFill>
                              <a:prstClr val="black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70</m:t>
                        </m:r>
                      </m:den>
                    </m:f>
                    <m:r>
                      <a:rPr lang="ru-RU" sz="3200" i="1">
                        <a:solidFill>
                          <a:prstClr val="black"/>
                        </a:solidFill>
                        <a:latin typeface="Cambria Math"/>
                        <a:ea typeface="Calibri"/>
                        <a:cs typeface="Times New Roman"/>
                      </a:rPr>
                      <m:t>=…</m:t>
                    </m:r>
                  </m:oMath>
                </a14:m>
                <a:endParaRPr lang="ru-RU" sz="3200" dirty="0">
                  <a:solidFill>
                    <a:prstClr val="black"/>
                  </a:solidFill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344" y="1122503"/>
                <a:ext cx="7841095" cy="2165721"/>
              </a:xfrm>
              <a:prstGeom prst="rect">
                <a:avLst/>
              </a:prstGeom>
              <a:blipFill rotWithShape="1">
                <a:blip r:embed="rId2"/>
                <a:stretch>
                  <a:fillRect l="-1943" t="-2535" r="-1943" b="-309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698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1700808"/>
                <a:ext cx="7848872" cy="20369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000" dirty="0">
                    <a:ea typeface="Calibri"/>
                    <a:cs typeface="Times New Roman"/>
                  </a:rPr>
                  <a:t>-Представьте числа в виде натурального числа: </a:t>
                </a:r>
                <a:endParaRPr lang="ru-RU" sz="3000" dirty="0">
                  <a:effectLst/>
                  <a:latin typeface="Calibri"/>
                  <a:ea typeface="Calibri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000" dirty="0">
                    <a:ea typeface="Calibri"/>
                    <a:cs typeface="Times New Roman"/>
                  </a:rPr>
                  <a:t>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7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Calibri"/>
                            <a:cs typeface="Times New Roman"/>
                          </a:rPr>
                          <m:t>7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</m:oMath>
                </a14:m>
                <a:r>
                  <a:rPr lang="ru-RU" sz="3000" dirty="0">
                    <a:ea typeface="Times New Roman"/>
                    <a:cs typeface="Times New Roman"/>
                  </a:rPr>
                  <a:t>       6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12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3000" dirty="0">
                    <a:ea typeface="Times New Roman"/>
                    <a:cs typeface="Times New Roman"/>
                  </a:rPr>
                  <a:t>   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4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3000" dirty="0">
                    <a:ea typeface="Times New Roman"/>
                    <a:cs typeface="Times New Roman"/>
                  </a:rPr>
                  <a:t>    5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30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3000" dirty="0">
                    <a:ea typeface="Times New Roman"/>
                    <a:cs typeface="Times New Roman"/>
                  </a:rPr>
                  <a:t>      3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8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r>
                  <a:rPr lang="ru-RU" sz="3000" dirty="0">
                    <a:ea typeface="Times New Roman"/>
                    <a:cs typeface="Times New Roman"/>
                  </a:rPr>
                  <a:t>     7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6</m:t>
                        </m:r>
                      </m:num>
                      <m:den>
                        <m:r>
                          <a:rPr lang="ru-RU" sz="30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den>
                    </m:f>
                    <m:r>
                      <a:rPr lang="ru-RU" sz="30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</m:oMath>
                </a14:m>
                <a:endParaRPr lang="ru-RU" sz="30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1700808"/>
                <a:ext cx="7848872" cy="2036904"/>
              </a:xfrm>
              <a:prstGeom prst="rect">
                <a:avLst/>
              </a:prstGeom>
              <a:blipFill rotWithShape="1">
                <a:blip r:embed="rId2"/>
                <a:stretch>
                  <a:fillRect l="-1786" t="-2395" r="-1786" b="-329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7423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710626" y="2123934"/>
                <a:ext cx="7992888" cy="15966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>
                    <a:ea typeface="Times New Roman"/>
                    <a:cs typeface="Times New Roman"/>
                  </a:rPr>
                  <a:t>-Решите уравнения: </a:t>
                </a:r>
                <a:endParaRPr lang="ru-RU" sz="3200" dirty="0" smtClean="0">
                  <a:ea typeface="Times New Roman"/>
                  <a:cs typeface="Times New Roman"/>
                </a:endParaRPr>
              </a:p>
              <a:p>
                <a:pPr algn="just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ru-RU" sz="3200" dirty="0" smtClean="0">
                    <a:ea typeface="Times New Roman"/>
                    <a:cs typeface="Times New Roman"/>
                  </a:rPr>
                  <a:t>у </a:t>
                </a:r>
                <a:r>
                  <a:rPr lang="ru-RU" sz="3200" dirty="0">
                    <a:ea typeface="Times New Roman"/>
                    <a:cs typeface="Times New Roman"/>
                  </a:rPr>
                  <a:t>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den>
                    </m:f>
                    <m:r>
                      <a:rPr lang="ru-RU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r>
                  <a:rPr lang="ru-RU" sz="3200" dirty="0">
                    <a:ea typeface="Times New Roman"/>
                    <a:cs typeface="Times New Roman"/>
                  </a:rPr>
                  <a:t>     </a:t>
                </a:r>
                <a:r>
                  <a:rPr lang="ru-RU" sz="3200" dirty="0" smtClean="0">
                    <a:ea typeface="Times New Roman"/>
                    <a:cs typeface="Times New Roman"/>
                  </a:rPr>
                  <a:t>         </a:t>
                </a:r>
                <a:r>
                  <a:rPr lang="ru-RU" sz="3200" dirty="0">
                    <a:ea typeface="Times New Roman"/>
                    <a:cs typeface="Times New Roman"/>
                  </a:rPr>
                  <a:t>х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3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den>
                    </m:f>
                    <m:r>
                      <a:rPr lang="ru-RU" sz="3200" i="1">
                        <a:effectLst/>
                        <a:latin typeface="Cambria Math"/>
                        <a:ea typeface="Times New Roman"/>
                        <a:cs typeface="Times New Roman"/>
                      </a:rPr>
                      <m:t>=1</m:t>
                    </m:r>
                  </m:oMath>
                </a14:m>
                <a:r>
                  <a:rPr lang="ru-RU" sz="3200" dirty="0">
                    <a:ea typeface="Times New Roman"/>
                    <a:cs typeface="Times New Roman"/>
                  </a:rPr>
                  <a:t>     </a:t>
                </a:r>
                <a:r>
                  <a:rPr lang="ru-RU" sz="3200" dirty="0" smtClean="0">
                    <a:ea typeface="Times New Roman"/>
                    <a:cs typeface="Times New Roman"/>
                  </a:rPr>
                  <a:t>      </a:t>
                </a:r>
                <a:r>
                  <a:rPr lang="ru-RU" sz="3200" dirty="0">
                    <a:ea typeface="Times New Roman"/>
                    <a:cs typeface="Times New Roman"/>
                  </a:rPr>
                  <a:t>у –  1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fPr>
                      <m:num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5</m:t>
                        </m:r>
                      </m:num>
                      <m:den>
                        <m:r>
                          <a:rPr lang="ru-RU" sz="3200" i="1"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7</m:t>
                        </m:r>
                      </m:den>
                    </m:f>
                  </m:oMath>
                </a14:m>
                <a:endParaRPr lang="ru-RU" sz="3200" dirty="0">
                  <a:effectLst/>
                  <a:latin typeface="Calibri"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626" y="2123934"/>
                <a:ext cx="7992888" cy="1596656"/>
              </a:xfrm>
              <a:prstGeom prst="rect">
                <a:avLst/>
              </a:prstGeom>
              <a:blipFill rotWithShape="1">
                <a:blip r:embed="rId2"/>
                <a:stretch>
                  <a:fillRect l="-1983" t="-3435" b="-458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9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2009381"/>
            <a:ext cx="7848872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>
                <a:ea typeface="Times New Roman"/>
                <a:cs typeface="Times New Roman"/>
              </a:rPr>
              <a:t>-Двое отцов и двое сыновей застрелили трёх зайцев, каждый по одному. Как это получилось?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35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578817"/>
            <a:ext cx="7992888" cy="1883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a typeface="Calibri"/>
                <a:cs typeface="Times New Roman"/>
              </a:rPr>
              <a:t>15.10.15.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>
                <a:ea typeface="Calibri"/>
                <a:cs typeface="Times New Roman"/>
              </a:rPr>
              <a:t>Тема</a:t>
            </a:r>
            <a:r>
              <a:rPr lang="ru-RU" sz="3200" b="1" dirty="0">
                <a:ea typeface="Calibri"/>
                <a:cs typeface="Times New Roman"/>
              </a:rPr>
              <a:t>:</a:t>
            </a:r>
            <a:r>
              <a:rPr lang="ru-RU" sz="3200" dirty="0">
                <a:ea typeface="Calibri"/>
                <a:cs typeface="Times New Roman"/>
              </a:rPr>
              <a:t> «Сложение и вычитание дробей с разными знаменателями»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3115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75856" y="2348880"/>
            <a:ext cx="2687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ea typeface="Calibri"/>
              </a:rPr>
              <a:t>№ 338 стр. </a:t>
            </a:r>
            <a:r>
              <a:rPr lang="ru-RU" sz="3200" dirty="0" smtClean="0">
                <a:ea typeface="Calibri"/>
              </a:rPr>
              <a:t>54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2710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87824" y="2964349"/>
            <a:ext cx="21499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>
                <a:ea typeface="Calibri"/>
              </a:rPr>
              <a:t>Р = 2(а + </a:t>
            </a:r>
            <a:r>
              <a:rPr lang="en-US" sz="3200" dirty="0">
                <a:ea typeface="Calibri"/>
              </a:rPr>
              <a:t>b</a:t>
            </a:r>
            <a:r>
              <a:rPr lang="ru-RU" sz="3200" dirty="0">
                <a:ea typeface="Calibri"/>
              </a:rPr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4944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5816" y="2708920"/>
            <a:ext cx="3744416" cy="65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u-RU" sz="3200" dirty="0" smtClean="0">
                <a:ea typeface="Calibri"/>
                <a:cs typeface="Times New Roman"/>
              </a:rPr>
              <a:t> </a:t>
            </a:r>
            <a:r>
              <a:rPr lang="ru-RU" sz="3200" dirty="0">
                <a:ea typeface="Calibri"/>
                <a:cs typeface="Times New Roman"/>
              </a:rPr>
              <a:t>Р = </a:t>
            </a:r>
            <a:r>
              <a:rPr lang="ru-RU" sz="3200" dirty="0" smtClean="0">
                <a:ea typeface="Calibri"/>
                <a:cs typeface="Times New Roman"/>
              </a:rPr>
              <a:t>а + а +</a:t>
            </a: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200" dirty="0" smtClean="0">
                <a:ea typeface="Calibri"/>
                <a:cs typeface="Times New Roman"/>
              </a:rPr>
              <a:t>b +</a:t>
            </a:r>
            <a:r>
              <a:rPr lang="ru-RU" sz="3200" dirty="0" smtClean="0">
                <a:effectLst/>
                <a:latin typeface="Calibri"/>
                <a:ea typeface="Calibri"/>
                <a:cs typeface="Times New Roman"/>
              </a:rPr>
              <a:t> </a:t>
            </a:r>
            <a:r>
              <a:rPr lang="ru-RU" sz="3200" dirty="0">
                <a:ea typeface="Calibri"/>
                <a:cs typeface="Times New Roman"/>
              </a:rPr>
              <a:t>b</a:t>
            </a:r>
            <a:endParaRPr lang="ru-RU" sz="32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845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</TotalTime>
  <Words>259</Words>
  <Application>Microsoft Office PowerPoint</Application>
  <PresentationFormat>Экран (4:3)</PresentationFormat>
  <Paragraphs>24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NewsPrint</vt:lpstr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Следи глазами за фигурами</vt:lpstr>
      <vt:lpstr>Следи глазами за мячиком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Учитель</cp:lastModifiedBy>
  <cp:revision>6</cp:revision>
  <dcterms:created xsi:type="dcterms:W3CDTF">2015-10-13T10:39:50Z</dcterms:created>
  <dcterms:modified xsi:type="dcterms:W3CDTF">2015-10-15T01:42:57Z</dcterms:modified>
</cp:coreProperties>
</file>