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2" r:id="rId4"/>
    <p:sldId id="260" r:id="rId5"/>
    <p:sldId id="263" r:id="rId6"/>
    <p:sldId id="264" r:id="rId7"/>
    <p:sldId id="265" r:id="rId8"/>
    <p:sldId id="267" r:id="rId9"/>
    <p:sldId id="266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06995-BF42-4AF1-AA7F-89757F77012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0C612-552A-4E46-9CC8-F82C899B4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71538" y="1571612"/>
            <a:ext cx="6572296" cy="230832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Приемы устного счета</a:t>
            </a:r>
            <a:endParaRPr lang="ru-RU" sz="7200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Умножение на 22, 33, .... 99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229600" cy="4329130"/>
          </a:xfrm>
        </p:spPr>
        <p:txBody>
          <a:bodyPr>
            <a:normAutofit fontScale="92500" lnSpcReduction="1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Чтобы двузначное число умножить на 22, 33, ..., 99,</a:t>
            </a:r>
          </a:p>
          <a:p>
            <a:pPr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надо этот множитель представить в виде</a:t>
            </a:r>
          </a:p>
          <a:p>
            <a:pPr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произведения однозначного числа (от 2 до 9) на 11.</a:t>
            </a:r>
          </a:p>
          <a:p>
            <a:pPr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Затем произведение первых чисел умножить на 11: </a:t>
            </a:r>
          </a:p>
          <a:p>
            <a:pPr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Примеры:  </a:t>
            </a:r>
          </a:p>
          <a:p>
            <a:pPr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24 ∙ 22 = 24 ∙ 2 ∙ 11 = 48 ∙ 11 = 528</a:t>
            </a:r>
          </a:p>
          <a:p>
            <a:pPr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23 ∙ 33 = 23 ∙ 3 ∙ 11 = 69 ∙ 11 = 759 </a:t>
            </a:r>
          </a:p>
          <a:p>
            <a:pPr>
              <a:buNone/>
            </a:pPr>
            <a:endParaRPr lang="ru-RU" sz="26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pic>
        <p:nvPicPr>
          <p:cNvPr id="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57356" y="0"/>
            <a:ext cx="4868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normalizeH="0" baseline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Приемы умножения</a:t>
            </a:r>
            <a:endParaRPr kumimoji="0" lang="ru-RU" sz="4000" b="1" i="0" u="none" strike="noStrike" normalizeH="0" baseline="0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«Умножение крестиком»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229600" cy="4329130"/>
          </a:xfrm>
        </p:spPr>
        <p:txBody>
          <a:bodyPr>
            <a:normAutofit fontScale="70000" lnSpcReduction="2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>
              <a:buNone/>
            </a:pP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Пример: 53 ∙ 37 = 1961</a:t>
            </a:r>
          </a:p>
          <a:p>
            <a:pPr>
              <a:buNone/>
            </a:pP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Подпишем числа одно под другим</a:t>
            </a:r>
          </a:p>
          <a:p>
            <a:pPr marL="514350" indent="-514350">
              <a:buAutoNum type="arabicPlain" startAt="5"/>
            </a:pP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     1) 5 десятков ∙ 3 десятка =15 сотен=1500</a:t>
            </a:r>
          </a:p>
          <a:p>
            <a:pPr marL="514350" indent="-514350">
              <a:buNone/>
            </a:pP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</a:t>
            </a:r>
          </a:p>
          <a:p>
            <a:pPr>
              <a:buNone/>
            </a:pP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    7      2) 3 ∙ 7 = 21 </a:t>
            </a:r>
          </a:p>
          <a:p>
            <a:pPr>
              <a:buNone/>
            </a:pP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3) Итого: 1500 + 21 = 1521</a:t>
            </a:r>
          </a:p>
          <a:p>
            <a:pPr>
              <a:buNone/>
            </a:pP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4) Еще надо учесть произведение единиц  каждого числа на десятки другого. Имеем 7 раз 5 десятков, т. е. 350, и 3 раза 3 десятка, т. е. 9 десятков или 90.</a:t>
            </a:r>
          </a:p>
          <a:p>
            <a:pPr>
              <a:buNone/>
            </a:pP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    350 + 90 = 440</a:t>
            </a:r>
          </a:p>
          <a:p>
            <a:pPr>
              <a:buNone/>
            </a:pP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5) Итого: 1521 + 440 = 1961</a:t>
            </a:r>
          </a:p>
          <a:p>
            <a:pPr>
              <a:buNone/>
            </a:pPr>
            <a:endParaRPr lang="ru-RU" sz="26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pic>
        <p:nvPicPr>
          <p:cNvPr id="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28728" y="0"/>
            <a:ext cx="627902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3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Умножение многозначных чисел</a:t>
            </a:r>
            <a:endParaRPr kumimoji="0" lang="ru-RU" sz="3300" b="1" i="0" u="none" strike="noStrike" normalizeH="0" baseline="0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571472" y="2857496"/>
            <a:ext cx="35719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64315" y="2893215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Возведение в квадрат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229600" cy="43291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а² = а² - в² + в² = (а + в)(а - в) + </a:t>
            </a:r>
            <a:r>
              <a:rPr lang="ru-RU" sz="2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² 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Примеры: 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988² = 988² - 12 </a:t>
            </a:r>
            <a:r>
              <a:rPr lang="ru-RU" sz="2600" b="1" spc="300" baseline="30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+ 12² = (988 + 12)(988 - 12) +12² = 1000 ∙ 976 + 144 = 976 144   </a:t>
            </a:r>
          </a:p>
          <a:p>
            <a:pPr>
              <a:buNone/>
            </a:pPr>
            <a:endParaRPr lang="ru-RU" sz="26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27² =(27 + 3)(27 – 3) + 3² = 30 ∙ 24 + 9 = 729</a:t>
            </a:r>
          </a:p>
          <a:p>
            <a:pPr algn="ctr">
              <a:buNone/>
            </a:pPr>
            <a:endParaRPr lang="ru-RU" sz="2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85918" y="-142900"/>
            <a:ext cx="52149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lvl="0" algn="ctr"/>
            <a:r>
              <a:rPr lang="ru-RU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Применение формул </a:t>
            </a:r>
          </a:p>
          <a:p>
            <a:pPr lvl="0" algn="ctr"/>
            <a:r>
              <a:rPr lang="ru-RU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сокращенного умножения</a:t>
            </a:r>
            <a:endParaRPr lang="ru-RU" sz="28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Возведение в квадрат двузначных чисел, оканчивающихся на 5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71678"/>
            <a:ext cx="8229600" cy="43291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Чтобы возвести в квадрат двузначное число, последняя цифра которого 5, надо умножить число десятков на число, большее на единицу,  к произведению приписать 25</a:t>
            </a:r>
          </a:p>
          <a:p>
            <a:pPr algn="just"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Примеры:</a:t>
            </a:r>
          </a:p>
          <a:p>
            <a:pPr algn="just"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85² = 7225 (т.к. 8 ∙ 9 = 72)</a:t>
            </a:r>
          </a:p>
          <a:p>
            <a:pPr algn="just"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45² = 2025 (т. к. 4 ∙ 5 = 20)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85918" y="-142900"/>
            <a:ext cx="52149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lvl="0" algn="ctr"/>
            <a:r>
              <a:rPr lang="ru-RU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Применение формул </a:t>
            </a:r>
          </a:p>
          <a:p>
            <a:pPr lvl="0" algn="ctr"/>
            <a:r>
              <a:rPr lang="ru-RU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сокращенного умножения</a:t>
            </a:r>
            <a:endParaRPr lang="ru-RU" sz="28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Деление на 5, на 50, на 25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229600" cy="43291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При делении на 5, на 50, на 25 </a:t>
            </a:r>
          </a:p>
          <a:p>
            <a:pPr algn="just"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можно воспользоваться следующими</a:t>
            </a:r>
          </a:p>
          <a:p>
            <a:pPr algn="just"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выражениями:            </a:t>
            </a:r>
          </a:p>
          <a:p>
            <a:pPr algn="just"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</a:t>
            </a:r>
            <a:r>
              <a:rPr lang="en-US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</a:t>
            </a: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:5=</a:t>
            </a:r>
            <a:r>
              <a:rPr lang="en-US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</a:t>
            </a: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∙ 2:10        </a:t>
            </a:r>
          </a:p>
          <a:p>
            <a:pPr algn="just"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</a:t>
            </a:r>
            <a:r>
              <a:rPr lang="en-US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a:50=a ∙ 2:100  </a:t>
            </a:r>
            <a:endParaRPr lang="ru-RU" sz="26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just"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</a:t>
            </a:r>
            <a:r>
              <a:rPr lang="en-US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a:25=a ∙ 4:100 </a:t>
            </a:r>
            <a:endParaRPr lang="ru-RU" sz="26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just"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Примеры</a:t>
            </a:r>
            <a:r>
              <a:rPr lang="en-US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: 35:5=35 ∙ 2:10=70:10=7 </a:t>
            </a:r>
            <a:endParaRPr lang="ru-RU" sz="26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just">
              <a:buNone/>
            </a:pPr>
            <a:r>
              <a:rPr lang="en-US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3750:50=3750 ∙ 2:100=7500:100=75 </a:t>
            </a:r>
          </a:p>
          <a:p>
            <a:pPr algn="just"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6400:25=6400 ∙ 4:100=25600:100=256</a:t>
            </a:r>
            <a:endParaRPr lang="ru-RU" sz="2600" dirty="0" smtClean="0"/>
          </a:p>
          <a:p>
            <a:pPr>
              <a:buNone/>
            </a:pPr>
            <a:endParaRPr lang="ru-RU" sz="2800" dirty="0"/>
          </a:p>
        </p:txBody>
      </p:sp>
      <p:pic>
        <p:nvPicPr>
          <p:cNvPr id="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00232" y="0"/>
            <a:ext cx="52149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lvl="0" algn="ctr"/>
            <a:r>
              <a:rPr lang="ru-RU" sz="40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Приемы деления </a:t>
            </a:r>
            <a:endParaRPr lang="ru-RU" sz="40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857364"/>
            <a:ext cx="8286808" cy="2428892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/>
            <a:r>
              <a:rPr lang="ru-RU" sz="40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40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40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40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40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40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6000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Цель</a:t>
            </a:r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Изучить некоторые приёмы организации устного счёта, позволяющие ускорить и рационализировать вычисления </a:t>
            </a:r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174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174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-142900"/>
            <a:ext cx="8229600" cy="928710"/>
          </a:xfrm>
        </p:spPr>
        <p:txBody>
          <a:bodyPr>
            <a:normAutofit/>
          </a:bodyPr>
          <a:lstStyle/>
          <a:p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Задачи: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720840"/>
            <a:ext cx="79296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Составить алгоритмы для быстрого вычисления арифметических  действий- например, для  быстрого умножения двузначных чисел на другие числа;</a:t>
            </a:r>
          </a:p>
          <a:p>
            <a:pPr>
              <a:buFont typeface="Wingdings" pitchFamily="2" charset="2"/>
              <a:buChar char="v"/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Освоить описанные ниже приемы устного счета для быстрого выполнения арифметических действий; </a:t>
            </a:r>
          </a:p>
          <a:p>
            <a:pPr>
              <a:buFont typeface="Wingdings" pitchFamily="2" charset="2"/>
              <a:buChar char="v"/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Научиться использовать приёмы устного счёта на различных уроках  и в повседневной жизни.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Умножение на 5, 50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229600" cy="43291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1)  Чтобы умножить число на 5, можно его разделить пополам, потом умножить на 10.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2)  При умножении на 50 надо число разделить на 2 и умножить на 100.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Примеры: 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7,4 ∙ 5 = 7,4 : 2 ∙ 10 = 3,7 ∙ 10 = 37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224 ∙ 5 = 224 : 2 ∙ 10 = 112 ∙ 10 = 1120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36 ∙ 50 =36 : 2 ∙ 100 = 1800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426 ∙ 50 =426 : 2 ∙ 100 = 21300</a:t>
            </a:r>
          </a:p>
          <a:p>
            <a:pPr>
              <a:buNone/>
            </a:pPr>
            <a:endParaRPr lang="ru-RU" sz="2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57356" y="0"/>
            <a:ext cx="4868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normalizeH="0" baseline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Приемы умножения</a:t>
            </a:r>
            <a:endParaRPr kumimoji="0" lang="ru-RU" sz="4000" b="1" i="0" u="none" strike="noStrike" normalizeH="0" baseline="0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09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Умножение на 25, 250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229600" cy="43291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Чтобы устно умножить число на 25 или 250,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надо его разделить на 4, а затем полученное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частное умножить на 100 или 1000.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Примеры: 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224 ∙ 25 =224 : 4 ∙ 100 = 5600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44 ∙ 25 =44 : 4 ∙ 100 = 1100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168 ∙ 250 =168 : 4 ∙ 1000 = 42000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72 ∙ 250 =72 : 4 ∙ 1000 = 18000</a:t>
            </a:r>
            <a:endParaRPr lang="ru-RU" sz="2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57356" y="0"/>
            <a:ext cx="4868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normalizeH="0" baseline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Приемы умножения</a:t>
            </a:r>
            <a:endParaRPr kumimoji="0" lang="ru-RU" sz="4000" b="1" i="0" u="none" strike="noStrike" normalizeH="0" baseline="0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Умножение на 125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229600" cy="43291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Чтобы умножить число на 125, надо его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разделить на 8, а затем  умножить на 1000.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Примеры: 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896 ∙ 125 = 896 : 8 ∙ 1000 = 112000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120 ∙ 125 = 120 : 8 ∙ 1000 = 15000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240, 24 ∙ 125 =240, 24 : 8 ∙ 1000 = 30, 03 ∙ 1000 =    30030</a:t>
            </a:r>
          </a:p>
          <a:p>
            <a:pPr>
              <a:buNone/>
            </a:pPr>
            <a:endParaRPr lang="ru-RU" sz="2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57356" y="0"/>
            <a:ext cx="4868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normalizeH="0" baseline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Приемы умножения</a:t>
            </a:r>
            <a:endParaRPr kumimoji="0" lang="ru-RU" sz="4000" b="1" i="0" u="none" strike="noStrike" normalizeH="0" baseline="0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Умножение на 15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229600" cy="4329130"/>
          </a:xfrm>
        </p:spPr>
        <p:txBody>
          <a:bodyPr>
            <a:norm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 умножении на 15 надо число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умножить на 10 и к произведению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прибавить его половину.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Примеры: 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2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64 ∙ 15 = 64 ∙ 10 + </a:t>
            </a:r>
            <a:r>
              <a:rPr lang="ru-RU" sz="2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(64 ∙ 10): </a:t>
            </a:r>
            <a:r>
              <a:rPr lang="ru-RU" sz="25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 = 640 + 320 =960   </a:t>
            </a:r>
          </a:p>
          <a:p>
            <a:pPr lvl="0"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72 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∙</a:t>
            </a: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15 =720 + 360 = 1080</a:t>
            </a:r>
          </a:p>
          <a:p>
            <a:pPr>
              <a:buNone/>
            </a:pP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224 ∙ 15 =2240 +1120 = 3360</a:t>
            </a:r>
          </a:p>
          <a:p>
            <a:pPr>
              <a:buNone/>
            </a:pPr>
            <a:endParaRPr lang="ru-RU" sz="26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pic>
        <p:nvPicPr>
          <p:cNvPr id="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57356" y="0"/>
            <a:ext cx="4868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normalizeH="0" baseline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Приемы умножения</a:t>
            </a:r>
            <a:endParaRPr kumimoji="0" lang="ru-RU" sz="4000" b="1" i="0" u="none" strike="noStrike" normalizeH="0" baseline="0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Умножение на 9 или 99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229600" cy="4329130"/>
          </a:xfrm>
        </p:spPr>
        <p:txBody>
          <a:bodyPr>
            <a:normAutofit fontScale="92500" lnSpcReduction="1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 умножении на 9 или 99 надо число умножить</a:t>
            </a:r>
          </a:p>
          <a:p>
            <a:pPr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 10 или 100 и из полученного числа вычесть</a:t>
            </a:r>
          </a:p>
          <a:p>
            <a:pPr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данное.</a:t>
            </a:r>
          </a:p>
          <a:p>
            <a:pPr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Примеры: </a:t>
            </a:r>
          </a:p>
          <a:p>
            <a:pPr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45 ∙ 9 = 45 ∙ 10 – 45 = 450 – 45 = 405 </a:t>
            </a:r>
          </a:p>
          <a:p>
            <a:pPr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128 ∙ 9 =1280 – 128 = 1152</a:t>
            </a:r>
          </a:p>
          <a:p>
            <a:pPr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7 ∙ 99 =7 ∙ 100 – 7 = 700 – 7 = 693</a:t>
            </a:r>
          </a:p>
          <a:p>
            <a:pPr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67 ∙ 99 =6700 – 67 = 6633</a:t>
            </a:r>
          </a:p>
          <a:p>
            <a:pPr>
              <a:buNone/>
            </a:pPr>
            <a:endParaRPr lang="ru-RU" sz="26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pic>
        <p:nvPicPr>
          <p:cNvPr id="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57356" y="0"/>
            <a:ext cx="4868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normalizeH="0" baseline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Приемы умножения</a:t>
            </a:r>
            <a:endParaRPr kumimoji="0" lang="ru-RU" sz="4000" b="1" i="0" u="none" strike="noStrike" normalizeH="0" baseline="0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Умножение на 11 и на 101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57356" y="0"/>
            <a:ext cx="4868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normalizeH="0" baseline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Приемы умножения</a:t>
            </a:r>
            <a:endParaRPr kumimoji="0" lang="ru-RU" sz="4000" b="1" i="0" u="none" strike="noStrike" normalizeH="0" baseline="0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 умножении двузначного числа на 11 можно раздвинуть цифры этого числа и вставить между ними их сумму. Получим нужный результат. </a:t>
            </a:r>
          </a:p>
          <a:p>
            <a:pPr algn="just"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Примеры: </a:t>
            </a:r>
          </a:p>
          <a:p>
            <a:pPr algn="ctr"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24 ∙ 11 = 264</a:t>
            </a:r>
          </a:p>
          <a:p>
            <a:pPr algn="ctr"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67 ∙ 11 =73</a:t>
            </a:r>
          </a:p>
          <a:p>
            <a:pPr algn="ctr"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59 ∙ 11 = 649</a:t>
            </a:r>
          </a:p>
          <a:p>
            <a:pPr algn="ctr"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62 ∙ 101 = 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626</a:t>
            </a:r>
            <a:r>
              <a:rPr lang="en-US" sz="28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endParaRPr lang="ru-RU" sz="28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93 ∙ 101 = 9393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890</Words>
  <Application>Microsoft Office PowerPoint</Application>
  <PresentationFormat>Экран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   Цель:   Изучить некоторые приёмы организации устного счёта, позволяющие ускорить и рационализировать вычисления  </vt:lpstr>
      <vt:lpstr>Задачи:</vt:lpstr>
      <vt:lpstr>Умножение на 5, 50</vt:lpstr>
      <vt:lpstr>Умножение на 25, 250</vt:lpstr>
      <vt:lpstr>Умножение на 125</vt:lpstr>
      <vt:lpstr>Умножение на 15</vt:lpstr>
      <vt:lpstr>Умножение на 9 или 99</vt:lpstr>
      <vt:lpstr>Умножение на 11 и на 101</vt:lpstr>
      <vt:lpstr>Умножение на 22, 33, .... 99 </vt:lpstr>
      <vt:lpstr>«Умножение крестиком»</vt:lpstr>
      <vt:lpstr>Возведение в квадрат</vt:lpstr>
      <vt:lpstr>Возведение в квадрат двузначных чисел, оканчивающихся на 5</vt:lpstr>
      <vt:lpstr>Деление на 5, на 50, на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139</cp:revision>
  <dcterms:created xsi:type="dcterms:W3CDTF">2014-07-23T13:48:54Z</dcterms:created>
  <dcterms:modified xsi:type="dcterms:W3CDTF">2015-09-30T08:49:19Z</dcterms:modified>
</cp:coreProperties>
</file>