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74" r:id="rId13"/>
    <p:sldId id="267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2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0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7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5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34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8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7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67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9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2309-A46E-4D02-8DB0-C71ADFA3B5F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8D51-4280-4A26-ABCB-AD51AC34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576064"/>
          </a:xfrm>
        </p:spPr>
        <p:txBody>
          <a:bodyPr>
            <a:noAutofit/>
          </a:bodyPr>
          <a:lstStyle/>
          <a:p>
            <a:r>
              <a:rPr lang="ru-RU" sz="1600" dirty="0"/>
              <a:t>«На­уч­ные фо­кусы и за­гад­ки»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/>
              </a:rPr>
              <a:t>Это для вас-  ве­селые, на­ход­чи­вые и со­об­ра­зитель­ные  наши ученики!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43608" y="1772816"/>
            <a:ext cx="5400600" cy="4353347"/>
          </a:xfrm>
        </p:spPr>
        <p:txBody>
          <a:bodyPr>
            <a:normAutofit fontScale="25000" lnSpcReduction="20000"/>
          </a:bodyPr>
          <a:lstStyle/>
          <a:p>
            <a:r>
              <a:rPr lang="ru-RU" sz="3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Ког­да ло­шадей по­купа­ют, ка­кие они бы­ва­ют?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Шкаф боль­шой, двер­цы ма­лень­кие; кла­дут бе­лое, вы­нима­ют чер­ное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b="1" dirty="0" smtClean="0"/>
              <a:t>.</a:t>
            </a:r>
            <a:r>
              <a:rPr lang="ru-RU" sz="3400" b="1" dirty="0"/>
              <a:t> </a:t>
            </a:r>
            <a:endParaRPr lang="ru-RU" sz="3400" b="1" dirty="0" smtClean="0"/>
          </a:p>
          <a:p>
            <a:r>
              <a:rPr lang="ru-RU" sz="3400" b="1" dirty="0" smtClean="0"/>
              <a:t>Из </a:t>
            </a:r>
            <a:r>
              <a:rPr lang="ru-RU" sz="3400" b="1" dirty="0"/>
              <a:t>трех — че­тыре </a:t>
            </a:r>
            <a:br>
              <a:rPr lang="ru-RU" sz="3400" b="1" dirty="0"/>
            </a:br>
            <a:r>
              <a:rPr lang="ru-RU" sz="3400" dirty="0" smtClean="0"/>
              <a:t>По­ложи­те </a:t>
            </a:r>
            <a:r>
              <a:rPr lang="ru-RU" sz="3400" dirty="0"/>
              <a:t>на стол три спич­ки и пред­ло­жите то­вари­щу, не при­бав­ляя ни од­ной спич­ки, сде­лать из этих трех спи­чек че­тыре.</a:t>
            </a:r>
          </a:p>
          <a:p>
            <a:r>
              <a:rPr lang="ru-RU" sz="3400" dirty="0"/>
              <a:t>Ло­мать спич­ки нель­зя.</a:t>
            </a:r>
          </a:p>
          <a:p>
            <a:r>
              <a:rPr lang="ru-RU" sz="3400" dirty="0"/>
              <a:t>Ед­ва ли он до­гада­ет­ся, в чем сос­то­ит не­ожи­дан­ное ре­шение этой за­дачи.</a:t>
            </a:r>
          </a:p>
          <a:p>
            <a:r>
              <a:rPr lang="ru-RU" sz="3400" dirty="0"/>
              <a:t>В чем </a:t>
            </a:r>
            <a:r>
              <a:rPr lang="ru-RU" sz="3400" dirty="0" smtClean="0"/>
              <a:t>же?</a:t>
            </a:r>
          </a:p>
          <a:p>
            <a:r>
              <a:rPr lang="ru-RU" sz="3400" b="1" dirty="0" smtClean="0"/>
              <a:t>Сколь­ко </a:t>
            </a:r>
            <a:r>
              <a:rPr lang="ru-RU" sz="3400" b="1" dirty="0"/>
              <a:t>пар­тий? </a:t>
            </a:r>
            <a:br>
              <a:rPr lang="ru-RU" sz="3400" b="1" dirty="0"/>
            </a:br>
            <a:r>
              <a:rPr lang="ru-RU" sz="3400" dirty="0" smtClean="0"/>
              <a:t>Трое </a:t>
            </a:r>
            <a:r>
              <a:rPr lang="ru-RU" sz="3400" dirty="0"/>
              <a:t>иг­ра­ли в шаш­ки. Все­го сыг­ра­но три пар­тии. Сколь­ко сыг­рал каж­дый?</a:t>
            </a:r>
          </a:p>
          <a:p>
            <a:pPr indent="0">
              <a:buNone/>
            </a:pPr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00192" y="1700808"/>
            <a:ext cx="1872208" cy="3861792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Угадай слово: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Ра­калет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Ки­хенат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3. Пор­тки</a:t>
            </a: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Ло­ваги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Ври­годан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6. 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Нос­цел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7. 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Ко­челев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8. 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Ви­ночу­дак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9. 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Сля­ратюк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10. 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Циль­ма­не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11. 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Кла­весорт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12. 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Зу­чит­со­бак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b="1" dirty="0">
                <a:latin typeface="Times New Roman" pitchFamily="18" charset="0"/>
                <a:cs typeface="Times New Roman" pitchFamily="18" charset="0"/>
              </a:rPr>
            </a:b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9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ОТВЕТЫ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Улитка 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Через 10 суток и 1 день. За 10 суток улитка поднимется на 10 </a:t>
            </a:r>
            <a:r>
              <a:rPr lang="ru-RU" sz="1800" dirty="0" smtClean="0">
                <a:solidFill>
                  <a:prstClr val="black"/>
                </a:solidFill>
              </a:rPr>
              <a:t>м, </a:t>
            </a:r>
            <a:r>
              <a:rPr lang="ru-RU" sz="1800" dirty="0">
                <a:solidFill>
                  <a:prstClr val="black"/>
                </a:solidFill>
              </a:rPr>
              <a:t>по 1 </a:t>
            </a:r>
            <a:r>
              <a:rPr lang="ru-RU" sz="1800" dirty="0" smtClean="0">
                <a:solidFill>
                  <a:prstClr val="black"/>
                </a:solidFill>
              </a:rPr>
              <a:t>м </a:t>
            </a:r>
            <a:r>
              <a:rPr lang="ru-RU" sz="1800" dirty="0">
                <a:solidFill>
                  <a:prstClr val="black"/>
                </a:solidFill>
              </a:rPr>
              <a:t>в сутки; в течение же следующего дня она всползет еще на 5 м</a:t>
            </a:r>
            <a:r>
              <a:rPr lang="ru-RU" sz="1800" dirty="0" smtClean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prstClr val="black"/>
                </a:solidFill>
              </a:rPr>
              <a:t>т. е. достигнет верхушки дерева. 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3524200" cy="3429744"/>
          </a:xfrm>
        </p:spPr>
        <p:txBody>
          <a:bodyPr>
            <a:normAutofit/>
          </a:bodyPr>
          <a:lstStyle/>
          <a:p>
            <a:pPr lvl="0"/>
            <a:endParaRPr lang="ru-RU" sz="900" dirty="0">
              <a:solidFill>
                <a:prstClr val="black"/>
              </a:solidFill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Сравнивая первую и третью полку, мы замечаем, что они отличаются друг от дру­га сле­ду­ющим: на треть­ей пол­ке один лиш­ний со­суд сред­не­го раз­ме­ра, за­то нет трех ма­лых со­судов. А так как об­щая вмес­ти­мость со­судов каж­дой пол­ки оди­нако­ва, то, оче­вид­но, вмес­ти­мость од­но­го сред­не­го со­суда рав­на вмес­ти­мос­ти трех ма­лых. Итак, сред­ний со­суд вме­ща­ет три ста­кана.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Те­перь ос­та­ет­ся оп­ре­делить вмес­ти­мость боль­шо­го со­суда. За­менив на пер­вой пол­ке сред­ние со­суды со­от­ветс­тву­ющим чис­лом ста­канов, мы по­луча­ем один боль­шой со­суд и две­над­цать ста­канов. Срав­нив это со вто­рой пол­кой, со­об­ра­жа­ем, что один боль­шой со­суд вме­ща­ет шесть ста­канов.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272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Обманы зрения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3452192" cy="4641379"/>
          </a:xfrm>
        </p:spPr>
        <p:txBody>
          <a:bodyPr>
            <a:normAutofit/>
          </a:bodyPr>
          <a:lstStyle/>
          <a:p>
            <a:r>
              <a:rPr lang="ru-RU" sz="1800" b="1" dirty="0"/>
              <a:t>Кри­вые но­ги </a:t>
            </a:r>
            <a:br>
              <a:rPr lang="ru-RU" sz="1800" b="1" dirty="0"/>
            </a:br>
            <a:r>
              <a:rPr lang="ru-RU" sz="1800" dirty="0" smtClean="0"/>
              <a:t>По­чему </a:t>
            </a:r>
            <a:r>
              <a:rPr lang="ru-RU" sz="1800" dirty="0"/>
              <a:t>у этих двух че­ловек </a:t>
            </a:r>
            <a:r>
              <a:rPr lang="ru-RU" sz="1800" dirty="0" smtClean="0"/>
              <a:t> </a:t>
            </a:r>
            <a:r>
              <a:rPr lang="ru-RU" sz="1800" dirty="0"/>
              <a:t>та­кие кри­вые но­ги?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412776"/>
            <a:ext cx="3816424" cy="47133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7" y="2276872"/>
            <a:ext cx="280831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268760"/>
            <a:ext cx="4320480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ОТВЕТЫ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267744" y="2780928"/>
            <a:ext cx="4896544" cy="2232248"/>
          </a:xfrm>
        </p:spPr>
        <p:txBody>
          <a:bodyPr>
            <a:normAutofit/>
          </a:bodyPr>
          <a:lstStyle/>
          <a:p>
            <a:pPr lvl="0"/>
            <a:r>
              <a:rPr lang="ru-RU" sz="1700" dirty="0">
                <a:solidFill>
                  <a:prstClr val="black"/>
                </a:solidFill>
              </a:rPr>
              <a:t> У этих людей ноги вовсе не кривые! Вы можете проверить их прямизну по линейке – все 8 линий идут совершенно прямо и параллельны между собой.</a:t>
            </a:r>
          </a:p>
          <a:p>
            <a:pPr lvl="0"/>
            <a:r>
              <a:rPr lang="ru-RU" sz="1700" dirty="0">
                <a:solidFill>
                  <a:prstClr val="black"/>
                </a:solidFill>
              </a:rPr>
              <a:t>Проверку можно выполнить и без линейки: держите книгу на уровне глаз и смотрите вдоль линий ног, и вы ясно увидите, что ноги прямые.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53433"/>
            <a:ext cx="8229600" cy="91552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Непрерывное черчение,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обойти многогранник по его ребрам, не посещая дважды ни одного ребра</a:t>
            </a:r>
            <a:r>
              <a:rPr lang="ru-RU" sz="2700" dirty="0"/>
              <a:t>.</a:t>
            </a:r>
            <a:br>
              <a:rPr lang="ru-RU" sz="2700" dirty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15200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5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ОТВЕТЫ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9322"/>
            <a:ext cx="3024336" cy="30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9322"/>
            <a:ext cx="2960737" cy="301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4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196" y="2134815"/>
            <a:ext cx="3322608" cy="345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09912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0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561" y="2372580"/>
            <a:ext cx="3023878" cy="29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01048"/>
            <a:ext cx="2952328" cy="29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7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От­ве­ты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2200" dirty="0" err="1">
                <a:solidFill>
                  <a:prstClr val="black"/>
                </a:solidFill>
              </a:rPr>
              <a:t>От­ве­ты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4824536" cy="3933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Мок­рые </a:t>
            </a:r>
            <a:r>
              <a:rPr lang="ru-RU" dirty="0"/>
              <a:t>(пос­ле ку­пания</a:t>
            </a:r>
            <a:r>
              <a:rPr lang="ru-RU" dirty="0" smtClean="0"/>
              <a:t>)</a:t>
            </a:r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Печь ком­натная. В нее кла­дут бе­лые дро­ва, а вы­нима­ют чер­ные уголья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3.     </a:t>
            </a:r>
            <a:r>
              <a:rPr lang="ru-RU" b="1" dirty="0" smtClean="0"/>
              <a:t>Из трех-четыре.   </a:t>
            </a:r>
            <a:r>
              <a:rPr lang="ru-RU" dirty="0" smtClean="0"/>
              <a:t>Секрет ее в том, что из трех спичек вы делаете не четыре спички, а просто «четыре» — римскую цифру IV. Составить ее из трех спичек, конечно, очень легко. Таким же незамысловатым способом вы можете из трех спичек сделать шесть (VI), из четырех спичек — семь (VII).</a:t>
            </a:r>
          </a:p>
          <a:p>
            <a:pPr marL="0" indent="0">
              <a:buNone/>
            </a:pPr>
            <a:r>
              <a:rPr lang="ru-RU" b="1" dirty="0" smtClean="0"/>
              <a:t>4</a:t>
            </a:r>
            <a:r>
              <a:rPr lang="ru-RU" b="1" dirty="0"/>
              <a:t> Сколь­ко пар­тии? </a:t>
            </a:r>
            <a:br>
              <a:rPr lang="ru-RU" b="1" dirty="0"/>
            </a:br>
            <a:endParaRPr lang="ru-RU" b="1" dirty="0" smtClean="0"/>
          </a:p>
          <a:p>
            <a:r>
              <a:rPr lang="ru-RU" dirty="0" smtClean="0"/>
              <a:t>Обык­но­вен­но </a:t>
            </a:r>
            <a:r>
              <a:rPr lang="ru-RU" dirty="0"/>
              <a:t>от­ве­ча­ют: каж­дый сыг­рал по од­ной пар­тии. При этом за­быва­ют, что, ког­да пер­вые два иг­ро­ка сыг­ра­ли од­ну пар­тию, кто-ни­будь из них дол­жен учас­тво­вать во вто­рой пар­тии. Зна­чит, не­воз­можно, что­бы каж­дый из них иг­рал толь­ко по од­но­му ра­зу.</a:t>
            </a:r>
          </a:p>
          <a:p>
            <a:r>
              <a:rPr lang="ru-RU" dirty="0"/>
              <a:t>Пра­виль­ный от­вет: каж­дый сыг­рал две пар­тии.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152" y="1700808"/>
            <a:ext cx="1832248" cy="386179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/>
              <a:t>. Ка­кие сло­ва? </a:t>
            </a:r>
            <a:br>
              <a:rPr lang="ru-RU" b="1" dirty="0"/>
            </a:br>
            <a:endParaRPr lang="ru-RU" b="1" dirty="0"/>
          </a:p>
          <a:p>
            <a:r>
              <a:rPr lang="ru-RU" dirty="0"/>
              <a:t>1. Та­рел­ка</a:t>
            </a:r>
          </a:p>
          <a:p>
            <a:r>
              <a:rPr lang="ru-RU" dirty="0"/>
              <a:t>2. Тех­ни­ка</a:t>
            </a:r>
          </a:p>
          <a:p>
            <a:r>
              <a:rPr lang="ru-RU" dirty="0"/>
              <a:t>3. При­ток</a:t>
            </a:r>
          </a:p>
          <a:p>
            <a:r>
              <a:rPr lang="ru-RU" dirty="0"/>
              <a:t>4. Ивол­га</a:t>
            </a:r>
          </a:p>
          <a:p>
            <a:r>
              <a:rPr lang="ru-RU" dirty="0"/>
              <a:t>5. Ви­ног­рад</a:t>
            </a:r>
          </a:p>
          <a:p>
            <a:r>
              <a:rPr lang="ru-RU" dirty="0"/>
              <a:t>6. Сол­нце</a:t>
            </a:r>
          </a:p>
          <a:p>
            <a:r>
              <a:rPr lang="ru-RU" dirty="0"/>
              <a:t>7. Че­ловек</a:t>
            </a:r>
          </a:p>
          <a:p>
            <a:r>
              <a:rPr lang="ru-RU" dirty="0"/>
              <a:t>8. Оду­ван­чик</a:t>
            </a:r>
          </a:p>
          <a:p>
            <a:r>
              <a:rPr lang="ru-RU" dirty="0"/>
              <a:t>9. Кас­трю­ля</a:t>
            </a:r>
          </a:p>
          <a:p>
            <a:r>
              <a:rPr lang="ru-RU" dirty="0"/>
              <a:t>10. Мель­ни­ца</a:t>
            </a:r>
          </a:p>
          <a:p>
            <a:r>
              <a:rPr lang="ru-RU" dirty="0"/>
              <a:t>11. Ле­карс­тво</a:t>
            </a:r>
          </a:p>
          <a:p>
            <a:r>
              <a:rPr lang="ru-RU" dirty="0"/>
              <a:t>12. Зу­бочис­тка.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prstClr val="black"/>
                </a:solidFill>
              </a:rPr>
              <a:t>За­мыс­ло­ватые </a:t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ри­сун­ки</a:t>
            </a:r>
            <a:r>
              <a:rPr lang="ru-RU" dirty="0">
                <a:solidFill>
                  <a:prstClr val="black"/>
                </a:solidFill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772817"/>
            <a:ext cx="36004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sz="1600" b="1" dirty="0"/>
              <a:t>Где ле­жит че­ловек? </a:t>
            </a:r>
            <a:br>
              <a:rPr lang="ru-RU" sz="1600" b="1" dirty="0"/>
            </a:br>
            <a:endParaRPr lang="ru-RU" sz="1600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5207"/>
            <a:ext cx="3524200" cy="3717393"/>
          </a:xfrm>
        </p:spPr>
        <p:txBody>
          <a:bodyPr>
            <a:normAutofit/>
          </a:bodyPr>
          <a:lstStyle/>
          <a:p>
            <a:pPr lvl="1"/>
            <a:r>
              <a:rPr lang="ru-RU" sz="1600" b="1" dirty="0"/>
              <a:t>Нас­коль­ко вы­ше? </a:t>
            </a:r>
            <a:br>
              <a:rPr lang="ru-RU" sz="1600" b="1" dirty="0"/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26642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26642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ОТВЕТЫ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sz="1700" b="1" dirty="0"/>
              <a:t> Где ле­жит че­ловек? </a:t>
            </a:r>
            <a:br>
              <a:rPr lang="ru-RU" sz="1700" b="1" dirty="0"/>
            </a:br>
            <a:r>
              <a:rPr lang="ru-RU" dirty="0" smtClean="0"/>
              <a:t>По­вер­ни­те </a:t>
            </a:r>
            <a:r>
              <a:rPr lang="ru-RU" dirty="0"/>
              <a:t>книж­ку так, что­бы фо­нар­ный столб из сто­яще­го прев­ра­тил­ся в ле­жащий. Тог­да близ вер­хне­го кон­ца это­го стол­ба, меж­ду ним и стол­бом за­бора, вы уви­дите го­лову че­лове­ка. Ту­лови­ще его гра­ничит с чер­ным не­бом.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1700" b="1" dirty="0" smtClean="0"/>
              <a:t>Нас­коль­ко </a:t>
            </a:r>
            <a:r>
              <a:rPr lang="ru-RU" sz="1700" b="1" dirty="0"/>
              <a:t>вы­ше? </a:t>
            </a:r>
          </a:p>
          <a:p>
            <a:pPr marL="0" indent="0">
              <a:buNone/>
            </a:pPr>
            <a:r>
              <a:rPr lang="ru-RU" dirty="0" smtClean="0"/>
              <a:t>       Возь­ми­те </a:t>
            </a:r>
            <a:r>
              <a:rPr lang="ru-RU" dirty="0"/>
              <a:t>по­лос­ку бу­маги и смерь­те фи­гуры. Вы бу­дете по­раже­ны: все три фи­гуры име­ют оди­нако­вую дли­ну! Пе­ред ва­ми один из </a:t>
            </a:r>
            <a:r>
              <a:rPr lang="ru-RU" dirty="0" smtClean="0"/>
              <a:t>об­ма­нов </a:t>
            </a:r>
            <a:r>
              <a:rPr lang="ru-RU" dirty="0"/>
              <a:t>зре­ния.</a:t>
            </a:r>
          </a:p>
        </p:txBody>
      </p:sp>
    </p:spTree>
    <p:extLst>
      <p:ext uri="{BB962C8B-B14F-4D97-AF65-F5344CB8AC3E}">
        <p14:creationId xmlns:p14="http://schemas.microsoft.com/office/powerpoint/2010/main" val="11521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53908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376772"/>
            <a:ext cx="3524200" cy="3420380"/>
          </a:xfrm>
        </p:spPr>
        <p:txBody>
          <a:bodyPr>
            <a:normAutofit fontScale="70000" lnSpcReduction="20000"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Де­ревь­ев не ру­бить </a:t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На этом чер­те­же квад­рат обоз­на­ча­ет пруд, а че­тыре кру­жоч­ка близ уг­лов — де­ревья. На­до рас­ши­рить пруд до раз­ме­ра, вдвое боль­ше­го по пло­щади, но так, что­бы де­ревья не сру­бать.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Воз­можно ли это сде­лать?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376773"/>
            <a:ext cx="3600400" cy="363640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Мос­тик </a:t>
            </a:r>
            <a:br>
              <a:rPr lang="ru-RU" b="1" dirty="0"/>
            </a:br>
            <a:r>
              <a:rPr lang="ru-RU" dirty="0" smtClean="0"/>
              <a:t>Сло­жите </a:t>
            </a:r>
            <a:r>
              <a:rPr lang="ru-RU" dirty="0"/>
              <a:t>из спи­чек два квад­ра­та один в дру­гом, как по­каза­но на ри­сун­ке. Внут­ренний ма­лень­кий квад­рат пусть изоб­ра­жа­ет ос­тро­вок, ок­ру­жен­ный ка­навой. Че­рез эту ка­наву нуж­но пе­реки­нуть мос­тик из двух спи­чек. Как ус­тро­ить та­кой мост, обой­дясь толь­ко дву­мя спич­ка­ми?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73630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64" y="4653136"/>
            <a:ext cx="30243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24000" y="1052736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Раз­ре­зыва­ние и раз­ме­щение 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От­ве­ты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3124200" cy="2016224"/>
          </a:xfrm>
          <a:ln>
            <a:solidFill>
              <a:schemeClr val="accent1"/>
            </a:solidFill>
          </a:ln>
        </p:spPr>
        <p:txBody>
          <a:bodyPr/>
          <a:lstStyle/>
          <a:p>
            <a:pPr indent="0">
              <a:buNone/>
            </a:pP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216024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6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Мни­мые чу­деса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3452192" cy="4077816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/>
              <a:t>Ос­во­бож­де­ние </a:t>
            </a:r>
            <a:br>
              <a:rPr lang="ru-RU" b="1" dirty="0"/>
            </a:br>
            <a:endParaRPr lang="ru-RU" b="1" dirty="0"/>
          </a:p>
          <a:p>
            <a:r>
              <a:rPr lang="ru-RU" dirty="0"/>
              <a:t>Свя­жите двух то­вари­щей ва­ших — </a:t>
            </a:r>
            <a:r>
              <a:rPr lang="ru-RU" i="1" dirty="0"/>
              <a:t>А</a:t>
            </a:r>
            <a:r>
              <a:rPr lang="ru-RU" dirty="0"/>
              <a:t> и </a:t>
            </a:r>
            <a:r>
              <a:rPr lang="ru-RU" i="1" dirty="0"/>
              <a:t>В</a:t>
            </a:r>
            <a:r>
              <a:rPr lang="ru-RU" dirty="0"/>
              <a:t> так, как по­каза­но на ри­сун­ке: бе­чев­ки ох­ва­тыва­ют за­пястья обе­их рук каж­до­го и пе­рек­ре­щива­ют­ся так, что ра­зой­тись нет ни­какой воз­можнос­ти. Од­на­ко это толь­ко ка­жет­ся. Су­щес­тву­ет прос­той спо­соб </a:t>
            </a:r>
            <a:r>
              <a:rPr lang="ru-RU" dirty="0" smtClean="0"/>
              <a:t>раз­нять пленников, не разрезая бечевок.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2438400"/>
            <a:ext cx="3816424" cy="31242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indent="0">
              <a:buNone/>
            </a:pPr>
            <a:r>
              <a:rPr lang="ru-RU" sz="4800" dirty="0" smtClean="0"/>
              <a:t>Бе­чев­ку</a:t>
            </a:r>
            <a:r>
              <a:rPr lang="ru-RU" sz="4800" dirty="0"/>
              <a:t>, свя­зыва­ющую ру­ки то­вари­ща </a:t>
            </a:r>
            <a:r>
              <a:rPr lang="ru-RU" sz="4800" i="1" dirty="0"/>
              <a:t>А,</a:t>
            </a:r>
            <a:r>
              <a:rPr lang="ru-RU" sz="4800" dirty="0"/>
              <a:t> бе­рут в точ­ке, обоз­на­чен­ной на ри­сун­ке бук­вой </a:t>
            </a:r>
            <a:r>
              <a:rPr lang="ru-RU" sz="4800" i="1" dirty="0"/>
              <a:t>Ь,</a:t>
            </a:r>
            <a:r>
              <a:rPr lang="ru-RU" sz="4800" dirty="0"/>
              <a:t> и про­дева­ют че­рез коль­цо, ох­ва­тыва­ющее </a:t>
            </a:r>
            <a:r>
              <a:rPr lang="ru-RU" sz="4800" dirty="0" err="1"/>
              <a:t>ру­ку</a:t>
            </a:r>
            <a:r>
              <a:rPr lang="ru-RU" sz="4800" i="1" dirty="0" err="1"/>
              <a:t>В</a:t>
            </a:r>
            <a:r>
              <a:rPr lang="ru-RU" sz="4800" i="1" dirty="0"/>
              <a:t>,</a:t>
            </a:r>
            <a:r>
              <a:rPr lang="ru-RU" sz="4800" dirty="0"/>
              <a:t> в том нап­равле­нии, ко­торое обоз­на­чено стрел­кой. Ког­да про­тяну­та дос­та­точ­ная часть бе­чев­ки, в об­ра­зовав­шу­юся пет­лю про­совы­ва­ют ру­ку </a:t>
            </a:r>
            <a:r>
              <a:rPr lang="ru-RU" sz="4800" i="1" dirty="0"/>
              <a:t>В</a:t>
            </a:r>
            <a:r>
              <a:rPr lang="ru-RU" sz="4800" dirty="0"/>
              <a:t> и тя­нут бе­чев­ку </a:t>
            </a:r>
            <a:r>
              <a:rPr lang="ru-RU" sz="4800" i="1" dirty="0"/>
              <a:t>А:</a:t>
            </a:r>
            <a:r>
              <a:rPr lang="ru-RU" sz="4800" dirty="0"/>
              <a:t> оба то­вари­ща разъ­еди­ня­ют­ся.</a:t>
            </a:r>
          </a:p>
          <a:p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23762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7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720080"/>
          </a:xfrm>
        </p:spPr>
        <p:txBody>
          <a:bodyPr>
            <a:normAutofit/>
          </a:bodyPr>
          <a:lstStyle/>
          <a:p>
            <a:r>
              <a:rPr lang="ru-RU" sz="2000" dirty="0"/>
              <a:t>Занимательные опыты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700808"/>
            <a:ext cx="3596208" cy="386179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Рука и нога </a:t>
            </a:r>
          </a:p>
          <a:p>
            <a:r>
              <a:rPr lang="ru-RU" dirty="0"/>
              <a:t>Вот задача, которая кажется с первого взгляда очень легкой: попробуйте левой рукой и левой ногой одновременно описывать круги в противоположных направлениях.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3312368" cy="19442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Ес­ли по­пыта­етесь это сде­лать, вы убе­дитесь, что ру­ки и но­ги не так пос­лушны вам, как вы ду­ма­ете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01622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3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Пес­трые </a:t>
            </a:r>
            <a:r>
              <a:rPr lang="ru-RU" sz="2200" dirty="0"/>
              <a:t>за­дачи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772816"/>
            <a:ext cx="3452192" cy="4149824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b="1" dirty="0"/>
              <a:t> </a:t>
            </a:r>
            <a:br>
              <a:rPr lang="ru-RU" b="1" dirty="0"/>
            </a:br>
            <a:r>
              <a:rPr lang="ru-RU" b="1" dirty="0" smtClean="0"/>
              <a:t>Улитка</a:t>
            </a:r>
            <a:endParaRPr lang="ru-RU" b="1" dirty="0"/>
          </a:p>
          <a:p>
            <a:r>
              <a:rPr lang="ru-RU" dirty="0"/>
              <a:t>Улит­ка взду­мала взоб­рать­ся на де­рево вы­сотой 15 </a:t>
            </a:r>
            <a:r>
              <a:rPr lang="ru-RU" dirty="0" smtClean="0"/>
              <a:t>м. </a:t>
            </a:r>
            <a:r>
              <a:rPr lang="ru-RU" dirty="0"/>
              <a:t>В те­чение каж­до­го дня она ус­пе­вала под­ни­мать­ся </a:t>
            </a:r>
            <a:r>
              <a:rPr lang="ru-RU" dirty="0" smtClean="0"/>
              <a:t>на 5 м; </a:t>
            </a:r>
            <a:r>
              <a:rPr lang="ru-RU" dirty="0"/>
              <a:t>но по но­чам, во сне, спус­ка­лась вниз на 4</a:t>
            </a:r>
            <a:r>
              <a:rPr lang="ru-RU" dirty="0" smtClean="0"/>
              <a:t> м </a:t>
            </a:r>
            <a:r>
              <a:rPr lang="ru-RU" dirty="0"/>
              <a:t>каж­дый раз.</a:t>
            </a:r>
          </a:p>
          <a:p>
            <a:r>
              <a:rPr lang="ru-RU" dirty="0"/>
              <a:t>Че­рез сколь­ко су­ток дос­тигнет она вер­ши­ны де­рева?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507" y="2204865"/>
            <a:ext cx="3124200" cy="3521350"/>
          </a:xfrm>
        </p:spPr>
        <p:txBody>
          <a:bodyPr>
            <a:normAutofit fontScale="85000" lnSpcReduction="20000"/>
          </a:bodyPr>
          <a:lstStyle/>
          <a:p>
            <a:pPr lvl="0" indent="0">
              <a:buNone/>
            </a:pPr>
            <a:r>
              <a:rPr lang="ru-RU" sz="1700" dirty="0" smtClean="0">
                <a:solidFill>
                  <a:prstClr val="black"/>
                </a:solidFill>
              </a:rPr>
              <a:t>Сколько </a:t>
            </a:r>
            <a:r>
              <a:rPr lang="ru-RU" sz="1700" dirty="0">
                <a:solidFill>
                  <a:prstClr val="black"/>
                </a:solidFill>
              </a:rPr>
              <a:t>стаканов</a:t>
            </a:r>
            <a:r>
              <a:rPr lang="ru-RU" sz="1700" dirty="0" smtClean="0">
                <a:solidFill>
                  <a:prstClr val="black"/>
                </a:solidFill>
              </a:rPr>
              <a:t>?</a:t>
            </a:r>
          </a:p>
          <a:p>
            <a:pPr lvl="0" indent="0">
              <a:buNone/>
            </a:pPr>
            <a:endParaRPr lang="ru-RU" sz="1500" dirty="0" smtClean="0">
              <a:solidFill>
                <a:prstClr val="black"/>
              </a:solidFill>
            </a:endParaRPr>
          </a:p>
          <a:p>
            <a:pPr lvl="0" indent="0">
              <a:buNone/>
            </a:pPr>
            <a:endParaRPr lang="ru-RU" sz="1500" dirty="0">
              <a:solidFill>
                <a:prstClr val="black"/>
              </a:solidFill>
            </a:endParaRPr>
          </a:p>
          <a:p>
            <a:pPr lvl="0"/>
            <a:endParaRPr lang="ru-RU" sz="1500" dirty="0">
              <a:solidFill>
                <a:prstClr val="black"/>
              </a:solidFill>
            </a:endParaRPr>
          </a:p>
          <a:p>
            <a:pPr lvl="0"/>
            <a:endParaRPr lang="ru-RU" sz="1500" dirty="0" smtClean="0">
              <a:solidFill>
                <a:prstClr val="black"/>
              </a:solidFill>
            </a:endParaRPr>
          </a:p>
          <a:p>
            <a:pPr lvl="0"/>
            <a:endParaRPr lang="ru-RU" sz="1500" dirty="0">
              <a:solidFill>
                <a:prstClr val="black"/>
              </a:solidFill>
            </a:endParaRPr>
          </a:p>
          <a:p>
            <a:pPr lvl="0"/>
            <a:endParaRPr lang="ru-RU" sz="1500" dirty="0">
              <a:solidFill>
                <a:prstClr val="black"/>
              </a:solidFill>
            </a:endParaRPr>
          </a:p>
          <a:p>
            <a:pPr lvl="0" indent="0">
              <a:buNone/>
            </a:pPr>
            <a:endParaRPr lang="ru-RU" sz="1500" dirty="0" smtClean="0">
              <a:solidFill>
                <a:prstClr val="black"/>
              </a:solidFill>
            </a:endParaRPr>
          </a:p>
          <a:p>
            <a:pPr lvl="0" indent="0">
              <a:buNone/>
            </a:pPr>
            <a:r>
              <a:rPr lang="ru-RU" sz="1500" dirty="0" smtClean="0">
                <a:solidFill>
                  <a:prstClr val="black"/>
                </a:solidFill>
              </a:rPr>
              <a:t>На </a:t>
            </a:r>
            <a:r>
              <a:rPr lang="ru-RU" sz="1500" dirty="0">
                <a:solidFill>
                  <a:prstClr val="black"/>
                </a:solidFill>
              </a:rPr>
              <a:t>этих пол­ках со­суды трех раз­ме­ров рас­став­ле­ны так, что об­щая вмес­ти­мость со­судов, сто­ящих на каж­дой пол­ке, од­на и та же. На­имень­ший со­суд вме­ща­ет один ста­кан. Ка­кова же вмес­ти­мость со­судов двух про­чих раз­ме­ров?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564904"/>
            <a:ext cx="1944217" cy="152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444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«На­уч­ные фо­кусы и за­гад­ки»  Это для вас-  ве­селые, на­ход­чи­вые и со­об­ра­зитель­ные  наши ученики!</vt:lpstr>
      <vt:lpstr>От­ве­ты    От­ве­ты</vt:lpstr>
      <vt:lpstr>За­мыс­ло­ватые  ри­сун­ки </vt:lpstr>
      <vt:lpstr>ОТВЕТЫ</vt:lpstr>
      <vt:lpstr>  </vt:lpstr>
      <vt:lpstr>От­ве­ты </vt:lpstr>
      <vt:lpstr>Мни­мые чу­деса  </vt:lpstr>
      <vt:lpstr>Занимательные опыты </vt:lpstr>
      <vt:lpstr> Пес­трые за­дачи </vt:lpstr>
      <vt:lpstr>ОТВЕТЫ</vt:lpstr>
      <vt:lpstr>Обманы зрения  </vt:lpstr>
      <vt:lpstr>ОТВЕТЫ</vt:lpstr>
      <vt:lpstr>      Непрерывное черчение, обойти многогранник по его ребрам, не посещая дважды ни одного ребра.   </vt:lpstr>
      <vt:lpstr>ОТВЕТЫ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«На­уч­ные фо­кусы и за­гад­ки»  Это для вас-  ве­селые, на­ход­чи­вые и со­об­ра­зитель­ные  наши ученики!</dc:title>
  <dc:creator>admin</dc:creator>
  <cp:lastModifiedBy>admin</cp:lastModifiedBy>
  <cp:revision>26</cp:revision>
  <dcterms:created xsi:type="dcterms:W3CDTF">2015-12-16T09:58:32Z</dcterms:created>
  <dcterms:modified xsi:type="dcterms:W3CDTF">2015-12-22T18:52:33Z</dcterms:modified>
</cp:coreProperties>
</file>