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6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C0"/>
    <a:srgbClr val="0E470D"/>
    <a:srgbClr val="85A551"/>
    <a:srgbClr val="C0DAA6"/>
    <a:srgbClr val="4A206A"/>
    <a:srgbClr val="532476"/>
    <a:srgbClr val="720C0C"/>
    <a:srgbClr val="0076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907" autoAdjust="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E3D62CA-C1DA-46FD-BBA9-9327CA124181}" type="datetimeFigureOut">
              <a:rPr lang="ru-RU"/>
              <a:pPr>
                <a:defRPr/>
              </a:pPr>
              <a:t>23.12.2015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3583C2-AF78-4576-BB35-0A62EAD4686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2E03D-B35F-44E6-AEF8-6666F14B1DE8}" type="datetimeFigureOut">
              <a:rPr lang="ru-RU"/>
              <a:pPr>
                <a:defRPr/>
              </a:pPr>
              <a:t>23.12.2015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9A7F61F-4FCD-4B7E-AC2E-57DAE9AA722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6A6F8A-779D-4152-8CAB-3EC6704A7BA1}" type="datetimeFigureOut">
              <a:rPr lang="ru-RU"/>
              <a:pPr>
                <a:defRPr/>
              </a:pPr>
              <a:t>23.12.2015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2CF4D9E-9F61-4849-877D-5D440241E10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9C95F0C-1181-4D5C-AAFC-12F6FE2CC3CC}" type="datetimeFigureOut">
              <a:rPr lang="ru-RU"/>
              <a:pPr>
                <a:defRPr/>
              </a:pPr>
              <a:t>23.12.2015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4553D7-DCE5-4319-962C-D65922C5AD3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6086592-0027-42C4-A7BF-5FA58DACB012}" type="datetimeFigureOut">
              <a:rPr lang="ru-RU"/>
              <a:pPr>
                <a:defRPr/>
              </a:pPr>
              <a:t>23.12.2015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7B5E996-725E-472B-9358-E5404F10514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C956E7C-FD37-4C48-AF5E-84E1D5341954}" type="datetimeFigureOut">
              <a:rPr lang="ru-RU"/>
              <a:pPr>
                <a:defRPr/>
              </a:pPr>
              <a:t>23.12.2015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220946-CEB9-413B-A854-79747193560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DA894E6-8052-40DD-B4B1-DC037AF15125}" type="datetimeFigureOut">
              <a:rPr lang="ru-RU"/>
              <a:pPr>
                <a:defRPr/>
              </a:pPr>
              <a:t>23.12.2015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B5B92C5-997A-47EF-9236-ECDD36CD60D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1096D51-A426-4735-BFBA-9074C4E4A374}" type="datetimeFigureOut">
              <a:rPr lang="ru-RU"/>
              <a:pPr>
                <a:defRPr/>
              </a:pPr>
              <a:t>23.12.2015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C793BF1-E11C-414B-8896-952CEDA72DD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3999423-12A7-4EFE-8EC2-943694717B46}" type="datetimeFigureOut">
              <a:rPr lang="ru-RU"/>
              <a:pPr>
                <a:defRPr/>
              </a:pPr>
              <a:t>23.12.2015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98F1D4F-96BF-491F-AD15-7D39C82D83B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6F47756-3522-445B-878C-EB9BCC6EC29D}" type="datetimeFigureOut">
              <a:rPr lang="ru-RU"/>
              <a:pPr>
                <a:defRPr/>
              </a:pPr>
              <a:t>23.12.2015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11E97FF-E7D0-4DFE-9CD7-7AAC811D262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5A983C-B079-4CE1-9FB3-8F656B425DBD}" type="datetimeFigureOut">
              <a:rPr lang="ru-RU"/>
              <a:pPr>
                <a:defRPr/>
              </a:pPr>
              <a:t>23.12.2015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0F67436-47CC-455A-9B34-3CA3A4CB0D7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5693E97-EB98-4681-A240-62C2D609B9D9}" type="datetimeFigureOut">
              <a:rPr lang="ru-RU"/>
              <a:pPr>
                <a:defRPr/>
              </a:pPr>
              <a:t>23.12.2015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AB8677-D29F-4B23-BC10-755982637CD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hyperlink" Target="http://www.smayli.ru/smile/detia-648.html" TargetMode="Externa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mayli.ru/smile/detia-774.html"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smayli.ru/smile/detia-289.html" TargetMode="Externa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hyperlink" Target="http://www.smayli.ru/smile/detia-220.html"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6375" y="1844675"/>
            <a:ext cx="7343775" cy="431800"/>
          </a:xfrm>
        </p:spPr>
        <p:txBody>
          <a:bodyPr rtlCol="0">
            <a:normAutofit fontScale="92500" lnSpcReduction="20000"/>
          </a:bodyPr>
          <a:lstStyle/>
          <a:p>
            <a:pPr fontAlgn="auto">
              <a:spcAft>
                <a:spcPts val="0"/>
              </a:spcAft>
              <a:buFont typeface="Arial" pitchFamily="34" charset="0"/>
              <a:buNone/>
              <a:defRPr/>
            </a:pPr>
            <a:endParaRPr lang="ru-RU" sz="2800" b="1" dirty="0" smtClean="0">
              <a:solidFill>
                <a:srgbClr val="002060"/>
              </a:solidFill>
              <a:effectLst>
                <a:outerShdw blurRad="38100" dist="38100" dir="2700000" algn="tl">
                  <a:srgbClr val="000000">
                    <a:alpha val="43137"/>
                  </a:srgbClr>
                </a:outerShdw>
              </a:effectLst>
            </a:endParaRPr>
          </a:p>
          <a:p>
            <a:pPr fontAlgn="auto">
              <a:spcAft>
                <a:spcPts val="0"/>
              </a:spcAft>
              <a:buFont typeface="Arial" pitchFamily="34" charset="0"/>
              <a:buNone/>
              <a:defRPr/>
            </a:pPr>
            <a:endParaRPr lang="ru-RU" dirty="0">
              <a:solidFill>
                <a:schemeClr val="tx1"/>
              </a:solidFill>
            </a:endParaRPr>
          </a:p>
        </p:txBody>
      </p:sp>
      <p:sp>
        <p:nvSpPr>
          <p:cNvPr id="2051" name="TextBox 12"/>
          <p:cNvSpPr txBox="1">
            <a:spLocks noChangeArrowheads="1"/>
          </p:cNvSpPr>
          <p:nvPr/>
        </p:nvSpPr>
        <p:spPr bwMode="auto">
          <a:xfrm>
            <a:off x="3748816" y="4149725"/>
            <a:ext cx="3340978" cy="1938992"/>
          </a:xfrm>
          <a:prstGeom prst="rect">
            <a:avLst/>
          </a:prstGeom>
          <a:noFill/>
          <a:ln w="9525">
            <a:noFill/>
            <a:miter lim="800000"/>
            <a:headEnd/>
            <a:tailEnd/>
          </a:ln>
        </p:spPr>
        <p:txBody>
          <a:bodyPr wrap="none">
            <a:spAutoFit/>
          </a:bodyPr>
          <a:lstStyle/>
          <a:p>
            <a:pPr algn="r"/>
            <a:r>
              <a:rPr lang="ru-RU" sz="2400" b="1" dirty="0" smtClean="0">
                <a:latin typeface="Monotype Corsiva" pitchFamily="66" charset="0"/>
              </a:rPr>
              <a:t>Подготовила в</a:t>
            </a:r>
            <a:r>
              <a:rPr lang="ru-RU" sz="2400" b="1" dirty="0" smtClean="0">
                <a:latin typeface="Monotype Corsiva" pitchFamily="66" charset="0"/>
              </a:rPr>
              <a:t>оспитатель:</a:t>
            </a:r>
          </a:p>
          <a:p>
            <a:pPr algn="r"/>
            <a:r>
              <a:rPr lang="ru-RU" sz="2400" b="1" dirty="0" smtClean="0">
                <a:latin typeface="Monotype Corsiva" pitchFamily="66" charset="0"/>
              </a:rPr>
              <a:t>Нецветаева Н.А.</a:t>
            </a:r>
            <a:endParaRPr lang="ru-RU" sz="2400" b="1" dirty="0" smtClean="0">
              <a:latin typeface="Monotype Corsiva" pitchFamily="66" charset="0"/>
            </a:endParaRPr>
          </a:p>
          <a:p>
            <a:pPr algn="r"/>
            <a:r>
              <a:rPr lang="ru-RU" sz="2400" b="1" dirty="0" smtClean="0">
                <a:latin typeface="Monotype Corsiva" pitchFamily="66" charset="0"/>
              </a:rPr>
              <a:t>МДОУ </a:t>
            </a:r>
            <a:r>
              <a:rPr lang="ru-RU" sz="2400" b="1" dirty="0" smtClean="0">
                <a:latin typeface="Monotype Corsiva" pitchFamily="66" charset="0"/>
              </a:rPr>
              <a:t>«Детский сад №8 </a:t>
            </a:r>
          </a:p>
          <a:p>
            <a:pPr algn="r"/>
            <a:r>
              <a:rPr lang="ru-RU" sz="2400" b="1" dirty="0" smtClean="0">
                <a:latin typeface="Monotype Corsiva" pitchFamily="66" charset="0"/>
              </a:rPr>
              <a:t>комбинированного вида»</a:t>
            </a:r>
          </a:p>
          <a:p>
            <a:pPr algn="r"/>
            <a:r>
              <a:rPr lang="ru-RU" sz="2400" b="1" dirty="0" smtClean="0">
                <a:latin typeface="Monotype Corsiva" pitchFamily="66" charset="0"/>
              </a:rPr>
              <a:t>Г. Канаш</a:t>
            </a:r>
            <a:endParaRPr lang="ru-RU" sz="2400" b="1" dirty="0">
              <a:latin typeface="Monotype Corsiva" pitchFamily="66" charset="0"/>
            </a:endParaRPr>
          </a:p>
        </p:txBody>
      </p:sp>
      <p:pic>
        <p:nvPicPr>
          <p:cNvPr id="2052" name="Picture 18" descr="Анимашки Дети">
            <a:hlinkClick r:id="rId2"/>
          </p:cNvPr>
          <p:cNvPicPr>
            <a:picLocks noChangeAspect="1" noChangeArrowheads="1" noCrop="1"/>
          </p:cNvPicPr>
          <p:nvPr/>
        </p:nvPicPr>
        <p:blipFill>
          <a:blip r:embed="rId3" cstate="print"/>
          <a:srcRect/>
          <a:stretch>
            <a:fillRect/>
          </a:stretch>
        </p:blipFill>
        <p:spPr bwMode="auto">
          <a:xfrm>
            <a:off x="684213" y="4365625"/>
            <a:ext cx="2862262" cy="2146300"/>
          </a:xfrm>
          <a:prstGeom prst="rect">
            <a:avLst/>
          </a:prstGeom>
          <a:noFill/>
          <a:ln w="9525">
            <a:noFill/>
            <a:miter lim="800000"/>
            <a:headEnd/>
            <a:tailEnd/>
          </a:ln>
        </p:spPr>
      </p:pic>
      <p:sp>
        <p:nvSpPr>
          <p:cNvPr id="12" name="Прямоугольник 11"/>
          <p:cNvSpPr/>
          <p:nvPr/>
        </p:nvSpPr>
        <p:spPr>
          <a:xfrm>
            <a:off x="2051720" y="476672"/>
            <a:ext cx="6288425" cy="1938992"/>
          </a:xfrm>
          <a:prstGeom prst="rect">
            <a:avLst/>
          </a:prstGeom>
          <a:noFill/>
        </p:spPr>
        <p:txBody>
          <a:bodyPr>
            <a:spAutoFit/>
          </a:bodyPr>
          <a:lstStyle/>
          <a:p>
            <a:pPr algn="ctr" fontAlgn="auto">
              <a:spcBef>
                <a:spcPts val="0"/>
              </a:spcBef>
              <a:spcAft>
                <a:spcPts val="0"/>
              </a:spcAft>
              <a:defRPr/>
            </a:pP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Психологическая безопасность детей в детском саду.</a:t>
            </a:r>
            <a:endParaRPr lang="ru-RU"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pic>
        <p:nvPicPr>
          <p:cNvPr id="2054" name="Picture 4" descr="H:\клипарт\417d36f17123.jpg"/>
          <p:cNvPicPr>
            <a:picLocks noChangeAspect="1" noChangeArrowheads="1"/>
          </p:cNvPicPr>
          <p:nvPr/>
        </p:nvPicPr>
        <p:blipFill>
          <a:blip r:embed="rId4" cstate="print">
            <a:clrChange>
              <a:clrFrom>
                <a:srgbClr val="FFFFFF"/>
              </a:clrFrom>
              <a:clrTo>
                <a:srgbClr val="FFFFFF">
                  <a:alpha val="0"/>
                </a:srgbClr>
              </a:clrTo>
            </a:clrChange>
          </a:blip>
          <a:srcRect r="33591"/>
          <a:stretch>
            <a:fillRect/>
          </a:stretch>
        </p:blipFill>
        <p:spPr bwMode="auto">
          <a:xfrm>
            <a:off x="539750" y="260350"/>
            <a:ext cx="2014538" cy="3097213"/>
          </a:xfrm>
          <a:prstGeom prst="rect">
            <a:avLst/>
          </a:prstGeom>
          <a:noFill/>
          <a:ln w="9525">
            <a:noFill/>
            <a:miter lim="800000"/>
            <a:headEnd/>
            <a:tailEnd/>
          </a:ln>
        </p:spPr>
      </p:pic>
      <p:pic>
        <p:nvPicPr>
          <p:cNvPr id="2055" name="Picture 5" descr="H:\клипарт\69261035_04.png"/>
          <p:cNvPicPr>
            <a:picLocks noChangeAspect="1" noChangeArrowheads="1"/>
          </p:cNvPicPr>
          <p:nvPr/>
        </p:nvPicPr>
        <p:blipFill>
          <a:blip r:embed="rId5" cstate="print"/>
          <a:srcRect/>
          <a:stretch>
            <a:fillRect/>
          </a:stretch>
        </p:blipFill>
        <p:spPr bwMode="auto">
          <a:xfrm>
            <a:off x="7092950" y="2349500"/>
            <a:ext cx="1511300" cy="2614613"/>
          </a:xfrm>
          <a:prstGeom prst="rect">
            <a:avLst/>
          </a:prstGeom>
          <a:noFill/>
          <a:ln w="9525">
            <a:noFill/>
            <a:miter lim="800000"/>
            <a:headEnd/>
            <a:tailEnd/>
          </a:ln>
        </p:spPr>
      </p:pic>
      <p:pic>
        <p:nvPicPr>
          <p:cNvPr id="2056" name="Picture 8" descr="C:\Users\Дима\Desktop\клипарт\014a6427bb3ct.jpg"/>
          <p:cNvPicPr>
            <a:picLocks noChangeAspect="1" noChangeArrowheads="1"/>
          </p:cNvPicPr>
          <p:nvPr/>
        </p:nvPicPr>
        <p:blipFill>
          <a:blip r:embed="rId6" cstate="print">
            <a:clrChange>
              <a:clrFrom>
                <a:srgbClr val="FFFFFF"/>
              </a:clrFrom>
              <a:clrTo>
                <a:srgbClr val="FFFFFF">
                  <a:alpha val="0"/>
                </a:srgbClr>
              </a:clrTo>
            </a:clrChange>
          </a:blip>
          <a:srcRect r="27248"/>
          <a:stretch>
            <a:fillRect/>
          </a:stretch>
        </p:blipFill>
        <p:spPr bwMode="auto">
          <a:xfrm rot="-6147692">
            <a:off x="7381875" y="5121275"/>
            <a:ext cx="898525" cy="1622425"/>
          </a:xfrm>
          <a:prstGeom prst="rect">
            <a:avLst/>
          </a:prstGeom>
          <a:noFill/>
          <a:ln w="9525">
            <a:noFill/>
            <a:miter lim="800000"/>
            <a:headEnd/>
            <a:tailEnd/>
          </a:ln>
        </p:spPr>
      </p:pic>
      <p:pic>
        <p:nvPicPr>
          <p:cNvPr id="2057" name="Picture 9" descr="C:\Users\Дима\Desktop\клипарт\a6bb6aa44815t.jpg"/>
          <p:cNvPicPr>
            <a:picLocks noChangeAspect="1" noChangeArrowheads="1"/>
          </p:cNvPicPr>
          <p:nvPr/>
        </p:nvPicPr>
        <p:blipFill>
          <a:blip r:embed="rId7" cstate="print">
            <a:clrChange>
              <a:clrFrom>
                <a:srgbClr val="FFFFFF"/>
              </a:clrFrom>
              <a:clrTo>
                <a:srgbClr val="FFFFFF">
                  <a:alpha val="0"/>
                </a:srgbClr>
              </a:clrTo>
            </a:clrChange>
          </a:blip>
          <a:srcRect t="34795" b="14595"/>
          <a:stretch>
            <a:fillRect/>
          </a:stretch>
        </p:blipFill>
        <p:spPr bwMode="auto">
          <a:xfrm>
            <a:off x="5148263" y="2205038"/>
            <a:ext cx="1800225" cy="719137"/>
          </a:xfrm>
          <a:prstGeom prst="rect">
            <a:avLst/>
          </a:prstGeom>
          <a:noFill/>
          <a:ln w="9525">
            <a:noFill/>
            <a:miter lim="800000"/>
            <a:headEnd/>
            <a:tailEnd/>
          </a:ln>
        </p:spPr>
      </p:pic>
      <p:pic>
        <p:nvPicPr>
          <p:cNvPr id="2058" name="Picture 9" descr="C:\Users\Дима\Desktop\клипарт\a6bb6aa44815t.jpg"/>
          <p:cNvPicPr>
            <a:picLocks noChangeAspect="1" noChangeArrowheads="1"/>
          </p:cNvPicPr>
          <p:nvPr/>
        </p:nvPicPr>
        <p:blipFill>
          <a:blip r:embed="rId8" cstate="print">
            <a:clrChange>
              <a:clrFrom>
                <a:srgbClr val="FFFFFF"/>
              </a:clrFrom>
              <a:clrTo>
                <a:srgbClr val="FFFFFF">
                  <a:alpha val="0"/>
                </a:srgbClr>
              </a:clrTo>
            </a:clrChange>
          </a:blip>
          <a:srcRect t="34795" b="14595"/>
          <a:stretch>
            <a:fillRect/>
          </a:stretch>
        </p:blipFill>
        <p:spPr bwMode="auto">
          <a:xfrm>
            <a:off x="3635375" y="2205038"/>
            <a:ext cx="1800225"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7A00"/>
            </a:gs>
            <a:gs pos="45000">
              <a:srgbClr val="FF7A00"/>
            </a:gs>
            <a:gs pos="70000">
              <a:srgbClr val="FF0300"/>
            </a:gs>
            <a:gs pos="100000">
              <a:srgbClr val="FFF200"/>
            </a:gs>
          </a:gsLst>
          <a:lin ang="16200000" scaled="1"/>
        </a:gradFill>
        <a:effectLst/>
      </p:bgPr>
    </p:bg>
    <p:spTree>
      <p:nvGrpSpPr>
        <p:cNvPr id="1" name=""/>
        <p:cNvGrpSpPr/>
        <p:nvPr/>
      </p:nvGrpSpPr>
      <p:grpSpPr>
        <a:xfrm>
          <a:off x="0" y="0"/>
          <a:ext cx="0" cy="0"/>
          <a:chOff x="0" y="0"/>
          <a:chExt cx="0" cy="0"/>
        </a:xfrm>
      </p:grpSpPr>
      <p:sp>
        <p:nvSpPr>
          <p:cNvPr id="32785" name="AutoShape 17"/>
          <p:cNvSpPr>
            <a:spLocks noChangeArrowheads="1"/>
          </p:cNvSpPr>
          <p:nvPr/>
        </p:nvSpPr>
        <p:spPr bwMode="auto">
          <a:xfrm>
            <a:off x="214282" y="476672"/>
            <a:ext cx="7786742" cy="6167038"/>
          </a:xfrm>
          <a:prstGeom prst="roundRect">
            <a:avLst>
              <a:gd name="adj" fmla="val 42870"/>
            </a:avLst>
          </a:prstGeom>
          <a:ln w="19050">
            <a:solidFill>
              <a:srgbClr val="007635"/>
            </a:solidFill>
            <a:headEnd/>
            <a:tailEnd/>
          </a:ln>
        </p:spPr>
        <p:style>
          <a:lnRef idx="1">
            <a:schemeClr val="accent3"/>
          </a:lnRef>
          <a:fillRef idx="2">
            <a:schemeClr val="accent3"/>
          </a:fillRef>
          <a:effectRef idx="1">
            <a:schemeClr val="accent3"/>
          </a:effectRef>
          <a:fontRef idx="minor">
            <a:schemeClr val="dk1"/>
          </a:fontRef>
        </p:style>
        <p:txBody>
          <a:bodyPr/>
          <a:lstStyle/>
          <a:p>
            <a:pPr algn="ctr">
              <a:defRPr/>
            </a:pPr>
            <a:r>
              <a:rPr lang="ru-RU" sz="2400" b="1" dirty="0" smtClean="0">
                <a:ln w="18000">
                  <a:solidFill>
                    <a:srgbClr val="002060"/>
                  </a:solidFill>
                  <a:prstDash val="solid"/>
                  <a:miter lim="800000"/>
                </a:ln>
                <a:solidFill>
                  <a:srgbClr val="C00000"/>
                </a:solidFill>
                <a:effectLst>
                  <a:outerShdw blurRad="25500" dist="23000" dir="7020000" algn="tl">
                    <a:srgbClr val="000000">
                      <a:alpha val="50000"/>
                    </a:srgbClr>
                  </a:outerShdw>
                </a:effectLst>
                <a:latin typeface="Century Schoolbook" pitchFamily="18" charset="0"/>
                <a:cs typeface="Arial" pitchFamily="34" charset="0"/>
              </a:rPr>
              <a:t>В каждой группе должен быть создан уголок психоэмоциональной разгрузки детей, где ребенок может побыть один, где лежат листы бумаги, которые не жалко разорвать на мелкие кусочки, есть пластилин, черная подушка для битья, которую ребенок может поколотить в приступе гнева и белая подушка для «секретиков». Дети заранее знакомятся с этим уголком, и они знают, что здесь можно играть только когда ты сильно разозлился и тебе хочется плакать.</a:t>
            </a:r>
            <a:endParaRPr lang="ru-RU" sz="2400" b="1" dirty="0">
              <a:ln w="18000">
                <a:solidFill>
                  <a:srgbClr val="002060"/>
                </a:solidFill>
                <a:prstDash val="solid"/>
                <a:miter lim="800000"/>
              </a:ln>
              <a:solidFill>
                <a:srgbClr val="C00000"/>
              </a:solidFill>
              <a:effectLst>
                <a:outerShdw blurRad="25500" dist="23000" dir="7020000" algn="tl">
                  <a:srgbClr val="000000">
                    <a:alpha val="50000"/>
                  </a:srgbClr>
                </a:outerShdw>
              </a:effectLst>
              <a:latin typeface="Arial" pitchFamily="34" charset="0"/>
              <a:cs typeface="Arial" pitchFamily="34" charset="0"/>
            </a:endParaRPr>
          </a:p>
        </p:txBody>
      </p:sp>
      <p:sp>
        <p:nvSpPr>
          <p:cNvPr id="11287" name="Rectangle 28"/>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ru-RU"/>
          </a:p>
        </p:txBody>
      </p:sp>
      <p:pic>
        <p:nvPicPr>
          <p:cNvPr id="21" name="Picture 2" descr="H:\ДОШКОЛЬНИКИ\КАРТИНКИ К ЗАДАНИЯМ, УПРАЖНЕНИЯМ, ТЕСТАМ\картинки про детей\wwwdet-sadcom_foto_28-150x150.jpg"/>
          <p:cNvPicPr>
            <a:picLocks noChangeAspect="1" noChangeArrowheads="1"/>
          </p:cNvPicPr>
          <p:nvPr/>
        </p:nvPicPr>
        <p:blipFill>
          <a:blip r:embed="rId2" cstate="print">
            <a:lum bright="10000" contrast="20000"/>
          </a:blip>
          <a:srcRect/>
          <a:stretch>
            <a:fillRect/>
          </a:stretch>
        </p:blipFill>
        <p:spPr bwMode="auto">
          <a:xfrm>
            <a:off x="6941071" y="4655071"/>
            <a:ext cx="2202929" cy="2202929"/>
          </a:xfrm>
          <a:prstGeom prst="ellipse">
            <a:avLst/>
          </a:prstGeom>
          <a:solidFill>
            <a:srgbClr val="FFFFFF">
              <a:shade val="85000"/>
            </a:srgbClr>
          </a:solidFill>
          <a:ln w="28575">
            <a:solidFill>
              <a:schemeClr val="accent2">
                <a:lumMod val="75000"/>
              </a:schemeClr>
            </a:solid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16200000" scaled="1"/>
        </a:gradFill>
        <a:effectLst/>
      </p:bgPr>
    </p:bg>
    <p:spTree>
      <p:nvGrpSpPr>
        <p:cNvPr id="1" name=""/>
        <p:cNvGrpSpPr/>
        <p:nvPr/>
      </p:nvGrpSpPr>
      <p:grpSpPr>
        <a:xfrm>
          <a:off x="0" y="0"/>
          <a:ext cx="0" cy="0"/>
          <a:chOff x="0" y="0"/>
          <a:chExt cx="0" cy="0"/>
        </a:xfrm>
      </p:grpSpPr>
      <p:sp>
        <p:nvSpPr>
          <p:cNvPr id="2" name="12-конечная звезда 1"/>
          <p:cNvSpPr/>
          <p:nvPr/>
        </p:nvSpPr>
        <p:spPr>
          <a:xfrm rot="20524042">
            <a:off x="60308" y="-32243"/>
            <a:ext cx="6861221" cy="6578918"/>
          </a:xfrm>
          <a:prstGeom prst="star12">
            <a:avLst>
              <a:gd name="adj" fmla="val 38291"/>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a:ln>
            <a:solidFill>
              <a:schemeClr val="accent2">
                <a:lumMod val="75000"/>
              </a:schemeClr>
            </a:solidFill>
          </a:ln>
          <a:scene3d>
            <a:camera prst="perspectiveAbove"/>
            <a:lightRig rig="threePt" dir="t"/>
          </a:scene3d>
          <a:sp3d>
            <a:bevelT w="152400" h="50800" prst="softRound"/>
          </a:sp3d>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ru-RU" sz="2800" b="1" dirty="0" smtClean="0">
                <a:solidFill>
                  <a:schemeClr val="accent2">
                    <a:lumMod val="50000"/>
                  </a:schemeClr>
                </a:solidFill>
                <a:effectLst>
                  <a:outerShdw blurRad="38100" dist="38100" dir="2700000" algn="tl">
                    <a:srgbClr val="000000">
                      <a:alpha val="43137"/>
                    </a:srgbClr>
                  </a:outerShdw>
                </a:effectLst>
                <a:latin typeface="Comic Sans MS" pitchFamily="66" charset="0"/>
              </a:rPr>
              <a:t>В детском саду взаимодействие педагогов с детьми должно быть построено по принципу самоуважения. Не секрет, что чувство самоуважения – очень ценная черта характера ребенка.</a:t>
            </a:r>
            <a:endParaRPr lang="ru-RU" sz="2800" b="1" dirty="0">
              <a:solidFill>
                <a:schemeClr val="accent2">
                  <a:lumMod val="50000"/>
                </a:schemeClr>
              </a:solidFill>
              <a:effectLst>
                <a:outerShdw blurRad="38100" dist="38100" dir="2700000" algn="tl">
                  <a:srgbClr val="000000">
                    <a:alpha val="43137"/>
                  </a:srgbClr>
                </a:outerShdw>
              </a:effectLst>
              <a:latin typeface="Comic Sans MS" pitchFamily="66" charset="0"/>
            </a:endParaRPr>
          </a:p>
        </p:txBody>
      </p:sp>
      <p:pic>
        <p:nvPicPr>
          <p:cNvPr id="8" name="Picture 2" descr="C:\Users\Дима\Desktop\Кризис 3-х лет (картинки)\3year_kid.jpg"/>
          <p:cNvPicPr>
            <a:picLocks noChangeAspect="1" noChangeArrowheads="1"/>
          </p:cNvPicPr>
          <p:nvPr/>
        </p:nvPicPr>
        <p:blipFill>
          <a:blip r:embed="rId2" cstate="print">
            <a:lum contrast="10000"/>
          </a:blip>
          <a:srcRect/>
          <a:stretch>
            <a:fillRect/>
          </a:stretch>
        </p:blipFill>
        <p:spPr bwMode="auto">
          <a:xfrm>
            <a:off x="6429388" y="4500570"/>
            <a:ext cx="2268537" cy="1512887"/>
          </a:xfrm>
          <a:prstGeom prst="rect">
            <a:avLst/>
          </a:prstGeom>
          <a:noFill/>
          <a:ln w="28575">
            <a:solidFill>
              <a:srgbClr val="532476"/>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alpha val="56000"/>
              </a:srgbClr>
            </a:gs>
            <a:gs pos="100000">
              <a:srgbClr val="4D0808">
                <a:alpha val="75000"/>
              </a:srgbClr>
            </a:gs>
          </a:gsLst>
          <a:lin ang="2700000" scaled="1"/>
          <a:tileRect/>
        </a:gradFill>
        <a:effectLst/>
      </p:bgPr>
    </p:bg>
    <p:spTree>
      <p:nvGrpSpPr>
        <p:cNvPr id="1" name=""/>
        <p:cNvGrpSpPr/>
        <p:nvPr/>
      </p:nvGrpSpPr>
      <p:grpSpPr>
        <a:xfrm>
          <a:off x="0" y="0"/>
          <a:ext cx="0" cy="0"/>
          <a:chOff x="0" y="0"/>
          <a:chExt cx="0" cy="0"/>
        </a:xfrm>
      </p:grpSpPr>
      <p:sp>
        <p:nvSpPr>
          <p:cNvPr id="2" name="Багетная рамка 1"/>
          <p:cNvSpPr/>
          <p:nvPr/>
        </p:nvSpPr>
        <p:spPr>
          <a:xfrm>
            <a:off x="428596" y="333374"/>
            <a:ext cx="8104217" cy="5881707"/>
          </a:xfrm>
          <a:prstGeom prst="bevel">
            <a:avLst/>
          </a:prstGeom>
          <a:ln w="19050">
            <a:solidFill>
              <a:schemeClr val="tx2">
                <a:lumMod val="5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2800" b="1" dirty="0" smtClean="0">
                <a:latin typeface="Bookman Old Style" pitchFamily="18" charset="0"/>
              </a:rPr>
              <a:t>Педагогам и специалистам важно:</a:t>
            </a:r>
          </a:p>
          <a:p>
            <a:pPr fontAlgn="auto">
              <a:spcBef>
                <a:spcPts val="0"/>
              </a:spcBef>
              <a:spcAft>
                <a:spcPts val="0"/>
              </a:spcAft>
              <a:buFont typeface="Arial" pitchFamily="34" charset="0"/>
              <a:buChar char="•"/>
              <a:defRPr/>
            </a:pPr>
            <a:r>
              <a:rPr lang="ru-RU" sz="2800" b="1" dirty="0" smtClean="0">
                <a:latin typeface="Bookman Old Style" pitchFamily="18" charset="0"/>
              </a:rPr>
              <a:t> </a:t>
            </a:r>
            <a:r>
              <a:rPr lang="ru-RU" sz="2000" b="1" dirty="0" smtClean="0">
                <a:latin typeface="Bookman Old Style" pitchFamily="18" charset="0"/>
              </a:rPr>
              <a:t>стараться поддерживать и развивать в ребенке высокий уровень самоуважения;</a:t>
            </a:r>
          </a:p>
          <a:p>
            <a:pPr fontAlgn="auto">
              <a:spcBef>
                <a:spcPts val="0"/>
              </a:spcBef>
              <a:spcAft>
                <a:spcPts val="0"/>
              </a:spcAft>
              <a:buFont typeface="Arial" pitchFamily="34" charset="0"/>
              <a:buChar char="•"/>
              <a:defRPr/>
            </a:pPr>
            <a:r>
              <a:rPr lang="ru-RU" sz="2000" b="1" dirty="0" smtClean="0">
                <a:latin typeface="Bookman Old Style" pitchFamily="18" charset="0"/>
              </a:rPr>
              <a:t> признавать достоинства ребенка;</a:t>
            </a:r>
          </a:p>
          <a:p>
            <a:pPr fontAlgn="auto">
              <a:spcBef>
                <a:spcPts val="0"/>
              </a:spcBef>
              <a:spcAft>
                <a:spcPts val="0"/>
              </a:spcAft>
              <a:buFont typeface="Arial" pitchFamily="34" charset="0"/>
              <a:buChar char="•"/>
              <a:defRPr/>
            </a:pPr>
            <a:r>
              <a:rPr lang="ru-RU" sz="2000" b="1" dirty="0" smtClean="0">
                <a:latin typeface="Bookman Old Style" pitchFamily="18" charset="0"/>
              </a:rPr>
              <a:t> поощрять стремление ребенка научиться всему тому, что умеют другие дети и взрослые;</a:t>
            </a:r>
          </a:p>
          <a:p>
            <a:pPr fontAlgn="auto">
              <a:spcBef>
                <a:spcPts val="0"/>
              </a:spcBef>
              <a:spcAft>
                <a:spcPts val="0"/>
              </a:spcAft>
              <a:buFont typeface="Arial" pitchFamily="34" charset="0"/>
              <a:buChar char="•"/>
              <a:defRPr/>
            </a:pPr>
            <a:r>
              <a:rPr lang="ru-RU" sz="2000" b="1" dirty="0" smtClean="0">
                <a:latin typeface="Bookman Old Style" pitchFamily="18" charset="0"/>
              </a:rPr>
              <a:t> предоставлять ребенку возможность проявить свои способности;</a:t>
            </a:r>
          </a:p>
          <a:p>
            <a:pPr fontAlgn="auto">
              <a:spcBef>
                <a:spcPts val="0"/>
              </a:spcBef>
              <a:spcAft>
                <a:spcPts val="0"/>
              </a:spcAft>
              <a:buFont typeface="Arial" pitchFamily="34" charset="0"/>
              <a:buChar char="•"/>
              <a:defRPr/>
            </a:pPr>
            <a:r>
              <a:rPr lang="ru-RU" sz="2000" b="1" dirty="0" smtClean="0">
                <a:latin typeface="Bookman Old Style" pitchFamily="18" charset="0"/>
              </a:rPr>
              <a:t> поддерживать энтузиазм детей в занятиях, которые им нравятся;</a:t>
            </a:r>
          </a:p>
          <a:p>
            <a:pPr fontAlgn="auto">
              <a:spcBef>
                <a:spcPts val="0"/>
              </a:spcBef>
              <a:spcAft>
                <a:spcPts val="0"/>
              </a:spcAft>
              <a:buFont typeface="Arial" pitchFamily="34" charset="0"/>
              <a:buChar char="•"/>
              <a:defRPr/>
            </a:pPr>
            <a:r>
              <a:rPr lang="ru-RU" sz="2000" b="1" dirty="0" smtClean="0">
                <a:latin typeface="Bookman Old Style" pitchFamily="18" charset="0"/>
              </a:rPr>
              <a:t> стремиться организовать деятельность детей так, чтобы ребенок мог поддержать и развивать свой успех;</a:t>
            </a:r>
          </a:p>
          <a:p>
            <a:pPr fontAlgn="auto">
              <a:spcBef>
                <a:spcPts val="0"/>
              </a:spcBef>
              <a:spcAft>
                <a:spcPts val="0"/>
              </a:spcAft>
              <a:buFont typeface="Arial" pitchFamily="34" charset="0"/>
              <a:buChar char="•"/>
              <a:defRPr/>
            </a:pPr>
            <a:r>
              <a:rPr lang="ru-RU" sz="2000" b="1" dirty="0" smtClean="0">
                <a:latin typeface="Bookman Old Style" pitchFamily="18" charset="0"/>
              </a:rPr>
              <a:t> всегда и во всем стараться хвалить ребенка, когда он этого заслуживает.</a:t>
            </a:r>
            <a:endParaRPr lang="ru-RU" sz="2000" b="1" dirty="0">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188" y="671513"/>
            <a:ext cx="8034337" cy="3139321"/>
          </a:xfrm>
          <a:prstGeom prst="rect">
            <a:avLst/>
          </a:prstGeom>
          <a:noFill/>
        </p:spPr>
        <p:txBody>
          <a:bodyPr>
            <a:spAutoFit/>
          </a:bodyPr>
          <a:lstStyle/>
          <a:p>
            <a:pPr fontAlgn="auto">
              <a:spcBef>
                <a:spcPts val="0"/>
              </a:spcBef>
              <a:spcAft>
                <a:spcPts val="0"/>
              </a:spcAft>
              <a:defRPr/>
            </a:pPr>
            <a:endParaRPr lang="ru-RU" b="1" dirty="0">
              <a:solidFill>
                <a:schemeClr val="bg2">
                  <a:lumMod val="10000"/>
                </a:schemeClr>
              </a:solidFill>
              <a:latin typeface="Bookman Old Style" pitchFamily="18" charset="0"/>
              <a:cs typeface="+mn-cs"/>
            </a:endParaRPr>
          </a:p>
          <a:p>
            <a:pPr algn="ctr" fontAlgn="auto">
              <a:spcBef>
                <a:spcPts val="0"/>
              </a:spcBef>
              <a:spcAft>
                <a:spcPts val="0"/>
              </a:spcAft>
              <a:defRPr/>
            </a:pPr>
            <a:r>
              <a:rPr lang="ru-RU" sz="2000" b="1" dirty="0">
                <a:solidFill>
                  <a:schemeClr val="bg2">
                    <a:lumMod val="10000"/>
                  </a:schemeClr>
                </a:solidFill>
                <a:latin typeface="Monotype Corsiva" pitchFamily="66" charset="0"/>
                <a:cs typeface="+mn-cs"/>
              </a:rPr>
              <a:t>    </a:t>
            </a:r>
            <a:endParaRPr lang="ru-RU" sz="2000" b="1" dirty="0" smtClean="0">
              <a:solidFill>
                <a:schemeClr val="bg2">
                  <a:lumMod val="10000"/>
                </a:schemeClr>
              </a:solidFill>
              <a:latin typeface="Monotype Corsiva" pitchFamily="66" charset="0"/>
              <a:cs typeface="+mn-cs"/>
            </a:endParaRPr>
          </a:p>
          <a:p>
            <a:pPr algn="ctr" fontAlgn="auto">
              <a:spcBef>
                <a:spcPts val="0"/>
              </a:spcBef>
              <a:spcAft>
                <a:spcPts val="0"/>
              </a:spcAft>
              <a:defRPr/>
            </a:pPr>
            <a:endParaRPr lang="ru-RU" sz="2000" b="1" dirty="0" smtClean="0">
              <a:solidFill>
                <a:schemeClr val="bg2">
                  <a:lumMod val="10000"/>
                </a:schemeClr>
              </a:solidFill>
              <a:effectLst>
                <a:outerShdw blurRad="38100" dist="38100" dir="2700000" algn="tl">
                  <a:srgbClr val="000000">
                    <a:alpha val="43137"/>
                  </a:srgbClr>
                </a:outerShdw>
              </a:effectLst>
              <a:latin typeface="Monotype Corsiva" pitchFamily="66" charset="0"/>
              <a:cs typeface="+mn-cs"/>
            </a:endParaRPr>
          </a:p>
          <a:p>
            <a:pPr algn="ctr" fontAlgn="auto">
              <a:spcBef>
                <a:spcPts val="0"/>
              </a:spcBef>
              <a:spcAft>
                <a:spcPts val="0"/>
              </a:spcAft>
              <a:defRPr/>
            </a:pPr>
            <a:endParaRPr lang="ru-RU" sz="2000" b="1" dirty="0" smtClean="0">
              <a:solidFill>
                <a:schemeClr val="bg2">
                  <a:lumMod val="10000"/>
                </a:schemeClr>
              </a:solidFill>
              <a:effectLst>
                <a:outerShdw blurRad="38100" dist="38100" dir="2700000" algn="tl">
                  <a:srgbClr val="000000">
                    <a:alpha val="43137"/>
                  </a:srgbClr>
                </a:outerShdw>
              </a:effectLst>
              <a:latin typeface="Monotype Corsiva" pitchFamily="66" charset="0"/>
              <a:cs typeface="+mn-cs"/>
            </a:endParaRPr>
          </a:p>
          <a:p>
            <a:pPr algn="ctr" fontAlgn="auto">
              <a:spcBef>
                <a:spcPts val="0"/>
              </a:spcBef>
              <a:spcAft>
                <a:spcPts val="0"/>
              </a:spcAft>
              <a:defRPr/>
            </a:pPr>
            <a:endParaRPr lang="ru-RU" sz="2000" b="1" dirty="0" smtClean="0">
              <a:solidFill>
                <a:schemeClr val="bg2">
                  <a:lumMod val="10000"/>
                </a:schemeClr>
              </a:solidFill>
              <a:effectLst>
                <a:outerShdw blurRad="38100" dist="38100" dir="2700000" algn="tl">
                  <a:srgbClr val="000000">
                    <a:alpha val="43137"/>
                  </a:srgbClr>
                </a:outerShdw>
              </a:effectLst>
              <a:latin typeface="Monotype Corsiva" pitchFamily="66" charset="0"/>
              <a:cs typeface="+mn-cs"/>
            </a:endParaRPr>
          </a:p>
          <a:p>
            <a:pPr algn="ctr" fontAlgn="auto">
              <a:spcBef>
                <a:spcPts val="0"/>
              </a:spcBef>
              <a:spcAft>
                <a:spcPts val="0"/>
              </a:spcAft>
              <a:defRPr/>
            </a:pPr>
            <a:r>
              <a:rPr lang="ru-RU" sz="8000" b="1" dirty="0" smtClean="0">
                <a:solidFill>
                  <a:srgbClr val="0040C0"/>
                </a:solidFill>
                <a:effectLst>
                  <a:outerShdw blurRad="38100" dist="38100" dir="2700000" algn="tl">
                    <a:srgbClr val="000000">
                      <a:alpha val="43137"/>
                    </a:srgbClr>
                  </a:outerShdw>
                </a:effectLst>
                <a:latin typeface="Monotype Corsiva" pitchFamily="66" charset="0"/>
                <a:cs typeface="+mn-cs"/>
              </a:rPr>
              <a:t>Желаю </a:t>
            </a:r>
            <a:r>
              <a:rPr lang="ru-RU" sz="8000" b="1" dirty="0">
                <a:solidFill>
                  <a:srgbClr val="0040C0"/>
                </a:solidFill>
                <a:effectLst>
                  <a:outerShdw blurRad="38100" dist="38100" dir="2700000" algn="tl">
                    <a:srgbClr val="000000">
                      <a:alpha val="43137"/>
                    </a:srgbClr>
                  </a:outerShdw>
                </a:effectLst>
                <a:latin typeface="Monotype Corsiva" pitchFamily="66" charset="0"/>
                <a:cs typeface="+mn-cs"/>
              </a:rPr>
              <a:t>Вам удачи !</a:t>
            </a:r>
          </a:p>
          <a:p>
            <a:pPr fontAlgn="auto">
              <a:spcBef>
                <a:spcPts val="0"/>
              </a:spcBef>
              <a:spcAft>
                <a:spcPts val="0"/>
              </a:spcAft>
              <a:defRPr/>
            </a:pPr>
            <a:endParaRPr lang="ru-RU" sz="2000" b="1" dirty="0">
              <a:solidFill>
                <a:schemeClr val="bg2">
                  <a:lumMod val="10000"/>
                </a:schemeClr>
              </a:solidFill>
              <a:latin typeface="Monotype Corsiva" pitchFamily="66" charset="0"/>
              <a:cs typeface="+mn-cs"/>
            </a:endParaRPr>
          </a:p>
        </p:txBody>
      </p:sp>
      <p:pic>
        <p:nvPicPr>
          <p:cNvPr id="4" name="Picture 5" descr="C:\Users\User\Desktop\Анимашки\17235355[1].gif"/>
          <p:cNvPicPr>
            <a:picLocks noChangeAspect="1" noChangeArrowheads="1" noCrop="1"/>
          </p:cNvPicPr>
          <p:nvPr/>
        </p:nvPicPr>
        <p:blipFill>
          <a:blip r:embed="rId2" cstate="print"/>
          <a:srcRect/>
          <a:stretch>
            <a:fillRect/>
          </a:stretch>
        </p:blipFill>
        <p:spPr bwMode="auto">
          <a:xfrm rot="959747">
            <a:off x="5665185" y="3830862"/>
            <a:ext cx="2162944" cy="2016224"/>
          </a:xfrm>
          <a:prstGeom prst="rect">
            <a:avLst/>
          </a:prstGeom>
          <a:noFill/>
          <a:effectLst>
            <a:glow rad="228600">
              <a:schemeClr val="accent3">
                <a:satMod val="175000"/>
                <a:alpha val="40000"/>
              </a:schemeClr>
            </a:glow>
          </a:effectLst>
          <a:scene3d>
            <a:camera prst="orthographicFront"/>
            <a:lightRig rig="threePt" dir="t"/>
          </a:scene3d>
          <a:sp3d>
            <a:bevelT prst="angle"/>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47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31000"/>
              </a:srgbClr>
            </a:gs>
            <a:gs pos="45000">
              <a:srgbClr val="FF7A00"/>
            </a:gs>
            <a:gs pos="70000">
              <a:srgbClr val="FF4F4F"/>
            </a:gs>
            <a:gs pos="100000">
              <a:srgbClr val="720C0C"/>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29600" cy="936625"/>
          </a:xfrm>
        </p:spPr>
        <p:txBody>
          <a:bodyPr rtlCol="0">
            <a:normAutofit/>
          </a:bodyPr>
          <a:lstStyle/>
          <a:p>
            <a:pPr fontAlgn="auto">
              <a:spcAft>
                <a:spcPts val="0"/>
              </a:spcAft>
              <a:defRPr/>
            </a:pPr>
            <a:r>
              <a:rPr lang="ru-RU" sz="3600" b="1" u="sng" dirty="0" smtClean="0">
                <a:solidFill>
                  <a:srgbClr val="0040C0"/>
                </a:solidFill>
                <a:effectLst>
                  <a:outerShdw blurRad="38100" dist="38100" dir="2700000" algn="tl">
                    <a:srgbClr val="000000">
                      <a:alpha val="43137"/>
                    </a:srgbClr>
                  </a:outerShdw>
                </a:effectLst>
                <a:latin typeface="Bookman Old Style" pitchFamily="18" charset="0"/>
              </a:rPr>
              <a:t>Психологическая безопасность</a:t>
            </a:r>
            <a:endParaRPr lang="ru-RU" sz="3600" b="1" u="sng" dirty="0">
              <a:solidFill>
                <a:srgbClr val="0040C0"/>
              </a:solidFill>
              <a:effectLst>
                <a:outerShdw blurRad="38100" dist="38100" dir="2700000" algn="tl">
                  <a:srgbClr val="000000">
                    <a:alpha val="43137"/>
                  </a:srgbClr>
                </a:outerShdw>
              </a:effectLst>
              <a:latin typeface="Bookman Old Style" pitchFamily="18" charset="0"/>
            </a:endParaRPr>
          </a:p>
        </p:txBody>
      </p:sp>
      <p:pic>
        <p:nvPicPr>
          <p:cNvPr id="3075" name="Picture 2" descr="C:\Users\Дима\Desktop\Кризис 3-х лет (картинки)\Кризис-3-х-лет.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72330" y="4000504"/>
            <a:ext cx="1857375" cy="1819275"/>
          </a:xfrm>
          <a:prstGeom prst="rect">
            <a:avLst/>
          </a:prstGeom>
          <a:noFill/>
          <a:ln w="9525">
            <a:noFill/>
            <a:miter lim="800000"/>
            <a:headEnd/>
            <a:tailEnd/>
          </a:ln>
        </p:spPr>
      </p:pic>
      <p:sp>
        <p:nvSpPr>
          <p:cNvPr id="5" name="Заголовок 1"/>
          <p:cNvSpPr txBox="1">
            <a:spLocks/>
          </p:cNvSpPr>
          <p:nvPr/>
        </p:nvSpPr>
        <p:spPr>
          <a:xfrm>
            <a:off x="285720" y="1857364"/>
            <a:ext cx="8516938" cy="2222500"/>
          </a:xfrm>
          <a:prstGeom prst="rect">
            <a:avLst/>
          </a:prstGeom>
        </p:spPr>
        <p:txBody>
          <a:bodyPr anchor="ctr"/>
          <a:lstStyle/>
          <a:p>
            <a:pPr fontAlgn="auto">
              <a:spcAft>
                <a:spcPts val="0"/>
              </a:spcAft>
              <a:defRPr/>
            </a:pPr>
            <a:r>
              <a:rPr lang="ru-RU" sz="2400" b="1" dirty="0" smtClean="0">
                <a:latin typeface="Bookman Old Style" pitchFamily="18" charset="0"/>
                <a:ea typeface="+mj-ea"/>
                <a:cs typeface="+mj-cs"/>
              </a:rPr>
              <a:t>Данное понятие чаще всего раскрывается через использование понятий «психическое здоровье» и «угроза психическому здоровью». При этом психологическая безопасность трактуется как такое состояние, когда обеспечено успешное психическое развитие ребенка и адекватно отражаются внутренние и внешние угрозы его психическому развитию.</a:t>
            </a:r>
            <a:endParaRPr lang="ru-RU" sz="2400" b="1" dirty="0">
              <a:latin typeface="Bookman Old Style" pitchFamily="18" charset="0"/>
              <a:ea typeface="+mj-ea"/>
              <a:cs typeface="+mj-cs"/>
            </a:endParaRPr>
          </a:p>
        </p:txBody>
      </p:sp>
      <p:pic>
        <p:nvPicPr>
          <p:cNvPr id="3081" name="Picture 4" descr="Анимашки Дети">
            <a:hlinkClick r:id="rId3"/>
          </p:cNvPr>
          <p:cNvPicPr>
            <a:picLocks noChangeAspect="1" noChangeArrowheads="1" noCrop="1"/>
          </p:cNvPicPr>
          <p:nvPr/>
        </p:nvPicPr>
        <p:blipFill>
          <a:blip r:embed="rId4" cstate="print">
            <a:lum contrast="10000"/>
          </a:blip>
          <a:srcRect/>
          <a:stretch>
            <a:fillRect/>
          </a:stretch>
        </p:blipFill>
        <p:spPr bwMode="auto">
          <a:xfrm flipH="1">
            <a:off x="928662" y="4929198"/>
            <a:ext cx="1366837" cy="1500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162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1143000"/>
          </a:xfrm>
        </p:spPr>
        <p:txBody>
          <a:bodyPr rtlCol="0">
            <a:noAutofit/>
          </a:bodyPr>
          <a:lstStyle/>
          <a:p>
            <a:pPr fontAlgn="auto">
              <a:spcAft>
                <a:spcPts val="0"/>
              </a:spcAft>
              <a:defRPr/>
            </a:pPr>
            <a:r>
              <a:rPr lang="ru-RU" sz="2400" b="1" i="1" u="sng" dirty="0" smtClean="0">
                <a:ln w="3175">
                  <a:solidFill>
                    <a:schemeClr val="tx1"/>
                  </a:solidFill>
                </a:ln>
                <a:solidFill>
                  <a:srgbClr val="7030A0"/>
                </a:solidFill>
                <a:latin typeface="Bookman Old Style" pitchFamily="18" charset="0"/>
              </a:rPr>
              <a:t>К внешним источникам угроз психологической безопасности ребенка следует отнести:</a:t>
            </a:r>
            <a:endParaRPr lang="ru-RU" sz="2400" b="1" i="1" u="sng" dirty="0">
              <a:ln w="3175">
                <a:solidFill>
                  <a:schemeClr val="tx1"/>
                </a:solidFill>
              </a:ln>
              <a:solidFill>
                <a:srgbClr val="7030A0"/>
              </a:solidFill>
              <a:latin typeface="Bookman Old Style" pitchFamily="18" charset="0"/>
            </a:endParaRPr>
          </a:p>
        </p:txBody>
      </p:sp>
      <p:sp>
        <p:nvSpPr>
          <p:cNvPr id="4" name="TextBox 3"/>
          <p:cNvSpPr txBox="1">
            <a:spLocks noChangeArrowheads="1"/>
          </p:cNvSpPr>
          <p:nvPr/>
        </p:nvSpPr>
        <p:spPr bwMode="auto">
          <a:xfrm>
            <a:off x="428596" y="785794"/>
            <a:ext cx="8424862" cy="6340197"/>
          </a:xfrm>
          <a:prstGeom prst="rect">
            <a:avLst/>
          </a:prstGeom>
          <a:noFill/>
          <a:ln w="9525">
            <a:noFill/>
            <a:miter lim="800000"/>
            <a:headEnd/>
            <a:tailEnd/>
          </a:ln>
        </p:spPr>
        <p:txBody>
          <a:bodyPr>
            <a:spAutoFit/>
          </a:bodyPr>
          <a:lstStyle/>
          <a:p>
            <a:endParaRPr lang="ru-RU" sz="1600" b="1" dirty="0">
              <a:latin typeface="Monotype Corsiva" pitchFamily="66" charset="0"/>
            </a:endParaRPr>
          </a:p>
          <a:p>
            <a:r>
              <a:rPr lang="ru-RU" b="1" u="sng" dirty="0" smtClean="0">
                <a:solidFill>
                  <a:srgbClr val="C00000"/>
                </a:solidFill>
                <a:latin typeface="Bookman Old Style" pitchFamily="18" charset="0"/>
              </a:rPr>
              <a:t>Физические:</a:t>
            </a:r>
          </a:p>
          <a:p>
            <a:pPr>
              <a:buFontTx/>
              <a:buChar char="-"/>
            </a:pPr>
            <a:r>
              <a:rPr lang="ru-RU" b="1" dirty="0" smtClean="0">
                <a:solidFill>
                  <a:srgbClr val="7030A0"/>
                </a:solidFill>
                <a:latin typeface="Bookman Old Style" pitchFamily="18" charset="0"/>
              </a:rPr>
              <a:t>неблагоприятные погодные условия;</a:t>
            </a:r>
          </a:p>
          <a:p>
            <a:pPr>
              <a:buFontTx/>
              <a:buChar char="-"/>
            </a:pPr>
            <a:r>
              <a:rPr lang="ru-RU" b="1" dirty="0" smtClean="0">
                <a:solidFill>
                  <a:srgbClr val="7030A0"/>
                </a:solidFill>
                <a:latin typeface="Bookman Old Style" pitchFamily="18" charset="0"/>
              </a:rPr>
              <a:t> недооценка значения закаливания;</a:t>
            </a:r>
          </a:p>
          <a:p>
            <a:pPr>
              <a:buFontTx/>
              <a:buChar char="-"/>
            </a:pPr>
            <a:r>
              <a:rPr lang="ru-RU" b="1" dirty="0" smtClean="0">
                <a:solidFill>
                  <a:srgbClr val="7030A0"/>
                </a:solidFill>
                <a:latin typeface="Bookman Old Style" pitchFamily="18" charset="0"/>
              </a:rPr>
              <a:t> нерациональность и скудность питания;</a:t>
            </a:r>
          </a:p>
          <a:p>
            <a:pPr>
              <a:buFontTx/>
              <a:buChar char="-"/>
            </a:pPr>
            <a:r>
              <a:rPr lang="ru-RU" b="1" dirty="0" smtClean="0">
                <a:solidFill>
                  <a:srgbClr val="7030A0"/>
                </a:solidFill>
                <a:latin typeface="Bookman Old Style" pitchFamily="18" charset="0"/>
              </a:rPr>
              <a:t> несоблюдение гигиенических требований к содержанию помещений;</a:t>
            </a:r>
          </a:p>
          <a:p>
            <a:pPr>
              <a:buFontTx/>
              <a:buChar char="-"/>
            </a:pPr>
            <a:r>
              <a:rPr lang="ru-RU" b="1" dirty="0" smtClean="0">
                <a:solidFill>
                  <a:srgbClr val="7030A0"/>
                </a:solidFill>
                <a:latin typeface="Bookman Old Style" pitchFamily="18" charset="0"/>
              </a:rPr>
              <a:t> враждебность окружающей ребенка среды, когда ему ограничен доступ к игрушкам, действуют необоснованные запреты.</a:t>
            </a:r>
          </a:p>
          <a:p>
            <a:r>
              <a:rPr lang="ru-RU" b="1" u="sng" dirty="0" smtClean="0">
                <a:solidFill>
                  <a:srgbClr val="C00000"/>
                </a:solidFill>
                <a:latin typeface="Bookman Old Style" pitchFamily="18" charset="0"/>
              </a:rPr>
              <a:t>Социальные:</a:t>
            </a:r>
          </a:p>
          <a:p>
            <a:pPr>
              <a:buFontTx/>
              <a:buChar char="-"/>
            </a:pPr>
            <a:r>
              <a:rPr lang="ru-RU" b="1" dirty="0" smtClean="0">
                <a:solidFill>
                  <a:srgbClr val="7030A0"/>
                </a:solidFill>
                <a:latin typeface="Bookman Old Style" pitchFamily="18" charset="0"/>
              </a:rPr>
              <a:t>манипулирование детьми, наносящее серьезный ущерб позитивному развитию личности;</a:t>
            </a:r>
          </a:p>
          <a:p>
            <a:pPr>
              <a:buFontTx/>
              <a:buChar char="-"/>
            </a:pPr>
            <a:r>
              <a:rPr lang="ru-RU" b="1" dirty="0" smtClean="0">
                <a:solidFill>
                  <a:srgbClr val="7030A0"/>
                </a:solidFill>
                <a:latin typeface="Bookman Old Style" pitchFamily="18" charset="0"/>
              </a:rPr>
              <a:t> межличностные отношения детей с другими детьми;</a:t>
            </a:r>
          </a:p>
          <a:p>
            <a:pPr>
              <a:buFontTx/>
              <a:buChar char="-"/>
            </a:pPr>
            <a:r>
              <a:rPr lang="ru-RU" b="1" dirty="0" smtClean="0">
                <a:solidFill>
                  <a:srgbClr val="7030A0"/>
                </a:solidFill>
                <a:latin typeface="Bookman Old Style" pitchFamily="18" charset="0"/>
              </a:rPr>
              <a:t> интеллектуально - физические и психоэмоциональные перегрузки из-за нерационально построенного режима жизнедеятельности детей;</a:t>
            </a:r>
          </a:p>
          <a:p>
            <a:pPr>
              <a:buFontTx/>
              <a:buChar char="-"/>
            </a:pPr>
            <a:r>
              <a:rPr lang="ru-RU" b="1" dirty="0" smtClean="0">
                <a:solidFill>
                  <a:srgbClr val="7030A0"/>
                </a:solidFill>
                <a:latin typeface="Bookman Old Style" pitchFamily="18" charset="0"/>
              </a:rPr>
              <a:t> неправильная организация общения: преобладание авторитарного стиля;</a:t>
            </a:r>
          </a:p>
          <a:p>
            <a:pPr>
              <a:buFontTx/>
              <a:buChar char="-"/>
            </a:pPr>
            <a:r>
              <a:rPr lang="ru-RU" b="1" dirty="0" smtClean="0">
                <a:solidFill>
                  <a:srgbClr val="7030A0"/>
                </a:solidFill>
                <a:latin typeface="Bookman Old Style" pitchFamily="18" charset="0"/>
              </a:rPr>
              <a:t> отсутствие понятных ребенку правил, регулирующих его поведение в детском обществе.</a:t>
            </a:r>
            <a:endParaRPr lang="ru-RU" b="1" dirty="0">
              <a:solidFill>
                <a:srgbClr val="7030A0"/>
              </a:solidFill>
              <a:latin typeface="Bookman Old Style" pitchFamily="18" charset="0"/>
            </a:endParaRPr>
          </a:p>
          <a:p>
            <a:r>
              <a:rPr lang="ru-RU" sz="1400" b="1" dirty="0">
                <a:solidFill>
                  <a:srgbClr val="7030A0"/>
                </a:solidFill>
                <a:latin typeface="Bookman Old Style" pitchFamily="18" charset="0"/>
              </a:rPr>
              <a:t>	</a:t>
            </a:r>
          </a:p>
          <a:p>
            <a:endParaRPr lang="ru-RU" sz="1600" b="1" dirty="0">
              <a:latin typeface="Monotype Corsiva" pitchFamily="66" charset="0"/>
            </a:endParaRPr>
          </a:p>
        </p:txBody>
      </p:sp>
      <p:pic>
        <p:nvPicPr>
          <p:cNvPr id="5" name="Picture 4" descr="http://im5-tub.yandex.net/i?id=100397953-15-24"/>
          <p:cNvPicPr>
            <a:picLocks noChangeAspect="1" noChangeArrowheads="1"/>
          </p:cNvPicPr>
          <p:nvPr/>
        </p:nvPicPr>
        <p:blipFill>
          <a:blip r:embed="rId2" cstate="print">
            <a:lum contrast="20000"/>
          </a:blip>
          <a:srcRect/>
          <a:stretch>
            <a:fillRect/>
          </a:stretch>
        </p:blipFill>
        <p:spPr bwMode="auto">
          <a:xfrm rot="20948554" flipH="1">
            <a:off x="7630172" y="660136"/>
            <a:ext cx="1081468" cy="147472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64999">
              <a:srgbClr val="F0EBD5"/>
            </a:gs>
            <a:gs pos="100000">
              <a:srgbClr val="D1C39F"/>
            </a:gs>
          </a:gsLst>
          <a:lin ang="16200000" scaled="1"/>
          <a:tileRect/>
        </a:gradFill>
        <a:effectLst/>
      </p:bgPr>
    </p:bg>
    <p:spTree>
      <p:nvGrpSpPr>
        <p:cNvPr id="1" name=""/>
        <p:cNvGrpSpPr/>
        <p:nvPr/>
      </p:nvGrpSpPr>
      <p:grpSpPr>
        <a:xfrm>
          <a:off x="0" y="0"/>
          <a:ext cx="0" cy="0"/>
          <a:chOff x="0" y="0"/>
          <a:chExt cx="0" cy="0"/>
        </a:xfrm>
      </p:grpSpPr>
      <p:sp>
        <p:nvSpPr>
          <p:cNvPr id="8" name="Горизонтальный свиток 7"/>
          <p:cNvSpPr/>
          <p:nvPr/>
        </p:nvSpPr>
        <p:spPr>
          <a:xfrm>
            <a:off x="357158" y="188640"/>
            <a:ext cx="8429684" cy="2168790"/>
          </a:xfrm>
          <a:prstGeom prst="horizontalScroll">
            <a:avLst>
              <a:gd name="adj" fmla="val 17449"/>
            </a:avLst>
          </a:prstGeom>
          <a:ln>
            <a:solidFill>
              <a:srgbClr val="0040C0"/>
            </a:solidFill>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ru-RU" sz="2400" b="1" dirty="0" smtClean="0">
                <a:solidFill>
                  <a:srgbClr val="0040C0"/>
                </a:solidFill>
                <a:effectLst>
                  <a:outerShdw blurRad="38100" dist="38100" dir="2700000" algn="tl">
                    <a:srgbClr val="000000">
                      <a:alpha val="43137"/>
                    </a:srgbClr>
                  </a:outerShdw>
                </a:effectLst>
                <a:latin typeface="Comic Sans MS" pitchFamily="66" charset="0"/>
              </a:rPr>
              <a:t>Внутренними источниками угроз психологической безопасности ребенка могут быть:</a:t>
            </a:r>
            <a:endParaRPr lang="ru-RU" sz="2400" b="1" dirty="0">
              <a:solidFill>
                <a:srgbClr val="0040C0"/>
              </a:solidFill>
              <a:effectLst>
                <a:outerShdw blurRad="38100" dist="38100" dir="2700000" algn="tl">
                  <a:srgbClr val="000000">
                    <a:alpha val="43137"/>
                  </a:srgbClr>
                </a:outerShdw>
              </a:effectLst>
              <a:latin typeface="Comic Sans MS" pitchFamily="66" charset="0"/>
            </a:endParaRPr>
          </a:p>
        </p:txBody>
      </p:sp>
      <p:pic>
        <p:nvPicPr>
          <p:cNvPr id="3080" name="Picture 8" descr="http://im2-tub.yandex.net/i?id=386397854-10-24"/>
          <p:cNvPicPr>
            <a:picLocks noChangeAspect="1" noChangeArrowheads="1"/>
          </p:cNvPicPr>
          <p:nvPr/>
        </p:nvPicPr>
        <p:blipFill>
          <a:blip r:embed="rId2" cstate="print">
            <a:lum bright="10000" contrast="20000"/>
          </a:blip>
          <a:srcRect/>
          <a:stretch>
            <a:fillRect/>
          </a:stretch>
        </p:blipFill>
        <p:spPr bwMode="auto">
          <a:xfrm>
            <a:off x="6858016" y="5143512"/>
            <a:ext cx="1903363" cy="1343072"/>
          </a:xfrm>
          <a:prstGeom prst="roundRect">
            <a:avLst/>
          </a:prstGeom>
          <a:ln>
            <a:solidFill>
              <a:srgbClr val="0040C0"/>
            </a:solidFill>
          </a:ln>
          <a:effectLst>
            <a:outerShdw blurRad="190500" algn="tl" rotWithShape="0">
              <a:srgbClr val="000000">
                <a:alpha val="70000"/>
              </a:srgbClr>
            </a:outerShdw>
          </a:effectLst>
        </p:spPr>
      </p:pic>
      <p:sp>
        <p:nvSpPr>
          <p:cNvPr id="13" name="TextBox 12"/>
          <p:cNvSpPr txBox="1"/>
          <p:nvPr/>
        </p:nvSpPr>
        <p:spPr>
          <a:xfrm>
            <a:off x="2643174" y="1928802"/>
            <a:ext cx="6135687" cy="2862322"/>
          </a:xfrm>
          <a:prstGeom prst="rect">
            <a:avLst/>
          </a:prstGeom>
          <a:noFill/>
        </p:spPr>
        <p:txBody>
          <a:bodyPr>
            <a:spAutoFit/>
          </a:bodyPr>
          <a:lstStyle/>
          <a:p>
            <a:pPr fontAlgn="auto">
              <a:spcBef>
                <a:spcPts val="0"/>
              </a:spcBef>
              <a:spcAft>
                <a:spcPts val="0"/>
              </a:spcAft>
              <a:defRPr/>
            </a:pPr>
            <a:r>
              <a:rPr lang="ru-RU" sz="2000" b="1" dirty="0" smtClean="0">
                <a:solidFill>
                  <a:schemeClr val="accent3">
                    <a:lumMod val="50000"/>
                  </a:schemeClr>
                </a:solidFill>
                <a:latin typeface="Comic Sans MS" pitchFamily="66" charset="0"/>
                <a:cs typeface="+mn-cs"/>
              </a:rPr>
              <a:t>Семейные:</a:t>
            </a:r>
          </a:p>
          <a:p>
            <a:pPr fontAlgn="auto">
              <a:spcBef>
                <a:spcPts val="0"/>
              </a:spcBef>
              <a:spcAft>
                <a:spcPts val="0"/>
              </a:spcAft>
              <a:buFontTx/>
              <a:buChar char="-"/>
              <a:defRPr/>
            </a:pPr>
            <a:r>
              <a:rPr lang="ru-RU" sz="2000" b="1" dirty="0" smtClean="0">
                <a:solidFill>
                  <a:schemeClr val="accent3">
                    <a:lumMod val="50000"/>
                  </a:schemeClr>
                </a:solidFill>
                <a:latin typeface="Comic Sans MS" pitchFamily="66" charset="0"/>
                <a:cs typeface="+mn-cs"/>
              </a:rPr>
              <a:t>сформировавшиеся в результате неправильного воспитания в семье привычки негативного поведения;</a:t>
            </a:r>
          </a:p>
          <a:p>
            <a:pPr fontAlgn="auto">
              <a:spcBef>
                <a:spcPts val="0"/>
              </a:spcBef>
              <a:spcAft>
                <a:spcPts val="0"/>
              </a:spcAft>
              <a:buFontTx/>
              <a:buChar char="-"/>
              <a:defRPr/>
            </a:pPr>
            <a:r>
              <a:rPr lang="ru-RU" sz="2000" b="1" dirty="0" smtClean="0">
                <a:solidFill>
                  <a:schemeClr val="accent3">
                    <a:lumMod val="50000"/>
                  </a:schemeClr>
                </a:solidFill>
                <a:latin typeface="Comic Sans MS" pitchFamily="66" charset="0"/>
                <a:cs typeface="+mn-cs"/>
              </a:rPr>
              <a:t>осознание ребенком на фоне других детей своей неуспешности, что способствует формированию комплекса неполноценности и зарождению такого чувства, как зависть;</a:t>
            </a:r>
            <a:r>
              <a:rPr lang="ru-RU" sz="2000" b="1" dirty="0">
                <a:solidFill>
                  <a:schemeClr val="accent3">
                    <a:lumMod val="50000"/>
                  </a:schemeClr>
                </a:solidFill>
                <a:latin typeface="Comic Sans MS" pitchFamily="66" charset="0"/>
                <a:cs typeface="+mn-cs"/>
              </a:rPr>
              <a:t>	</a:t>
            </a:r>
          </a:p>
        </p:txBody>
      </p:sp>
      <p:sp>
        <p:nvSpPr>
          <p:cNvPr id="14" name="TextBox 13"/>
          <p:cNvSpPr txBox="1"/>
          <p:nvPr/>
        </p:nvSpPr>
        <p:spPr>
          <a:xfrm>
            <a:off x="214282" y="4429132"/>
            <a:ext cx="6553200" cy="2246769"/>
          </a:xfrm>
          <a:prstGeom prst="rect">
            <a:avLst/>
          </a:prstGeom>
          <a:noFill/>
        </p:spPr>
        <p:txBody>
          <a:bodyPr wrap="square">
            <a:spAutoFit/>
          </a:bodyPr>
          <a:lstStyle/>
          <a:p>
            <a:pPr fontAlgn="auto">
              <a:spcBef>
                <a:spcPts val="0"/>
              </a:spcBef>
              <a:spcAft>
                <a:spcPts val="0"/>
              </a:spcAft>
              <a:buFontTx/>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Book Antiqua" pitchFamily="18" charset="0"/>
                <a:cs typeface="+mn-cs"/>
              </a:rPr>
              <a:t>отсутствие автономности (зависимость от взрослых);</a:t>
            </a:r>
          </a:p>
          <a:p>
            <a:pPr fontAlgn="auto">
              <a:spcBef>
                <a:spcPts val="0"/>
              </a:spcBef>
              <a:spcAft>
                <a:spcPts val="0"/>
              </a:spcAft>
              <a:buFontTx/>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Book Antiqua" pitchFamily="18" charset="0"/>
                <a:cs typeface="+mn-cs"/>
              </a:rPr>
              <a:t> индивидуально – личностные особенности ребенка, например, сформировавшиеся (не без помощи взрослых) боязливость или привычка постоянно быть в центре внимания;</a:t>
            </a:r>
          </a:p>
          <a:p>
            <a:pPr fontAlgn="auto">
              <a:spcBef>
                <a:spcPts val="0"/>
              </a:spcBef>
              <a:spcAft>
                <a:spcPts val="0"/>
              </a:spcAft>
              <a:buFontTx/>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Book Antiqua" pitchFamily="18" charset="0"/>
                <a:cs typeface="+mn-cs"/>
              </a:rPr>
              <a:t> патология физического развития.</a:t>
            </a:r>
            <a:endParaRPr lang="ru-RU" sz="2000" b="1" dirty="0">
              <a:solidFill>
                <a:schemeClr val="accent2">
                  <a:lumMod val="50000"/>
                </a:schemeClr>
              </a:solidFill>
              <a:effectLst>
                <a:outerShdw blurRad="38100" dist="38100" dir="2700000" algn="tl">
                  <a:srgbClr val="000000">
                    <a:alpha val="43137"/>
                  </a:srgbClr>
                </a:outerShdw>
              </a:effectLst>
              <a:latin typeface="Book Antiqua" pitchFamily="18" charset="0"/>
              <a:cs typeface="+mn-cs"/>
            </a:endParaRPr>
          </a:p>
        </p:txBody>
      </p:sp>
      <p:pic>
        <p:nvPicPr>
          <p:cNvPr id="5129" name="Picture 2" descr="C:\Users\Дима\Desktop\Кризис 3-х лет (картинки)\i0283.png"/>
          <p:cNvPicPr>
            <a:picLocks noChangeAspect="1" noChangeArrowheads="1"/>
          </p:cNvPicPr>
          <p:nvPr/>
        </p:nvPicPr>
        <p:blipFill>
          <a:blip r:embed="rId3" cstate="print">
            <a:lum bright="-10000" contrast="10000"/>
          </a:blip>
          <a:srcRect t="14795" r="11716" b="5679"/>
          <a:stretch>
            <a:fillRect/>
          </a:stretch>
        </p:blipFill>
        <p:spPr bwMode="auto">
          <a:xfrm>
            <a:off x="684213" y="2420938"/>
            <a:ext cx="1366837" cy="1741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13500000" scaled="1"/>
        </a:gradFill>
        <a:effectLst/>
      </p:bgPr>
    </p:bg>
    <p:spTree>
      <p:nvGrpSpPr>
        <p:cNvPr id="1" name=""/>
        <p:cNvGrpSpPr/>
        <p:nvPr/>
      </p:nvGrpSpPr>
      <p:grpSpPr>
        <a:xfrm>
          <a:off x="0" y="0"/>
          <a:ext cx="0" cy="0"/>
          <a:chOff x="0" y="0"/>
          <a:chExt cx="0" cy="0"/>
        </a:xfrm>
      </p:grpSpPr>
      <p:sp>
        <p:nvSpPr>
          <p:cNvPr id="3" name="Прямоугольник 2"/>
          <p:cNvSpPr/>
          <p:nvPr/>
        </p:nvSpPr>
        <p:spPr>
          <a:xfrm>
            <a:off x="1857357" y="571480"/>
            <a:ext cx="6929486" cy="643253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800" b="1" dirty="0" smtClean="0">
                <a:ln w="11430">
                  <a:noFill/>
                </a:ln>
                <a:solidFill>
                  <a:srgbClr val="4A206A"/>
                </a:solidFill>
                <a:latin typeface="Bookman Old Style" pitchFamily="18" charset="0"/>
                <a:cs typeface="+mn-cs"/>
              </a:rPr>
              <a:t>Общим же источником угроз психологической безопасности ребенка является информация,</a:t>
            </a:r>
          </a:p>
          <a:p>
            <a:pPr fontAlgn="auto">
              <a:spcBef>
                <a:spcPts val="0"/>
              </a:spcBef>
              <a:spcAft>
                <a:spcPts val="0"/>
              </a:spcAft>
              <a:defRPr/>
            </a:pPr>
            <a:r>
              <a:rPr lang="ru-RU" sz="2800" b="1" dirty="0" smtClean="0">
                <a:ln w="11430">
                  <a:noFill/>
                </a:ln>
                <a:solidFill>
                  <a:srgbClr val="4A206A"/>
                </a:solidFill>
                <a:latin typeface="Bookman Old Style" pitchFamily="18" charset="0"/>
                <a:cs typeface="+mn-cs"/>
              </a:rPr>
              <a:t>которая неадекватно отражает окружающий его мир, т.е. вводит его в заблуждение, в мир иллюзий. Проще говоря, когда взрослые обманывают ребенка. И это может привести к психологическому срыву. Например: убеждают, что мама скоро придет, и малыш находится в состоянии напряженного ожидания. </a:t>
            </a:r>
          </a:p>
          <a:p>
            <a:pPr fontAlgn="auto">
              <a:spcBef>
                <a:spcPts val="0"/>
              </a:spcBef>
              <a:spcAft>
                <a:spcPts val="0"/>
              </a:spcAft>
              <a:defRPr/>
            </a:pPr>
            <a:endParaRPr lang="ru-RU" sz="2000" b="1" dirty="0" smtClean="0">
              <a:ln w="11430">
                <a:noFill/>
              </a:ln>
              <a:solidFill>
                <a:srgbClr val="4A206A"/>
              </a:solidFill>
              <a:latin typeface="Bookman Old Style" pitchFamily="18" charset="0"/>
              <a:cs typeface="+mn-cs"/>
            </a:endParaRPr>
          </a:p>
        </p:txBody>
      </p:sp>
      <p:sp>
        <p:nvSpPr>
          <p:cNvPr id="6" name="Прямоугольник 5"/>
          <p:cNvSpPr/>
          <p:nvPr/>
        </p:nvSpPr>
        <p:spPr>
          <a:xfrm rot="20807748">
            <a:off x="110159" y="542048"/>
            <a:ext cx="878767" cy="264687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1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mn-lt"/>
                <a:cs typeface="+mn-cs"/>
              </a:rPr>
              <a:t>!</a:t>
            </a:r>
          </a:p>
        </p:txBody>
      </p:sp>
      <p:sp>
        <p:nvSpPr>
          <p:cNvPr id="7" name="Прямоугольник 6"/>
          <p:cNvSpPr/>
          <p:nvPr/>
        </p:nvSpPr>
        <p:spPr>
          <a:xfrm>
            <a:off x="611560" y="404664"/>
            <a:ext cx="878767" cy="264687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1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mn-lt"/>
                <a:cs typeface="+mn-cs"/>
              </a:rPr>
              <a:t>!</a:t>
            </a:r>
          </a:p>
        </p:txBody>
      </p:sp>
      <p:sp>
        <p:nvSpPr>
          <p:cNvPr id="8" name="Прямоугольник 7"/>
          <p:cNvSpPr/>
          <p:nvPr/>
        </p:nvSpPr>
        <p:spPr>
          <a:xfrm rot="862846">
            <a:off x="1070503" y="328307"/>
            <a:ext cx="878767" cy="264687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1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mn-lt"/>
                <a:cs typeface="+mn-cs"/>
              </a:rPr>
              <a:t>!</a:t>
            </a:r>
          </a:p>
        </p:txBody>
      </p:sp>
      <p:sp>
        <p:nvSpPr>
          <p:cNvPr id="9" name="TextBox 8"/>
          <p:cNvSpPr txBox="1"/>
          <p:nvPr/>
        </p:nvSpPr>
        <p:spPr>
          <a:xfrm>
            <a:off x="669862" y="6189154"/>
            <a:ext cx="8208267" cy="307777"/>
          </a:xfrm>
          <a:prstGeom prst="rect">
            <a:avLst/>
          </a:prstGeom>
          <a:noFill/>
        </p:spPr>
        <p:txBody>
          <a:bodyPr wrap="square" rtlCol="0">
            <a:spAutoFit/>
          </a:bodyPr>
          <a:lstStyle/>
          <a:p>
            <a:pPr algn="ctr"/>
            <a:endParaRPr lang="ru-RU" sz="1400" b="1" dirty="0">
              <a:solidFill>
                <a:srgbClr val="004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childTnLst>
                                </p:cTn>
                              </p:par>
                              <p:par>
                                <p:cTn id="9" presetID="31" presetClass="entr" presetSubtype="0" fill="hold" nodeType="withEffect">
                                  <p:stCondLst>
                                    <p:cond delay="0"/>
                                  </p:stCondLst>
                                  <p:iterate type="lt">
                                    <p:tmPct val="5000"/>
                                  </p:iterate>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iterate type="lt">
                                    <p:tmPct val="5000"/>
                                  </p:iterate>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16200000" scaled="1"/>
        </a:gradFill>
        <a:effectLst/>
      </p:bgPr>
    </p:bg>
    <p:spTree>
      <p:nvGrpSpPr>
        <p:cNvPr id="1" name=""/>
        <p:cNvGrpSpPr/>
        <p:nvPr/>
      </p:nvGrpSpPr>
      <p:grpSpPr>
        <a:xfrm>
          <a:off x="0" y="0"/>
          <a:ext cx="0" cy="0"/>
          <a:chOff x="0" y="0"/>
          <a:chExt cx="0" cy="0"/>
        </a:xfrm>
      </p:grpSpPr>
      <p:sp>
        <p:nvSpPr>
          <p:cNvPr id="5" name="TextBox 4"/>
          <p:cNvSpPr txBox="1"/>
          <p:nvPr/>
        </p:nvSpPr>
        <p:spPr>
          <a:xfrm>
            <a:off x="357158" y="260350"/>
            <a:ext cx="8350280" cy="707886"/>
          </a:xfrm>
          <a:prstGeom prst="rect">
            <a:avLst/>
          </a:prstGeom>
          <a:noFill/>
        </p:spPr>
        <p:txBody>
          <a:bodyPr wrap="square">
            <a:spAutoFit/>
          </a:bodyPr>
          <a:lstStyle/>
          <a:p>
            <a:pPr fontAlgn="auto">
              <a:spcBef>
                <a:spcPts val="0"/>
              </a:spcBef>
              <a:spcAft>
                <a:spcPts val="0"/>
              </a:spcAft>
              <a:defRPr/>
            </a:pPr>
            <a:r>
              <a:rPr lang="ru-RU" sz="2000" b="1" dirty="0" smtClean="0">
                <a:solidFill>
                  <a:srgbClr val="FFFF00"/>
                </a:solidFill>
                <a:effectLst>
                  <a:outerShdw blurRad="38100" dist="38100" dir="2700000" algn="tl">
                    <a:srgbClr val="000000">
                      <a:alpha val="43137"/>
                    </a:srgbClr>
                  </a:outerShdw>
                </a:effectLst>
                <a:latin typeface="Bookman Old Style" pitchFamily="18" charset="0"/>
                <a:cs typeface="+mn-cs"/>
              </a:rPr>
              <a:t>Признаки стрессового состояния ребенка при нарушении его психологической безопасности могут проявляться:</a:t>
            </a:r>
            <a:endParaRPr lang="ru-RU" sz="2000" b="1" dirty="0">
              <a:solidFill>
                <a:srgbClr val="FFFF00"/>
              </a:solidFill>
              <a:effectLst>
                <a:outerShdw blurRad="38100" dist="38100" dir="2700000" algn="tl">
                  <a:srgbClr val="000000">
                    <a:alpha val="43137"/>
                  </a:srgbClr>
                </a:outerShdw>
              </a:effectLst>
              <a:latin typeface="Bookman Old Style" pitchFamily="18" charset="0"/>
              <a:cs typeface="+mn-cs"/>
            </a:endParaRPr>
          </a:p>
        </p:txBody>
      </p:sp>
      <p:pic>
        <p:nvPicPr>
          <p:cNvPr id="7172" name="Picture 4" descr="Анимашки Дети">
            <a:hlinkClick r:id="rId2"/>
          </p:cNvPr>
          <p:cNvPicPr>
            <a:picLocks noChangeAspect="1" noChangeArrowheads="1" noCrop="1"/>
          </p:cNvPicPr>
          <p:nvPr/>
        </p:nvPicPr>
        <p:blipFill>
          <a:blip r:embed="rId3" cstate="print"/>
          <a:srcRect/>
          <a:stretch>
            <a:fillRect/>
          </a:stretch>
        </p:blipFill>
        <p:spPr bwMode="auto">
          <a:xfrm>
            <a:off x="7092950" y="2420938"/>
            <a:ext cx="1792288" cy="1866900"/>
          </a:xfrm>
          <a:prstGeom prst="rect">
            <a:avLst/>
          </a:prstGeom>
          <a:noFill/>
          <a:ln w="9525">
            <a:noFill/>
            <a:miter lim="800000"/>
            <a:headEnd/>
            <a:tailEnd/>
          </a:ln>
        </p:spPr>
      </p:pic>
      <p:sp>
        <p:nvSpPr>
          <p:cNvPr id="8" name="TextBox 7"/>
          <p:cNvSpPr txBox="1"/>
          <p:nvPr/>
        </p:nvSpPr>
        <p:spPr>
          <a:xfrm>
            <a:off x="428596" y="928670"/>
            <a:ext cx="6802438" cy="3477875"/>
          </a:xfrm>
          <a:prstGeom prst="rect">
            <a:avLst/>
          </a:prstGeom>
          <a:noFill/>
        </p:spPr>
        <p:txBody>
          <a:bodyPr>
            <a:spAutoFit/>
          </a:bodyPr>
          <a:lstStyle/>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трудностях засыпания и беспокойном сне;</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усталости после нагрузки;</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беспричинной обидчивости, плаксивости или повышенной агрессивности;</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рассеянности и невнимательности;</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отсутствии уверенности в себе;</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проявлении упрямства;</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проявлении вредных привычек (сосет соску, палец и др.);</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нарушении аппетита;</a:t>
            </a:r>
          </a:p>
          <a:p>
            <a:pPr fontAlgn="auto">
              <a:spcBef>
                <a:spcPts val="0"/>
              </a:spcBef>
              <a:spcAft>
                <a:spcPts val="0"/>
              </a:spcAft>
              <a:buFont typeface="Arial" pitchFamily="34" charset="0"/>
              <a:buChar char="•"/>
              <a:defRPr/>
            </a:pPr>
            <a:r>
              <a:rPr lang="ru-RU" sz="2000" b="1" dirty="0" smtClean="0">
                <a:solidFill>
                  <a:srgbClr val="002060"/>
                </a:solidFill>
                <a:effectLst>
                  <a:outerShdw blurRad="38100" dist="38100" dir="2700000" algn="tl">
                    <a:srgbClr val="000000">
                      <a:alpha val="43137"/>
                    </a:srgbClr>
                  </a:outerShdw>
                </a:effectLst>
                <a:latin typeface="Bookman Old Style" pitchFamily="18" charset="0"/>
                <a:cs typeface="+mn-cs"/>
              </a:rPr>
              <a:t> в стремлении к уединению;</a:t>
            </a:r>
            <a:endParaRPr lang="ru-RU" sz="2000" b="1" dirty="0">
              <a:solidFill>
                <a:srgbClr val="002060"/>
              </a:solidFill>
              <a:effectLst>
                <a:outerShdw blurRad="38100" dist="38100" dir="2700000" algn="tl">
                  <a:srgbClr val="000000">
                    <a:alpha val="43137"/>
                  </a:srgbClr>
                </a:outerShdw>
              </a:effectLst>
              <a:latin typeface="Bookman Old Style" pitchFamily="18" charset="0"/>
              <a:cs typeface="+mn-cs"/>
            </a:endParaRPr>
          </a:p>
        </p:txBody>
      </p:sp>
      <p:sp>
        <p:nvSpPr>
          <p:cNvPr id="9" name="TextBox 8"/>
          <p:cNvSpPr txBox="1"/>
          <p:nvPr/>
        </p:nvSpPr>
        <p:spPr>
          <a:xfrm>
            <a:off x="4356100" y="4500563"/>
            <a:ext cx="4537075" cy="2246769"/>
          </a:xfrm>
          <a:prstGeom prst="rect">
            <a:avLst/>
          </a:prstGeom>
          <a:noFill/>
        </p:spPr>
        <p:txBody>
          <a:bodyPr>
            <a:spAutoFit/>
          </a:bodyPr>
          <a:lstStyle/>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в игре с половыми органами;</a:t>
            </a:r>
          </a:p>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в подергивании плеч, качании головой, дрожании рук;</a:t>
            </a:r>
          </a:p>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в снижении массы тела;</a:t>
            </a:r>
          </a:p>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повышенной тревожности;</a:t>
            </a:r>
          </a:p>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в недержании мочи;</a:t>
            </a:r>
          </a:p>
          <a:p>
            <a:pPr fontAlgn="auto">
              <a:spcBef>
                <a:spcPts val="0"/>
              </a:spcBef>
              <a:spcAft>
                <a:spcPts val="0"/>
              </a:spcAft>
              <a:buFont typeface="Arial" pitchFamily="34" charset="0"/>
              <a:buChar char="•"/>
              <a:defRPr/>
            </a:pPr>
            <a:r>
              <a:rPr lang="ru-RU" sz="2000" b="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 в других проявлениях.</a:t>
            </a:r>
            <a:endParaRPr lang="ru-RU" sz="2000" b="1" dirty="0">
              <a:solidFill>
                <a:schemeClr val="accent2">
                  <a:lumMod val="50000"/>
                </a:schemeClr>
              </a:solidFill>
              <a:effectLst>
                <a:outerShdw blurRad="38100" dist="38100" dir="2700000" algn="tl">
                  <a:srgbClr val="000000">
                    <a:alpha val="43137"/>
                  </a:srgbClr>
                </a:outerShdw>
              </a:effectLst>
              <a:latin typeface="Comic Sans MS" pitchFamily="66" charset="0"/>
              <a:cs typeface="+mn-cs"/>
            </a:endParaRPr>
          </a:p>
        </p:txBody>
      </p:sp>
      <p:pic>
        <p:nvPicPr>
          <p:cNvPr id="4104" name="Picture 8" descr="http://im8-tub.yandex.net/i?id=439991132-16-24"/>
          <p:cNvPicPr>
            <a:picLocks noChangeAspect="1" noChangeArrowheads="1"/>
          </p:cNvPicPr>
          <p:nvPr/>
        </p:nvPicPr>
        <p:blipFill>
          <a:blip r:embed="rId4" cstate="print">
            <a:lum contrast="10000"/>
          </a:blip>
          <a:srcRect/>
          <a:stretch>
            <a:fillRect/>
          </a:stretch>
        </p:blipFill>
        <p:spPr bwMode="auto">
          <a:xfrm>
            <a:off x="2267744" y="4941168"/>
            <a:ext cx="2088232" cy="1392155"/>
          </a:xfrm>
          <a:prstGeom prst="rect">
            <a:avLst/>
          </a:prstGeom>
          <a:ln>
            <a:solidFill>
              <a:schemeClr val="tx1"/>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 name="Picture 6" descr="http://im2-tub.yandex.net/i?id=33298495-22-24"/>
          <p:cNvPicPr>
            <a:picLocks noChangeAspect="1" noChangeArrowheads="1"/>
          </p:cNvPicPr>
          <p:nvPr/>
        </p:nvPicPr>
        <p:blipFill>
          <a:blip r:embed="rId5" cstate="print">
            <a:lum contrast="10000"/>
          </a:blip>
          <a:srcRect/>
          <a:stretch>
            <a:fillRect/>
          </a:stretch>
        </p:blipFill>
        <p:spPr bwMode="auto">
          <a:xfrm>
            <a:off x="539553" y="4640518"/>
            <a:ext cx="2088231" cy="1801300"/>
          </a:xfrm>
          <a:prstGeom prst="rect">
            <a:avLst/>
          </a:prstGeom>
          <a:ln>
            <a:solidFill>
              <a:schemeClr val="tx1"/>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1"/>
        </a:gradFill>
        <a:effectLst/>
      </p:bgPr>
    </p:bg>
    <p:spTree>
      <p:nvGrpSpPr>
        <p:cNvPr id="1" name=""/>
        <p:cNvGrpSpPr/>
        <p:nvPr/>
      </p:nvGrpSpPr>
      <p:grpSpPr>
        <a:xfrm>
          <a:off x="0" y="0"/>
          <a:ext cx="0" cy="0"/>
          <a:chOff x="0" y="0"/>
          <a:chExt cx="0" cy="0"/>
        </a:xfrm>
      </p:grpSpPr>
      <p:sp>
        <p:nvSpPr>
          <p:cNvPr id="2" name="Багетная рамка 1"/>
          <p:cNvSpPr/>
          <p:nvPr/>
        </p:nvSpPr>
        <p:spPr>
          <a:xfrm>
            <a:off x="285720" y="714356"/>
            <a:ext cx="8572560" cy="2740164"/>
          </a:xfrm>
          <a:prstGeom prst="bevel">
            <a:avLst/>
          </a:prstGeom>
          <a:gradFill flip="none" rotWithShape="1">
            <a:gsLst>
              <a:gs pos="100000">
                <a:srgbClr val="FFF200"/>
              </a:gs>
              <a:gs pos="45000">
                <a:srgbClr val="FF7A00"/>
              </a:gs>
              <a:gs pos="70000">
                <a:srgbClr val="FF0300"/>
              </a:gs>
              <a:gs pos="100000">
                <a:srgbClr val="4D0808"/>
              </a:gs>
            </a:gsLst>
            <a:lin ang="16200000" scaled="1"/>
            <a:tileRect/>
          </a:gradFill>
          <a:ln>
            <a:solidFill>
              <a:schemeClr val="tx1"/>
            </a:solidFill>
          </a:ln>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3200" b="1" spc="50" dirty="0" smtClean="0">
                <a:ln w="11430"/>
                <a:solidFill>
                  <a:srgbClr val="7030A0"/>
                </a:solidFill>
                <a:effectLst>
                  <a:outerShdw blurRad="76200" dist="50800" dir="5400000" algn="tl" rotWithShape="0">
                    <a:srgbClr val="000000">
                      <a:alpha val="65000"/>
                    </a:srgbClr>
                  </a:outerShdw>
                </a:effectLst>
                <a:latin typeface="+mn-lt"/>
                <a:cs typeface="+mn-cs"/>
              </a:rPr>
              <a:t>Все вышеперечисленные признаки могут говорить нам о том, что ребенок находится в состоянии психоэмоционального напряжения.</a:t>
            </a:r>
            <a:endParaRPr lang="ru-RU" sz="3200" b="1" spc="50" dirty="0">
              <a:ln w="11430"/>
              <a:solidFill>
                <a:srgbClr val="7030A0"/>
              </a:solidFill>
              <a:effectLst>
                <a:outerShdw blurRad="76200" dist="50800" dir="5400000" algn="tl" rotWithShape="0">
                  <a:srgbClr val="000000">
                    <a:alpha val="65000"/>
                  </a:srgbClr>
                </a:outerShdw>
              </a:effectLst>
              <a:latin typeface="+mn-lt"/>
              <a:cs typeface="+mn-cs"/>
            </a:endParaRPr>
          </a:p>
        </p:txBody>
      </p:sp>
      <p:pic>
        <p:nvPicPr>
          <p:cNvPr id="28681" name="Picture 9" descr="C:\Users\Дима\Desktop\Кризис 3-х лет (картинки)\596-b.jpg"/>
          <p:cNvPicPr>
            <a:picLocks noChangeAspect="1" noChangeArrowheads="1"/>
          </p:cNvPicPr>
          <p:nvPr/>
        </p:nvPicPr>
        <p:blipFill>
          <a:blip r:embed="rId2" cstate="print">
            <a:lum bright="-10000" contrast="20000"/>
          </a:blip>
          <a:srcRect/>
          <a:stretch>
            <a:fillRect/>
          </a:stretch>
        </p:blipFill>
        <p:spPr bwMode="auto">
          <a:xfrm>
            <a:off x="357158" y="4071942"/>
            <a:ext cx="1946334" cy="2483800"/>
          </a:xfrm>
          <a:prstGeom prst="roundRect">
            <a:avLst>
              <a:gd name="adj" fmla="val 27614"/>
            </a:avLst>
          </a:prstGeom>
          <a:solidFill>
            <a:srgbClr val="FFFFFF">
              <a:shade val="85000"/>
            </a:srgbClr>
          </a:solidFill>
          <a:ln>
            <a:solidFill>
              <a:schemeClr val="tx1"/>
            </a:solidFill>
          </a:ln>
          <a:effectLst>
            <a:outerShdw blurRad="225425" dist="50800" dir="5220000" algn="ctr">
              <a:srgbClr val="000000">
                <a:alpha val="33000"/>
              </a:srgbClr>
            </a:outerShdw>
            <a:reflection blurRad="12700" stA="38000" endPos="28000" dist="50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4" name="Picture 6" descr="H:\ДОШКОЛЬНИКИ\КАРТИНКИ К ЗАДАНИЯМ, УПРАЖНЕНИЯМ, ТЕСТАМ\агрессия, страхи, тревожность, СДВГ, и др. (рисунки)\eb0fcc3230183269503a8085244f886d.jpg"/>
          <p:cNvPicPr>
            <a:picLocks noChangeAspect="1" noChangeArrowheads="1"/>
          </p:cNvPicPr>
          <p:nvPr/>
        </p:nvPicPr>
        <p:blipFill>
          <a:blip r:embed="rId3" cstate="print">
            <a:lum contrast="30000"/>
          </a:blip>
          <a:srcRect/>
          <a:stretch>
            <a:fillRect/>
          </a:stretch>
        </p:blipFill>
        <p:spPr bwMode="auto">
          <a:xfrm>
            <a:off x="1643042" y="4643446"/>
            <a:ext cx="2016224" cy="2016224"/>
          </a:xfrm>
          <a:prstGeom prst="roundRect">
            <a:avLst>
              <a:gd name="adj" fmla="val 24536"/>
            </a:avLst>
          </a:prstGeom>
          <a:ln>
            <a:solidFill>
              <a:schemeClr val="tx1"/>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5" name="Picture 10" descr="C:\Users\Дима\Desktop\Кризис 3-х лет (картинки)\nklj.JPG"/>
          <p:cNvPicPr>
            <a:picLocks noChangeAspect="1" noChangeArrowheads="1"/>
          </p:cNvPicPr>
          <p:nvPr/>
        </p:nvPicPr>
        <p:blipFill>
          <a:blip r:embed="rId4" cstate="print">
            <a:lum bright="10000" contrast="20000"/>
          </a:blip>
          <a:srcRect/>
          <a:stretch>
            <a:fillRect/>
          </a:stretch>
        </p:blipFill>
        <p:spPr bwMode="auto">
          <a:xfrm flipH="1">
            <a:off x="3214678" y="4857760"/>
            <a:ext cx="1824987" cy="1800200"/>
          </a:xfrm>
          <a:prstGeom prst="roundRect">
            <a:avLst>
              <a:gd name="adj" fmla="val 27377"/>
            </a:avLst>
          </a:prstGeom>
          <a:solidFill>
            <a:srgbClr val="FFFFFF">
              <a:shade val="85000"/>
            </a:srgbClr>
          </a:solidFill>
          <a:ln>
            <a:solidFill>
              <a:schemeClr val="tx1"/>
            </a:solidFill>
          </a:ln>
          <a:effectLst>
            <a:outerShdw blurRad="225425" dist="50800" dir="5220000" algn="ctr">
              <a:srgbClr val="000000">
                <a:alpha val="33000"/>
              </a:srgbClr>
            </a:outerShdw>
            <a:reflection blurRad="12700" stA="38000" endPos="28000" dist="50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16200000" scaled="1"/>
        </a:gradFill>
        <a:effectLst/>
      </p:bgPr>
    </p:bg>
    <p:spTree>
      <p:nvGrpSpPr>
        <p:cNvPr id="1" name=""/>
        <p:cNvGrpSpPr/>
        <p:nvPr/>
      </p:nvGrpSpPr>
      <p:grpSpPr>
        <a:xfrm>
          <a:off x="0" y="0"/>
          <a:ext cx="0" cy="0"/>
          <a:chOff x="0" y="0"/>
          <a:chExt cx="0" cy="0"/>
        </a:xfrm>
      </p:grpSpPr>
      <p:sp>
        <p:nvSpPr>
          <p:cNvPr id="30729" name="Rectangle 9"/>
          <p:cNvSpPr>
            <a:spLocks noChangeArrowheads="1"/>
          </p:cNvSpPr>
          <p:nvPr/>
        </p:nvSpPr>
        <p:spPr bwMode="auto">
          <a:xfrm>
            <a:off x="571472" y="785794"/>
            <a:ext cx="8143932" cy="4500594"/>
          </a:xfrm>
          <a:prstGeom prst="rect">
            <a:avLst/>
          </a:prstGeom>
          <a:ln>
            <a:solidFill>
              <a:srgbClr val="002060"/>
            </a:solidFill>
            <a:headEnd/>
            <a:tailEnd/>
          </a:ln>
        </p:spPr>
        <p:style>
          <a:lnRef idx="1">
            <a:schemeClr val="accent4"/>
          </a:lnRef>
          <a:fillRef idx="2">
            <a:schemeClr val="accent4"/>
          </a:fillRef>
          <a:effectRef idx="1">
            <a:schemeClr val="accent4"/>
          </a:effectRef>
          <a:fontRef idx="minor">
            <a:schemeClr val="dk1"/>
          </a:fontRef>
        </p:style>
        <p:txBody>
          <a:bodyPr/>
          <a:lstStyle/>
          <a:p>
            <a:pPr algn="ctr">
              <a:defRPr/>
            </a:pPr>
            <a:r>
              <a:rPr lang="ru-RU" sz="2800" b="1" dirty="0" smtClean="0">
                <a:ln>
                  <a:solidFill>
                    <a:srgbClr val="002060"/>
                  </a:solidFill>
                </a:ln>
                <a:solidFill>
                  <a:srgbClr val="532476"/>
                </a:solidFill>
                <a:latin typeface="Bookman Old Style" pitchFamily="18" charset="0"/>
                <a:cs typeface="Arial" pitchFamily="34" charset="0"/>
              </a:rPr>
              <a:t>Ребенок – это развивающаяся личность, зависимая от социального окружения. Ребенку не маловажно как к нему относятся в коллективе, испытывать внутреннее спокойствие. Все это определяется термином «эмоциональное благополучие», которое является обязательным условием развития личности ребенка, начиная с самых ранних этапов его жизни.</a:t>
            </a:r>
            <a:endParaRPr lang="ru-RU" dirty="0">
              <a:ln>
                <a:solidFill>
                  <a:srgbClr val="002060"/>
                </a:solidFill>
              </a:ln>
              <a:solidFill>
                <a:srgbClr val="532476"/>
              </a:solidFill>
              <a:latin typeface="Bookman Old Style" pitchFamily="18" charset="0"/>
              <a:cs typeface="Arial" pitchFamily="34" charset="0"/>
            </a:endParaRPr>
          </a:p>
        </p:txBody>
      </p:sp>
      <p:sp>
        <p:nvSpPr>
          <p:cNvPr id="9227" name="Rectangle 16"/>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a:tabLst>
                <a:tab pos="2228850" algn="l"/>
              </a:tabLst>
            </a:pPr>
            <a:r>
              <a:rPr lang="ru-RU" sz="800"/>
              <a:t/>
            </a:r>
            <a:br>
              <a:rPr lang="ru-RU" sz="800"/>
            </a:br>
            <a:endParaRPr lang="ru-RU"/>
          </a:p>
          <a:p>
            <a:pPr eaLnBrk="0" hangingPunct="0">
              <a:tabLst>
                <a:tab pos="2228850" algn="l"/>
              </a:tabLst>
            </a:pPr>
            <a:r>
              <a:rPr lang="ru-RU" sz="2000">
                <a:ea typeface="Times New Roman" pitchFamily="18" charset="0"/>
              </a:rPr>
              <a:t>	</a:t>
            </a:r>
            <a:endParaRPr lang="ru-RU" sz="800"/>
          </a:p>
          <a:p>
            <a:pPr eaLnBrk="0" hangingPunct="0">
              <a:tabLst>
                <a:tab pos="2228850" algn="l"/>
              </a:tabLst>
            </a:pPr>
            <a:endParaRPr lang="ru-RU"/>
          </a:p>
        </p:txBody>
      </p:sp>
      <p:pic>
        <p:nvPicPr>
          <p:cNvPr id="9229" name="Picture 8" descr="C:\Users\Дима\Desktop\клипарт\014a6427bb3ct.jpg"/>
          <p:cNvPicPr>
            <a:picLocks noChangeAspect="1" noChangeArrowheads="1"/>
          </p:cNvPicPr>
          <p:nvPr/>
        </p:nvPicPr>
        <p:blipFill>
          <a:blip r:embed="rId2" cstate="print">
            <a:clrChange>
              <a:clrFrom>
                <a:srgbClr val="FFFFFF"/>
              </a:clrFrom>
              <a:clrTo>
                <a:srgbClr val="FFFFFF">
                  <a:alpha val="0"/>
                </a:srgbClr>
              </a:clrTo>
            </a:clrChange>
          </a:blip>
          <a:srcRect r="27248"/>
          <a:stretch>
            <a:fillRect/>
          </a:stretch>
        </p:blipFill>
        <p:spPr bwMode="auto">
          <a:xfrm rot="-6147692">
            <a:off x="6689725" y="4708525"/>
            <a:ext cx="1243013" cy="2538413"/>
          </a:xfrm>
          <a:prstGeom prst="rect">
            <a:avLst/>
          </a:prstGeom>
          <a:noFill/>
          <a:ln w="9525">
            <a:noFill/>
            <a:miter lim="800000"/>
            <a:headEnd/>
            <a:tailEnd/>
          </a:ln>
        </p:spPr>
      </p:pic>
      <p:pic>
        <p:nvPicPr>
          <p:cNvPr id="14" name="Picture 2" descr="C:\Users\Дима\Desktop\Кризис 3-х лет (картинки)\psiho3-6_1.jpg"/>
          <p:cNvPicPr>
            <a:picLocks noChangeAspect="1" noChangeArrowheads="1"/>
          </p:cNvPicPr>
          <p:nvPr/>
        </p:nvPicPr>
        <p:blipFill>
          <a:blip r:embed="rId3" cstate="print">
            <a:clrChange>
              <a:clrFrom>
                <a:srgbClr val="FFFFFF"/>
              </a:clrFrom>
              <a:clrTo>
                <a:srgbClr val="FFFFFF">
                  <a:alpha val="0"/>
                </a:srgbClr>
              </a:clrTo>
            </a:clrChange>
            <a:lum bright="-10000" contrast="10000"/>
          </a:blip>
          <a:srcRect/>
          <a:stretch>
            <a:fillRect/>
          </a:stretch>
        </p:blipFill>
        <p:spPr bwMode="auto">
          <a:xfrm>
            <a:off x="-214346" y="4714884"/>
            <a:ext cx="28670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500034" y="1643050"/>
            <a:ext cx="8248678" cy="3539430"/>
          </a:xfrm>
          <a:prstGeom prst="rect">
            <a:avLst/>
          </a:prstGeom>
          <a:noFill/>
        </p:spPr>
        <p:txBody>
          <a:bodyPr wrap="square">
            <a:spAutoFit/>
          </a:bodyPr>
          <a:lstStyle/>
          <a:p>
            <a:pPr algn="ctr" fontAlgn="auto">
              <a:spcBef>
                <a:spcPts val="0"/>
              </a:spcBef>
              <a:spcAft>
                <a:spcPts val="0"/>
              </a:spcAft>
              <a:defRPr/>
            </a:pPr>
            <a:r>
              <a:rPr lang="ru-RU" sz="2800" b="1" i="1" dirty="0" smtClean="0">
                <a:solidFill>
                  <a:schemeClr val="accent2">
                    <a:lumMod val="50000"/>
                  </a:schemeClr>
                </a:solidFill>
                <a:effectLst>
                  <a:outerShdw blurRad="38100" dist="38100" dir="2700000" algn="tl">
                    <a:srgbClr val="000000">
                      <a:alpha val="43137"/>
                    </a:srgbClr>
                  </a:outerShdw>
                </a:effectLst>
                <a:latin typeface="Comic Sans MS" pitchFamily="66" charset="0"/>
                <a:cs typeface="+mn-cs"/>
              </a:rPr>
              <a:t>Именно от нас взрослых, от родителей, от педагогов и специалистов детского сада зависит психическое здоровье ребенка. Именно от нас, взрослых зависит, какая это будет личность – здоровая или нет. С этой целью необходимо прикладывать все усилия для создания здорового микроклимата внутри группы.</a:t>
            </a:r>
            <a:endParaRPr lang="ru-RU" sz="2800" b="1" i="1" dirty="0">
              <a:solidFill>
                <a:schemeClr val="accent2">
                  <a:lumMod val="50000"/>
                </a:schemeClr>
              </a:solidFill>
              <a:effectLst>
                <a:outerShdw blurRad="38100" dist="38100" dir="2700000" algn="tl">
                  <a:srgbClr val="000000">
                    <a:alpha val="43137"/>
                  </a:srgbClr>
                </a:outerShdw>
              </a:effectLst>
              <a:latin typeface="Comic Sans MS" pitchFamily="66" charset="0"/>
              <a:cs typeface="+mn-cs"/>
            </a:endParaRPr>
          </a:p>
        </p:txBody>
      </p:sp>
      <p:sp>
        <p:nvSpPr>
          <p:cNvPr id="1025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16" name="Picture 6" descr="Анимашки Дети">
            <a:hlinkClick r:id="rId2"/>
          </p:cNvPr>
          <p:cNvPicPr>
            <a:picLocks noChangeAspect="1" noChangeArrowheads="1" noCrop="1"/>
          </p:cNvPicPr>
          <p:nvPr/>
        </p:nvPicPr>
        <p:blipFill>
          <a:blip r:embed="rId3" cstate="print">
            <a:lum contrast="10000"/>
          </a:blip>
          <a:srcRect/>
          <a:stretch>
            <a:fillRect/>
          </a:stretch>
        </p:blipFill>
        <p:spPr bwMode="auto">
          <a:xfrm>
            <a:off x="6929454" y="4786322"/>
            <a:ext cx="1654175" cy="1527175"/>
          </a:xfrm>
          <a:prstGeom prst="rect">
            <a:avLst/>
          </a:prstGeom>
          <a:noFill/>
          <a:ln w="9525">
            <a:noFill/>
            <a:miter lim="800000"/>
            <a:headEnd/>
            <a:tailEnd/>
          </a:ln>
        </p:spPr>
      </p:pic>
      <p:pic>
        <p:nvPicPr>
          <p:cNvPr id="17" name="Picture 2" descr="C:\Users\Дима\Desktop\Кризис 3-х лет (картинки)\Кризис-3-х-лет.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1472" y="0"/>
            <a:ext cx="1857375" cy="1819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TotalTime>
  <Words>748</Words>
  <Application>Microsoft Office PowerPoint</Application>
  <PresentationFormat>Экран (4:3)</PresentationFormat>
  <Paragraphs>72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Психологическая безопасность</vt:lpstr>
      <vt:lpstr>К внешним источникам угроз психологической безопасности ребенка следует отнести:</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ужас! В доме появился «маленький тиран» - что делать?</dc:title>
  <dc:creator>Psy.5igorsk.RU - Первый психологический портал Пятигорcка</dc:creator>
  <cp:lastModifiedBy>АДМИН</cp:lastModifiedBy>
  <cp:revision>119</cp:revision>
  <dcterms:modified xsi:type="dcterms:W3CDTF">2015-12-23T17:10:20Z</dcterms:modified>
</cp:coreProperties>
</file>