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All/>
    <p:penClr>
      <a:srgbClr val="FF0000"/>
    </p:penClr>
  </p:showPr>
  <p:clrMru>
    <a:srgbClr val="C8E3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1" autoAdjust="0"/>
    <p:restoredTop sz="99052" autoAdjust="0"/>
  </p:normalViewPr>
  <p:slideViewPr>
    <p:cSldViewPr>
      <p:cViewPr varScale="1">
        <p:scale>
          <a:sx n="126" d="100"/>
          <a:sy n="126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5BD9C-D8DE-4C21-A140-1E378FB6EB83}" type="datetimeFigureOut">
              <a:rPr lang="ru-RU" smtClean="0"/>
              <a:pPr/>
              <a:t>06.07.2014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3319F-C8DF-4AA7-A903-C88122873B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F5C-D076-4840-9C80-6863A360C22D}" type="datetimeFigureOut">
              <a:rPr lang="ru-RU" smtClean="0"/>
              <a:pPr/>
              <a:t>06.07.2014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46E9-C8EF-4992-B452-40FAD89F67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F5C-D076-4840-9C80-6863A360C22D}" type="datetimeFigureOut">
              <a:rPr lang="ru-RU" smtClean="0"/>
              <a:pPr/>
              <a:t>06.07.2014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46E9-C8EF-4992-B452-40FAD89F67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F5C-D076-4840-9C80-6863A360C22D}" type="datetimeFigureOut">
              <a:rPr lang="ru-RU" smtClean="0"/>
              <a:pPr/>
              <a:t>06.07.2014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46E9-C8EF-4992-B452-40FAD89F67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F5C-D076-4840-9C80-6863A360C22D}" type="datetimeFigureOut">
              <a:rPr lang="ru-RU" smtClean="0"/>
              <a:pPr/>
              <a:t>06.07.2014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46E9-C8EF-4992-B452-40FAD89F67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F5C-D076-4840-9C80-6863A360C22D}" type="datetimeFigureOut">
              <a:rPr lang="ru-RU" smtClean="0"/>
              <a:pPr/>
              <a:t>06.07.2014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B2346E9-C8EF-4992-B452-40FAD89F67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F5C-D076-4840-9C80-6863A360C22D}" type="datetimeFigureOut">
              <a:rPr lang="ru-RU" smtClean="0"/>
              <a:pPr/>
              <a:t>06.07.2014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46E9-C8EF-4992-B452-40FAD89F67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F5C-D076-4840-9C80-6863A360C22D}" type="datetimeFigureOut">
              <a:rPr lang="ru-RU" smtClean="0"/>
              <a:pPr/>
              <a:t>06.07.2014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46E9-C8EF-4992-B452-40FAD89F67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F5C-D076-4840-9C80-6863A360C22D}" type="datetimeFigureOut">
              <a:rPr lang="ru-RU" smtClean="0"/>
              <a:pPr/>
              <a:t>06.07.2014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46E9-C8EF-4992-B452-40FAD89F67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F5C-D076-4840-9C80-6863A360C22D}" type="datetimeFigureOut">
              <a:rPr lang="ru-RU" smtClean="0"/>
              <a:pPr/>
              <a:t>06.07.2014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46E9-C8EF-4992-B452-40FAD89F67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F5C-D076-4840-9C80-6863A360C22D}" type="datetimeFigureOut">
              <a:rPr lang="ru-RU" smtClean="0"/>
              <a:pPr/>
              <a:t>06.07.2014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46E9-C8EF-4992-B452-40FAD89F67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F5C-D076-4840-9C80-6863A360C22D}" type="datetimeFigureOut">
              <a:rPr lang="ru-RU" smtClean="0"/>
              <a:pPr/>
              <a:t>06.07.2014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46E9-C8EF-4992-B452-40FAD89F67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8E3A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312F5C-D076-4840-9C80-6863A360C22D}" type="datetimeFigureOut">
              <a:rPr lang="ru-RU" smtClean="0"/>
              <a:pPr/>
              <a:t>06.07.2014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2346E9-C8EF-4992-B452-40FAD89F67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8643998" cy="1470025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Calibri" pitchFamily="34" charset="0"/>
              </a:rPr>
              <a:t>Презентация:</a:t>
            </a:r>
            <a:br>
              <a:rPr lang="ru-RU" sz="3600" b="1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Calibri" pitchFamily="34" charset="0"/>
              </a:rPr>
              <a:t>«Маленькие шаги по большому городу»</a:t>
            </a:r>
            <a:endParaRPr lang="ru-RU" sz="3600" b="1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57892"/>
            <a:ext cx="6400800" cy="642942"/>
          </a:xfrm>
        </p:spPr>
        <p:txBody>
          <a:bodyPr>
            <a:normAutofit fontScale="92500"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</a:rPr>
              <a:t>Воспитатель младшей группы ГБДОУ №29 Курортного района Санкт-Петербурга Даниловой  Наталии Алексеевны. </a:t>
            </a:r>
            <a:r>
              <a:rPr lang="en-US" sz="1600" b="1" i="1" dirty="0" smtClean="0">
                <a:solidFill>
                  <a:schemeClr val="tx1"/>
                </a:solidFill>
              </a:rPr>
              <a:t>II</a:t>
            </a:r>
            <a:r>
              <a:rPr lang="ru-RU" sz="1600" b="1" i="1" dirty="0" smtClean="0">
                <a:solidFill>
                  <a:schemeClr val="tx1"/>
                </a:solidFill>
              </a:rPr>
              <a:t> квартал 2014 г.</a:t>
            </a:r>
          </a:p>
          <a:p>
            <a:endParaRPr lang="ru-RU" sz="1600" dirty="0"/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6786586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tx1"/>
                </a:solidFill>
              </a:rPr>
              <a:t>Задачи: </a:t>
            </a:r>
            <a:r>
              <a:rPr lang="ru-RU" sz="4400" b="1" i="1" dirty="0" smtClean="0">
                <a:solidFill>
                  <a:schemeClr val="tx1"/>
                </a:solidFill>
              </a:rPr>
              <a:t/>
            </a:r>
            <a:br>
              <a:rPr lang="ru-RU" sz="4400" b="1" i="1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/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- Знакомим детей с историей города, с архитектурными памятниками</a:t>
            </a:r>
            <a:r>
              <a:rPr lang="ru-RU" sz="2400" i="1" dirty="0" smtClean="0">
                <a:solidFill>
                  <a:schemeClr val="tx1"/>
                </a:solidFill>
              </a:rPr>
              <a:t>;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-</a:t>
            </a:r>
            <a:r>
              <a:rPr lang="ru-RU" sz="2400" i="1" dirty="0" smtClean="0">
                <a:solidFill>
                  <a:schemeClr val="tx1"/>
                </a:solidFill>
              </a:rPr>
              <a:t>воспитываем чувство прекрасного</a:t>
            </a:r>
            <a:r>
              <a:rPr lang="ru-RU" sz="2400" i="1" dirty="0" smtClean="0">
                <a:solidFill>
                  <a:schemeClr val="tx1"/>
                </a:solidFill>
              </a:rPr>
              <a:t>;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-учим культурно вести себя в общественных местах;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-прививаем любовь к своему городу;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7467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cap="small" dirty="0" smtClean="0">
                <a:solidFill>
                  <a:schemeClr val="tx1"/>
                </a:solidFill>
                <a:latin typeface="Century Schoolbook"/>
              </a:rPr>
              <a:t>З</a:t>
            </a:r>
            <a:r>
              <a:rPr lang="ru-RU" sz="2700" b="1" i="1" kern="1200" cap="small" baseline="0" dirty="0" smtClean="0">
                <a:solidFill>
                  <a:schemeClr val="tx1"/>
                </a:solidFill>
                <a:latin typeface="Century Schoolbook"/>
                <a:ea typeface="+mj-ea"/>
                <a:cs typeface="+mj-cs"/>
              </a:rPr>
              <a:t>накомство детей с главной рекой нашего города. </a:t>
            </a:r>
            <a:r>
              <a:rPr lang="ru-RU" sz="2400" b="1" i="1" kern="1200" cap="small" baseline="0" dirty="0" smtClean="0">
                <a:solidFill>
                  <a:schemeClr val="tx1"/>
                </a:solidFill>
                <a:latin typeface="Century Schoolbook"/>
                <a:ea typeface="+mj-ea"/>
                <a:cs typeface="+mj-cs"/>
              </a:rPr>
              <a:t/>
            </a:r>
            <a:br>
              <a:rPr lang="ru-RU" sz="2400" b="1" i="1" kern="1200" cap="small" baseline="0" dirty="0" smtClean="0">
                <a:solidFill>
                  <a:schemeClr val="tx1"/>
                </a:solidFill>
                <a:latin typeface="Century Schoolbook"/>
                <a:ea typeface="+mj-ea"/>
                <a:cs typeface="+mj-cs"/>
              </a:rPr>
            </a:br>
            <a:r>
              <a:rPr lang="ru-RU" sz="2400" i="1" cap="small" dirty="0" smtClean="0">
                <a:solidFill>
                  <a:schemeClr val="tx1"/>
                </a:solidFill>
                <a:latin typeface="Century Schoolbook"/>
              </a:rPr>
              <a:t/>
            </a:r>
            <a:br>
              <a:rPr lang="ru-RU" sz="2400" i="1" cap="small" dirty="0" smtClean="0">
                <a:solidFill>
                  <a:schemeClr val="tx1"/>
                </a:solidFill>
                <a:latin typeface="Century Schoolbook"/>
              </a:rPr>
            </a:br>
            <a:r>
              <a:rPr lang="ru-RU" sz="2400" i="1" cap="small" dirty="0" smtClean="0">
                <a:solidFill>
                  <a:schemeClr val="tx1"/>
                </a:solidFill>
                <a:latin typeface="Century Schoolbook"/>
              </a:rPr>
              <a:t>«</a:t>
            </a:r>
            <a:r>
              <a:rPr lang="ru-RU" sz="1600" b="1" i="1" kern="1200" cap="small" baseline="0" dirty="0" smtClean="0">
                <a:solidFill>
                  <a:schemeClr val="tx1"/>
                </a:solidFill>
                <a:latin typeface="Century Schoolbook"/>
                <a:ea typeface="+mj-ea"/>
                <a:cs typeface="+mj-cs"/>
              </a:rPr>
              <a:t>Нева </a:t>
            </a:r>
            <a:r>
              <a:rPr lang="ru-RU" sz="1600" b="1" i="1" kern="1200" cap="small" baseline="0" dirty="0" smtClean="0">
                <a:solidFill>
                  <a:schemeClr val="tx1"/>
                </a:solidFill>
                <a:latin typeface="Century Schoolbook"/>
                <a:ea typeface="+mj-ea"/>
                <a:cs typeface="+mj-cs"/>
              </a:rPr>
              <a:t>в обрамленьи гранитом</a:t>
            </a:r>
            <a:br>
              <a:rPr lang="ru-RU" sz="1600" b="1" i="1" kern="1200" cap="small" baseline="0" dirty="0" smtClean="0">
                <a:solidFill>
                  <a:schemeClr val="tx1"/>
                </a:solidFill>
                <a:latin typeface="Century Schoolbook"/>
                <a:ea typeface="+mj-ea"/>
                <a:cs typeface="+mj-cs"/>
              </a:rPr>
            </a:br>
            <a:r>
              <a:rPr lang="ru-RU" sz="1600" b="1" i="1" kern="1200" cap="small" baseline="0" dirty="0" smtClean="0">
                <a:solidFill>
                  <a:schemeClr val="tx1"/>
                </a:solidFill>
                <a:latin typeface="Century Schoolbook"/>
                <a:ea typeface="+mj-ea"/>
                <a:cs typeface="+mj-cs"/>
              </a:rPr>
              <a:t>Красою своей </a:t>
            </a:r>
            <a:r>
              <a:rPr lang="ru-RU" sz="1600" b="1" i="1" kern="1200" cap="small" baseline="0" dirty="0" smtClean="0">
                <a:solidFill>
                  <a:schemeClr val="tx1"/>
                </a:solidFill>
                <a:latin typeface="Century Schoolbook"/>
                <a:ea typeface="+mj-ea"/>
                <a:cs typeface="+mj-cs"/>
              </a:rPr>
              <a:t>знаменита»  </a:t>
            </a:r>
            <a:r>
              <a:rPr lang="ru-RU" sz="1600" b="1" i="1" kern="1200" cap="small" baseline="0" dirty="0" smtClean="0">
                <a:solidFill>
                  <a:schemeClr val="tx1"/>
                </a:solidFill>
                <a:latin typeface="Century Schoolbook"/>
                <a:ea typeface="+mj-ea"/>
                <a:cs typeface="+mj-cs"/>
              </a:rPr>
              <a:t>(е.а. Никонова)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IMG_9268.JPG"/>
          <p:cNvPicPr>
            <a:picLocks noChangeAspect="1"/>
          </p:cNvPicPr>
          <p:nvPr/>
        </p:nvPicPr>
        <p:blipFill>
          <a:blip r:embed="rId2" cstate="print">
            <a:lum bright="2000" contrast="31000"/>
          </a:blip>
          <a:stretch>
            <a:fillRect/>
          </a:stretch>
        </p:blipFill>
        <p:spPr>
          <a:xfrm>
            <a:off x="642910" y="1785926"/>
            <a:ext cx="6500858" cy="364333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2000" y="5572140"/>
            <a:ext cx="4357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«В городе течет, сверкает,</a:t>
            </a:r>
          </a:p>
          <a:p>
            <a:r>
              <a:rPr lang="ru-RU" b="1" i="1" dirty="0" smtClean="0"/>
              <a:t> Под мостами пробегает,</a:t>
            </a:r>
          </a:p>
          <a:p>
            <a:r>
              <a:rPr lang="ru-RU" b="1" i="1" dirty="0" smtClean="0"/>
              <a:t>Омывает острова</a:t>
            </a:r>
          </a:p>
          <a:p>
            <a:r>
              <a:rPr lang="ru-RU" b="1" i="1" dirty="0" smtClean="0"/>
              <a:t> Главная река –Нева»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4"/>
            <a:ext cx="8715404" cy="1785927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Bookman Old Style" pitchFamily="18" charset="0"/>
              </a:rPr>
              <a:t>Знакомство детей с Ростральными колоннами </a:t>
            </a:r>
            <a:r>
              <a:rPr lang="ru-RU" sz="2800" i="1" dirty="0" smtClean="0">
                <a:solidFill>
                  <a:schemeClr val="tx1"/>
                </a:solidFill>
                <a:latin typeface="Bookman Old Style" pitchFamily="18" charset="0"/>
              </a:rPr>
              <a:t>посредством картинок.</a:t>
            </a:r>
            <a:r>
              <a:rPr lang="ru-RU" sz="2800" b="1" i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br>
              <a:rPr lang="ru-RU" sz="2800" b="1" i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800" i="1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800" i="1" dirty="0" smtClean="0">
                <a:solidFill>
                  <a:schemeClr val="tx1"/>
                </a:solidFill>
                <a:latin typeface="Bookman Old Style" pitchFamily="18" charset="0"/>
              </a:rPr>
              <a:t>«</a:t>
            </a:r>
            <a:r>
              <a:rPr lang="ru-RU" sz="2000" b="1" i="1" dirty="0" smtClean="0">
                <a:solidFill>
                  <a:schemeClr val="tx1"/>
                </a:solidFill>
                <a:latin typeface="Bookman Old Style" pitchFamily="18" charset="0"/>
              </a:rPr>
              <a:t>Ростральные </a:t>
            </a:r>
            <a:r>
              <a:rPr lang="ru-RU" sz="2000" b="1" i="1" dirty="0" smtClean="0">
                <a:solidFill>
                  <a:schemeClr val="tx1"/>
                </a:solidFill>
                <a:latin typeface="Bookman Old Style" pitchFamily="18" charset="0"/>
              </a:rPr>
              <a:t>колонны высоки, когда-то это были </a:t>
            </a:r>
            <a:r>
              <a:rPr lang="ru-RU" sz="2000" b="1" i="1" dirty="0" smtClean="0">
                <a:solidFill>
                  <a:schemeClr val="tx1"/>
                </a:solidFill>
                <a:latin typeface="Bookman Old Style" pitchFamily="18" charset="0"/>
              </a:rPr>
              <a:t>маяки.» (Н.Данилова)</a:t>
            </a:r>
            <a:endParaRPr lang="ru-RU" sz="20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IMG_92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071678"/>
            <a:ext cx="6572296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71414"/>
            <a:ext cx="8929719" cy="1357322"/>
          </a:xfrm>
        </p:spPr>
        <p:txBody>
          <a:bodyPr>
            <a:noAutofit/>
          </a:bodyPr>
          <a:lstStyle/>
          <a:p>
            <a:r>
              <a:rPr lang="ru-RU" sz="2500" b="1" i="1" dirty="0" smtClean="0">
                <a:solidFill>
                  <a:schemeClr val="tx1"/>
                </a:solidFill>
              </a:rPr>
              <a:t>Дети узнают Аврору. 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                                                        </a:t>
            </a:r>
            <a:r>
              <a:rPr lang="ru-RU" sz="1600" b="1" i="1" dirty="0" smtClean="0">
                <a:solidFill>
                  <a:schemeClr val="tx1"/>
                </a:solidFill>
              </a:rPr>
              <a:t>«Адмиралтейская игла</a:t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>                                                                                         </a:t>
            </a:r>
            <a:r>
              <a:rPr lang="ru-RU" sz="1600" b="1" i="1" dirty="0" smtClean="0">
                <a:solidFill>
                  <a:schemeClr val="tx1"/>
                </a:solidFill>
              </a:rPr>
              <a:t>Кораблик </a:t>
            </a:r>
            <a:r>
              <a:rPr lang="ru-RU" sz="1600" b="1" i="1" dirty="0" smtClean="0">
                <a:solidFill>
                  <a:schemeClr val="tx1"/>
                </a:solidFill>
              </a:rPr>
              <a:t> в </a:t>
            </a:r>
            <a:r>
              <a:rPr lang="ru-RU" sz="1600" b="1" i="1" dirty="0" smtClean="0">
                <a:solidFill>
                  <a:schemeClr val="tx1"/>
                </a:solidFill>
              </a:rPr>
              <a:t>небо подняла</a:t>
            </a:r>
            <a:r>
              <a:rPr lang="ru-RU" sz="1600" b="1" i="1" dirty="0" smtClean="0">
                <a:solidFill>
                  <a:schemeClr val="tx1"/>
                </a:solidFill>
              </a:rPr>
              <a:t>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G_9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857232"/>
            <a:ext cx="4286280" cy="3714776"/>
          </a:xfrm>
          <a:prstGeom prst="rect">
            <a:avLst/>
          </a:prstGeom>
        </p:spPr>
      </p:pic>
      <p:pic>
        <p:nvPicPr>
          <p:cNvPr id="5" name="Рисунок 4" descr="IMG_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643290"/>
            <a:ext cx="4357686" cy="314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000636"/>
            <a:ext cx="4286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«Аврора флагами сияет,</a:t>
            </a:r>
          </a:p>
          <a:p>
            <a:r>
              <a:rPr lang="ru-RU" sz="2000" b="1" i="1" dirty="0" smtClean="0"/>
              <a:t>И славу ее каждый знает,</a:t>
            </a:r>
          </a:p>
          <a:p>
            <a:r>
              <a:rPr lang="ru-RU" sz="2000" b="1" i="1" dirty="0" smtClean="0"/>
              <a:t>Все залп её решил сполна-</a:t>
            </a:r>
          </a:p>
          <a:p>
            <a:r>
              <a:rPr lang="ru-RU" sz="2000" b="1" i="1" dirty="0" smtClean="0"/>
              <a:t>Теперь  как памятник она».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8929718" cy="1714513"/>
          </a:xfrm>
        </p:spPr>
        <p:txBody>
          <a:bodyPr>
            <a:noAutofit/>
          </a:bodyPr>
          <a:lstStyle/>
          <a:p>
            <a:pPr algn="r" rtl="0" eaLnBrk="1" latinLnBrk="0" hangingPunct="1"/>
            <a:r>
              <a:rPr lang="ru-RU" sz="2500" i="1" cap="small" dirty="0" smtClean="0">
                <a:solidFill>
                  <a:srgbClr val="000000"/>
                </a:solidFill>
                <a:latin typeface="Century Schoolbook"/>
                <a:ea typeface="+mn-ea"/>
                <a:cs typeface="+mn-cs"/>
              </a:rPr>
              <a:t>История предназначения ростральных колонн. </a:t>
            </a:r>
            <a:br>
              <a:rPr lang="ru-RU" sz="2500" i="1" cap="small" dirty="0" smtClean="0">
                <a:solidFill>
                  <a:srgbClr val="000000"/>
                </a:solidFill>
                <a:latin typeface="Century Schoolbook"/>
                <a:ea typeface="+mn-ea"/>
                <a:cs typeface="+mn-cs"/>
              </a:rPr>
            </a:br>
            <a:r>
              <a:rPr lang="ru-RU" sz="2500" i="1" cap="small" dirty="0" smtClean="0">
                <a:solidFill>
                  <a:srgbClr val="000000"/>
                </a:solidFill>
                <a:latin typeface="Century Schoolbook"/>
                <a:ea typeface="+mn-ea"/>
                <a:cs typeface="+mn-cs"/>
              </a:rPr>
              <a:t/>
            </a:r>
            <a:br>
              <a:rPr lang="ru-RU" sz="2500" i="1" cap="small" dirty="0" smtClean="0">
                <a:solidFill>
                  <a:srgbClr val="000000"/>
                </a:solidFill>
                <a:latin typeface="Century Schoolbook"/>
                <a:ea typeface="+mn-ea"/>
                <a:cs typeface="+mn-cs"/>
              </a:rPr>
            </a:br>
            <a:r>
              <a:rPr lang="ru-RU" sz="2500" i="1" cap="small" dirty="0" smtClean="0">
                <a:solidFill>
                  <a:srgbClr val="000000"/>
                </a:solidFill>
                <a:latin typeface="Century Schoolbook"/>
                <a:ea typeface="+mn-ea"/>
                <a:cs typeface="+mn-cs"/>
              </a:rPr>
              <a:t>«</a:t>
            </a:r>
            <a:r>
              <a:rPr lang="ru-RU" sz="1600" b="1" i="1" kern="1200" cap="small" dirty="0" smtClean="0">
                <a:solidFill>
                  <a:srgbClr val="000000"/>
                </a:solidFill>
                <a:latin typeface="Century Schoolbook"/>
                <a:ea typeface="+mn-ea"/>
                <a:cs typeface="+mn-cs"/>
              </a:rPr>
              <a:t>Колонны </a:t>
            </a:r>
            <a:r>
              <a:rPr lang="ru-RU" sz="1600" b="1" i="1" kern="1200" cap="small" dirty="0" smtClean="0">
                <a:solidFill>
                  <a:srgbClr val="000000"/>
                </a:solidFill>
                <a:latin typeface="Century Schoolbook"/>
                <a:ea typeface="+mn-ea"/>
                <a:cs typeface="+mn-cs"/>
              </a:rPr>
              <a:t>наши высоки,</a:t>
            </a:r>
            <a:br>
              <a:rPr lang="ru-RU" sz="1600" b="1" i="1" kern="1200" cap="small" dirty="0" smtClean="0">
                <a:solidFill>
                  <a:srgbClr val="000000"/>
                </a:solidFill>
                <a:latin typeface="Century Schoolbook"/>
                <a:ea typeface="+mn-ea"/>
                <a:cs typeface="+mn-cs"/>
              </a:rPr>
            </a:br>
            <a:r>
              <a:rPr lang="ru-RU" sz="1600" b="1" i="1" kern="1200" cap="small" dirty="0" smtClean="0">
                <a:solidFill>
                  <a:srgbClr val="000000"/>
                </a:solidFill>
                <a:latin typeface="Century Schoolbook"/>
                <a:ea typeface="+mn-ea"/>
                <a:cs typeface="+mn-cs"/>
              </a:rPr>
              <a:t>Увидят сразу моряки,</a:t>
            </a:r>
            <a:br>
              <a:rPr lang="ru-RU" sz="1600" b="1" i="1" kern="1200" cap="small" dirty="0" smtClean="0">
                <a:solidFill>
                  <a:srgbClr val="000000"/>
                </a:solidFill>
                <a:latin typeface="Century Schoolbook"/>
                <a:ea typeface="+mn-ea"/>
                <a:cs typeface="+mn-cs"/>
              </a:rPr>
            </a:br>
            <a:r>
              <a:rPr lang="ru-RU" sz="1600" b="1" i="1" kern="1200" cap="small" dirty="0" smtClean="0">
                <a:solidFill>
                  <a:srgbClr val="000000"/>
                </a:solidFill>
                <a:latin typeface="Century Schoolbook"/>
                <a:ea typeface="+mn-ea"/>
                <a:cs typeface="+mn-cs"/>
              </a:rPr>
              <a:t>Огонь сверкает далеко,</a:t>
            </a:r>
            <a:br>
              <a:rPr lang="ru-RU" sz="1600" b="1" i="1" kern="1200" cap="small" dirty="0" smtClean="0">
                <a:solidFill>
                  <a:srgbClr val="000000"/>
                </a:solidFill>
                <a:latin typeface="Century Schoolbook"/>
                <a:ea typeface="+mn-ea"/>
                <a:cs typeface="+mn-cs"/>
              </a:rPr>
            </a:br>
            <a:r>
              <a:rPr lang="ru-RU" sz="1600" b="1" i="1" kern="1200" cap="small" dirty="0" smtClean="0">
                <a:solidFill>
                  <a:srgbClr val="000000"/>
                </a:solidFill>
                <a:latin typeface="Century Schoolbook"/>
                <a:ea typeface="+mn-ea"/>
                <a:cs typeface="+mn-cs"/>
              </a:rPr>
              <a:t>Зайти в наш порт всегда легко</a:t>
            </a:r>
            <a:r>
              <a:rPr lang="ru-RU" sz="1600" b="1" i="1" kern="1200" cap="small" dirty="0" smtClean="0">
                <a:solidFill>
                  <a:srgbClr val="000000"/>
                </a:solidFill>
                <a:latin typeface="Century Schoolbook"/>
                <a:ea typeface="+mn-ea"/>
                <a:cs typeface="+mn-cs"/>
              </a:rPr>
              <a:t>.»</a:t>
            </a:r>
            <a:endParaRPr lang="ru-RU" sz="1600" b="1" i="1" kern="1200" cap="small" dirty="0" smtClean="0">
              <a:solidFill>
                <a:srgbClr val="000000"/>
              </a:solidFill>
              <a:latin typeface="Century Schoolbook"/>
              <a:ea typeface="+mn-ea"/>
              <a:cs typeface="+mn-cs"/>
            </a:endParaRPr>
          </a:p>
          <a:p>
            <a:endParaRPr lang="ru-RU" sz="1600" dirty="0"/>
          </a:p>
        </p:txBody>
      </p:sp>
      <p:pic>
        <p:nvPicPr>
          <p:cNvPr id="4" name="Рисунок 3" descr="IMG_92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1857364"/>
            <a:ext cx="7358114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44" y="274638"/>
            <a:ext cx="3857652" cy="6440510"/>
          </a:xfrm>
        </p:spPr>
        <p:txBody>
          <a:bodyPr>
            <a:normAutofit/>
          </a:bodyPr>
          <a:lstStyle/>
          <a:p>
            <a:pPr algn="l"/>
            <a:r>
              <a:rPr lang="ru-RU" sz="4000" i="1" dirty="0" smtClean="0">
                <a:solidFill>
                  <a:schemeClr val="tx1"/>
                </a:solidFill>
                <a:latin typeface="Calibri" pitchFamily="34" charset="0"/>
                <a:ea typeface="Times New Roman"/>
              </a:rPr>
              <a:t>ЗАГАДКИ:</a:t>
            </a:r>
            <a:r>
              <a:rPr lang="ru-RU" sz="1600" i="1" dirty="0" smtClean="0">
                <a:solidFill>
                  <a:schemeClr val="tx1"/>
                </a:solidFill>
                <a:latin typeface="Calibri" pitchFamily="34" charset="0"/>
                <a:ea typeface="Times New Roman"/>
              </a:rPr>
              <a:t/>
            </a:r>
            <a:br>
              <a:rPr lang="ru-RU" sz="1600" i="1" dirty="0" smtClean="0">
                <a:solidFill>
                  <a:schemeClr val="tx1"/>
                </a:solidFill>
                <a:latin typeface="Calibri" pitchFamily="34" charset="0"/>
                <a:ea typeface="Times New Roman"/>
              </a:rPr>
            </a:br>
            <a:r>
              <a:rPr lang="ru-RU" sz="1600" i="1" dirty="0" smtClean="0">
                <a:solidFill>
                  <a:schemeClr val="tx1"/>
                </a:solidFill>
                <a:latin typeface="Calibri" pitchFamily="34" charset="0"/>
                <a:ea typeface="Times New Roman"/>
              </a:rPr>
              <a:t/>
            </a:r>
            <a:br>
              <a:rPr lang="ru-RU" sz="1600" i="1" dirty="0" smtClean="0">
                <a:solidFill>
                  <a:schemeClr val="tx1"/>
                </a:solidFill>
                <a:latin typeface="Calibri" pitchFamily="34" charset="0"/>
                <a:ea typeface="Times New Roman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  <a:ea typeface="Times New Roman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  <a:ea typeface="Times New Roman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  <a:ea typeface="Times New Roman"/>
              </a:rPr>
              <a:t>- Средь петербургских берегов</a:t>
            </a:r>
            <a:br>
              <a:rPr lang="ru-RU" sz="1600" dirty="0" smtClean="0">
                <a:solidFill>
                  <a:schemeClr val="tx1"/>
                </a:solidFill>
                <a:latin typeface="+mn-lt"/>
                <a:ea typeface="Times New Roman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  <a:ea typeface="Times New Roman"/>
              </a:rPr>
              <a:t>В гранит она зажата,</a:t>
            </a:r>
            <a:br>
              <a:rPr lang="ru-RU" sz="1600" dirty="0" smtClean="0">
                <a:solidFill>
                  <a:schemeClr val="tx1"/>
                </a:solidFill>
                <a:latin typeface="+mn-lt"/>
                <a:ea typeface="Times New Roman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  <a:ea typeface="Times New Roman"/>
              </a:rPr>
              <a:t>Меж разводных течёт мостов.</a:t>
            </a:r>
            <a:br>
              <a:rPr lang="ru-RU" sz="1600" dirty="0" smtClean="0">
                <a:solidFill>
                  <a:schemeClr val="tx1"/>
                </a:solidFill>
                <a:latin typeface="+mn-lt"/>
                <a:ea typeface="Times New Roman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  <a:ea typeface="Times New Roman"/>
              </a:rPr>
              <a:t>Что за река, ребята? </a:t>
            </a:r>
            <a:br>
              <a:rPr lang="ru-RU" sz="1600" dirty="0" smtClean="0">
                <a:solidFill>
                  <a:schemeClr val="tx1"/>
                </a:solidFill>
                <a:latin typeface="+mn-lt"/>
                <a:ea typeface="Times New Roman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  <a:ea typeface="Times New Roman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  <a:ea typeface="Times New Roman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  <a:ea typeface="Times New Roman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  <a:ea typeface="Times New Roman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  <a:ea typeface="Times New Roman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  <a:ea typeface="Times New Roman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  <a:ea typeface="Times New Roman"/>
              </a:rPr>
              <a:t>- 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Жил давно в России царь,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Очень мудрый государь.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Он на троне не сидел,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Делал за день по сто дел.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Одержал побед немало,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Мореходом был бывалым;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Он и плотник, и кузнец,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Кто был царь тот удалец?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(Ю.Юдин)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endParaRPr lang="ru-RU" sz="1600" dirty="0" smtClean="0">
              <a:solidFill>
                <a:schemeClr val="tx1"/>
              </a:solidFill>
              <a:latin typeface="+mn-lt"/>
              <a:ea typeface="Times New Roman"/>
            </a:endParaRPr>
          </a:p>
          <a:p>
            <a:endParaRPr lang="ru-RU" sz="16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" name="Рисунок 2" descr="pit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14290"/>
            <a:ext cx="4214842" cy="2214578"/>
          </a:xfrm>
          <a:prstGeom prst="rect">
            <a:avLst/>
          </a:prstGeom>
        </p:spPr>
      </p:pic>
      <p:pic>
        <p:nvPicPr>
          <p:cNvPr id="4" name="Рисунок 3" descr="pet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643182"/>
            <a:ext cx="4214842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4043362" cy="5154626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ru-RU" sz="3200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ЗАГАДКИ: </a:t>
            </a:r>
            <a:r>
              <a:rPr lang="ru-RU" sz="1800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800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</a:br>
            <a:r>
              <a:rPr lang="ru-RU" sz="1800" i="1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Мы встали очень рано,</a:t>
            </a:r>
            <a:br>
              <a:rPr lang="ru-RU" sz="1800" i="1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</a:br>
            <a:r>
              <a:rPr lang="ru-RU" sz="1800" i="1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Со мною папа с мамой,</a:t>
            </a:r>
            <a:br>
              <a:rPr lang="ru-RU" sz="1800" i="1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</a:br>
            <a:r>
              <a:rPr lang="ru-RU" sz="1800" i="1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Мы едем нынче всей семьей</a:t>
            </a:r>
            <a:br>
              <a:rPr lang="ru-RU" sz="1800" i="1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</a:br>
            <a:r>
              <a:rPr lang="ru-RU" sz="1800" i="1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Увидеть Петербург родной.</a:t>
            </a:r>
            <a:br>
              <a:rPr lang="ru-RU" sz="1800" i="1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</a:br>
            <a:r>
              <a:rPr lang="ru-RU" sz="1800" i="1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И будем долго мы гулять,</a:t>
            </a:r>
            <a:br>
              <a:rPr lang="ru-RU" sz="1800" i="1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</a:br>
            <a:r>
              <a:rPr lang="ru-RU" sz="1800" i="1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За теплоходом наблюдать,</a:t>
            </a:r>
            <a:br>
              <a:rPr lang="ru-RU" sz="1800" i="1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</a:br>
            <a:r>
              <a:rPr lang="ru-RU" sz="1800" i="1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По набережной вдоль реки,</a:t>
            </a:r>
            <a:br>
              <a:rPr lang="ru-RU" sz="1800" i="1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</a:br>
            <a:r>
              <a:rPr lang="ru-RU" sz="1800" i="1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Что отражает огоньки.</a:t>
            </a:r>
            <a:br>
              <a:rPr lang="ru-RU" sz="1800" i="1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</a:br>
            <a:r>
              <a:rPr lang="ru-RU" sz="1800" i="1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Что за река у нас течет,</a:t>
            </a:r>
            <a:br>
              <a:rPr lang="ru-RU" sz="1800" i="1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</a:br>
            <a:r>
              <a:rPr lang="ru-RU" sz="1800" i="1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Где видим белый теплоход?</a:t>
            </a:r>
            <a:br>
              <a:rPr lang="ru-RU" sz="1800" i="1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</a:br>
            <a:r>
              <a:rPr lang="ru-RU" sz="1800" i="1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(Ю.Юдин)</a:t>
            </a:r>
          </a:p>
          <a:p>
            <a:endParaRPr lang="ru-RU" dirty="0"/>
          </a:p>
        </p:txBody>
      </p:sp>
      <p:pic>
        <p:nvPicPr>
          <p:cNvPr id="1026" name="Picture 2" descr="http://baby-scool.narod.ru/media/book/zagadki/zagadki_2/spb/f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85860"/>
            <a:ext cx="464347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pPr algn="l"/>
            <a:r>
              <a:rPr lang="ru-RU" sz="4000" b="1" i="1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j-ea"/>
                <a:cs typeface="+mj-cs"/>
              </a:rPr>
              <a:t>Рекомендации родителям:</a:t>
            </a:r>
            <a:br>
              <a:rPr lang="ru-RU" sz="4000" b="1" i="1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4000" b="1" i="1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j-ea"/>
                <a:cs typeface="+mj-cs"/>
              </a:rPr>
              <a:t/>
            </a:r>
            <a:br>
              <a:rPr lang="ru-RU" sz="4000" b="1" i="1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2400" i="1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-Прогулка </a:t>
            </a:r>
            <a:r>
              <a:rPr lang="ru-RU" sz="2400" i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по городу;</a:t>
            </a:r>
            <a:r>
              <a:rPr lang="ru-RU" sz="2400" b="1" i="1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j-ea"/>
                <a:cs typeface="+mj-cs"/>
              </a:rPr>
              <a:t/>
            </a:r>
            <a:br>
              <a:rPr lang="ru-RU" sz="2400" b="1" i="1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2400" b="1" i="1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j-ea"/>
                <a:cs typeface="+mj-cs"/>
              </a:rPr>
              <a:t>-Посещение</a:t>
            </a:r>
            <a:r>
              <a:rPr lang="ru-RU" sz="2400" b="1" i="1" kern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j-ea"/>
                <a:cs typeface="+mj-cs"/>
              </a:rPr>
              <a:t> зоологического музея;</a:t>
            </a:r>
            <a:br>
              <a:rPr lang="ru-RU" sz="2400" b="1" i="1" kern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2400" i="1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-Музея крейсера Авроры;</a:t>
            </a:r>
            <a:br>
              <a:rPr lang="ru-RU" sz="2400" i="1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</a:br>
            <a:r>
              <a:rPr lang="ru-RU" sz="2400" i="1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-Зоопарка;</a:t>
            </a:r>
            <a:br>
              <a:rPr lang="ru-RU" sz="2400" i="1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</a:br>
            <a:r>
              <a:rPr lang="ru-RU" sz="2400" i="1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-Музея «Гранд Макет»;</a:t>
            </a:r>
            <a:br>
              <a:rPr lang="ru-RU" sz="2400" i="1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</TotalTime>
  <Words>95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Презентация: «Маленькие шаги по большому городу»</vt:lpstr>
      <vt:lpstr>Задачи:   - Знакомим детей с историей города, с архитектурными памятниками;  -воспитываем чувство прекрасного;  -учим культурно вести себя в общественных местах;  -прививаем любовь к своему городу;    </vt:lpstr>
      <vt:lpstr>Знакомство детей с главной рекой нашего города.   «Нева в обрамленьи гранитом Красою своей знаменита»  (е.а. Никонова)</vt:lpstr>
      <vt:lpstr>Знакомство детей с Ростральными колоннами посредством картинок.   «Ростральные колонны высоки, когда-то это были маяки.» (Н.Данилова)</vt:lpstr>
      <vt:lpstr>Дети узнают Аврору.                                                          «Адмиралтейская игла                                                                                          Кораблик  в небо подняла».</vt:lpstr>
      <vt:lpstr>История предназначения ростральных колонн.   «Колонны наши высоки, Увидят сразу моряки, Огонь сверкает далеко, Зайти в наш порт всегда легко.» </vt:lpstr>
      <vt:lpstr>ЗАГАДКИ:   - Средь петербургских берегов В гранит она зажата, Меж разводных течёт мостов. Что за река, ребята?     -  Жил давно в России царь, Очень мудрый государь. Он на троне не сидел, Делал за день по сто дел. Одержал побед немало, Мореходом был бывалым; Он и плотник, и кузнец, Кто был царь тот удалец?  (Ю.Юдин)  </vt:lpstr>
      <vt:lpstr>ЗАГАДКИ:  Мы встали очень рано, Со мною папа с мамой, Мы едем нынче всей семьей Увидеть Петербург родной. И будем долго мы гулять, За теплоходом наблюдать, По набережной вдоль реки, Что отражает огоньки. Что за река у нас течет, Где видим белый теплоход? (Ю.Юдин) </vt:lpstr>
      <vt:lpstr>Рекомендации родителям:  -Прогулка по городу; -Посещение зоологического музея; -Музея крейсера Авроры; -Зоопарка; -Музея «Гранд Макет»;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«Маленькие шаги по большому городу»</dc:title>
  <dc:creator>Olga</dc:creator>
  <cp:lastModifiedBy>Olga</cp:lastModifiedBy>
  <cp:revision>27</cp:revision>
  <dcterms:created xsi:type="dcterms:W3CDTF">2014-06-20T17:49:36Z</dcterms:created>
  <dcterms:modified xsi:type="dcterms:W3CDTF">2014-07-06T19:11:15Z</dcterms:modified>
</cp:coreProperties>
</file>