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9" r:id="rId3"/>
    <p:sldId id="261" r:id="rId4"/>
    <p:sldId id="262" r:id="rId5"/>
    <p:sldId id="280" r:id="rId6"/>
    <p:sldId id="266" r:id="rId7"/>
    <p:sldId id="267" r:id="rId8"/>
    <p:sldId id="275" r:id="rId9"/>
    <p:sldId id="268" r:id="rId10"/>
    <p:sldId id="269" r:id="rId11"/>
    <p:sldId id="276" r:id="rId12"/>
    <p:sldId id="277" r:id="rId13"/>
    <p:sldId id="270" r:id="rId14"/>
    <p:sldId id="263" r:id="rId15"/>
    <p:sldId id="264" r:id="rId16"/>
    <p:sldId id="265" r:id="rId17"/>
    <p:sldId id="271" r:id="rId18"/>
    <p:sldId id="272" r:id="rId19"/>
    <p:sldId id="279" r:id="rId20"/>
    <p:sldId id="273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 showGuides="1">
      <p:cViewPr>
        <p:scale>
          <a:sx n="75" d="100"/>
          <a:sy n="75" d="100"/>
        </p:scale>
        <p:origin x="-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A20B8F-F36A-4C7C-B1F2-F4E395E0A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CE8DD-C6DF-486C-85E4-1B7274986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DBE7E-F97E-48CB-990D-631A2408A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3F870-0207-496A-8191-19F2E570B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62D47-2DAB-411D-BC76-577286D5C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0903F-C946-470A-8033-E29E99D06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747AF-C504-455D-9439-357EFAECA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8AE47-F5CB-4FFC-935F-4A4692CED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6B4D6-11DC-4EFB-8924-66D774E78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33161-0695-4A05-9E70-EA5D15F4B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C0D2B-8CC7-4B5F-96AD-1B914DE26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BC9B-80A7-452C-A92B-FA4D4E02B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963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831D9C2-2AEA-46F7-B888-A9E86A2F4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  <p:sldLayoutId id="214748367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hyperlink" Target="http://www.bratkoff-errero.ru/?action=pic&amp;dd=37&amp;pid=1497" TargetMode="External"/><Relationship Id="rId2" Type="http://schemas.openxmlformats.org/officeDocument/2006/relationships/hyperlink" Target="http://costumer.narod.ru/photo/nat/kavkaz-wome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costumer.narod.ru/photo/nat/chechen-2.ht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03188"/>
            <a:ext cx="8207375" cy="411797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600" smtClean="0"/>
              <a:t>Обобщение опыта</a:t>
            </a:r>
            <a:br>
              <a:rPr lang="ru-RU" sz="3600" smtClean="0"/>
            </a:br>
            <a:r>
              <a:rPr lang="ru-RU" sz="3600" smtClean="0"/>
              <a:t> на тему:</a:t>
            </a: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> «Методы и приемы активизации поисковой активности младших школьников»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375081" y="4179888"/>
            <a:ext cx="570701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учителя  </a:t>
            </a: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начальных </a:t>
            </a: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классов </a:t>
            </a: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СОШ №1 г.Теберды</a:t>
            </a:r>
            <a:b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Койчуевой</a:t>
            </a: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Лели </a:t>
            </a:r>
            <a:r>
              <a:rPr lang="ru-RU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Алибековны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2788"/>
            <a:ext cx="8229600" cy="2809875"/>
          </a:xfrm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smtClean="0"/>
              <a:t>Расскажите как можно короче и понятнее инопланетянам, что такое:</a:t>
            </a:r>
          </a:p>
          <a:p>
            <a:pPr eaLnBrk="1" hangingPunct="1">
              <a:defRPr/>
            </a:pPr>
            <a:r>
              <a:rPr lang="ru-RU" smtClean="0"/>
              <a:t>Лодка, яблоко, карандаш, стол, книга, игрушка, ловить, легкий.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31763"/>
            <a:ext cx="8229600" cy="1431925"/>
          </a:xfrm>
        </p:spPr>
        <p:txBody>
          <a:bodyPr anchorCtr="1">
            <a:spAutoFit/>
          </a:bodyPr>
          <a:lstStyle/>
          <a:p>
            <a:pPr eaLnBrk="1" hangingPunct="1">
              <a:defRPr/>
            </a:pPr>
            <a:r>
              <a:rPr lang="ru-RU" smtClean="0"/>
              <a:t>Развитие умений давать определение понятиям.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79388" y="1628775"/>
            <a:ext cx="2016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Описание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156325" y="1628775"/>
            <a:ext cx="2519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Сравнение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276600" y="1700213"/>
            <a:ext cx="25193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Загадки</a:t>
            </a:r>
          </a:p>
        </p:txBody>
      </p:sp>
      <p:pic>
        <p:nvPicPr>
          <p:cNvPr id="13318" name="Picture 8" descr="MCj042808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997200"/>
            <a:ext cx="12668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 descr="MCAN04308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2420938"/>
            <a:ext cx="1803400" cy="1201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3320" name="Picture 10" descr="MCj031909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4005263"/>
            <a:ext cx="181768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4356100" y="4005263"/>
            <a:ext cx="194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13322" name="Group 15"/>
          <p:cNvGrpSpPr>
            <a:grpSpLocks/>
          </p:cNvGrpSpPr>
          <p:nvPr/>
        </p:nvGrpSpPr>
        <p:grpSpPr bwMode="auto">
          <a:xfrm>
            <a:off x="2339975" y="2403475"/>
            <a:ext cx="3995738" cy="3186113"/>
            <a:chOff x="1474" y="1514"/>
            <a:chExt cx="2517" cy="2007"/>
          </a:xfrm>
        </p:grpSpPr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1474" y="1514"/>
              <a:ext cx="2517" cy="1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Кафтан на мне зеленый,</a:t>
              </a:r>
            </a:p>
            <a:p>
              <a:pPr>
                <a:spcBef>
                  <a:spcPct val="50000"/>
                </a:spcBef>
              </a:pPr>
              <a:r>
                <a:rPr lang="ru-RU" sz="2400"/>
                <a:t>А сердце, как кумач.</a:t>
              </a:r>
            </a:p>
            <a:p>
              <a:pPr>
                <a:spcBef>
                  <a:spcPct val="50000"/>
                </a:spcBef>
              </a:pPr>
              <a:r>
                <a:rPr lang="ru-RU" sz="2400"/>
                <a:t>На вкус, как сахар, сладок,</a:t>
              </a:r>
            </a:p>
            <a:p>
              <a:pPr>
                <a:spcBef>
                  <a:spcPct val="50000"/>
                </a:spcBef>
              </a:pPr>
              <a:r>
                <a:rPr lang="ru-RU" sz="2400"/>
                <a:t>А сам похож на мяч.</a:t>
              </a:r>
            </a:p>
          </p:txBody>
        </p:sp>
        <p:sp>
          <p:nvSpPr>
            <p:cNvPr id="13324" name="Text Box 13"/>
            <p:cNvSpPr txBox="1">
              <a:spLocks noChangeArrowheads="1"/>
            </p:cNvSpPr>
            <p:nvPr/>
          </p:nvSpPr>
          <p:spPr bwMode="auto">
            <a:xfrm>
              <a:off x="2018" y="3233"/>
              <a:ext cx="17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400"/>
                <a:t>(Арбуз)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ru-RU" smtClean="0"/>
              <a:t>Развитие умения классифицировать</a:t>
            </a:r>
          </a:p>
        </p:txBody>
      </p:sp>
      <p:pic>
        <p:nvPicPr>
          <p:cNvPr id="14339" name="Picture 5" descr="MPj043864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2622550"/>
            <a:ext cx="16859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MCj043690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636838"/>
            <a:ext cx="2249487" cy="2519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4341" name="Picture 7" descr="MCj043689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636838"/>
            <a:ext cx="1970087" cy="2519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4342" name="Picture 8" descr="MCj0436907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2638425"/>
            <a:ext cx="2424112" cy="25193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3588"/>
            <a:ext cx="8229600" cy="45370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smtClean="0"/>
              <a:t>Задание «Продолжи ряды»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360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Игрушки – это …</a:t>
            </a:r>
          </a:p>
          <a:p>
            <a:pPr eaLnBrk="1" hangingPunct="1">
              <a:defRPr/>
            </a:pPr>
            <a:r>
              <a:rPr lang="ru-RU" smtClean="0"/>
              <a:t>Люди – это …</a:t>
            </a:r>
          </a:p>
          <a:p>
            <a:pPr eaLnBrk="1" hangingPunct="1">
              <a:defRPr/>
            </a:pPr>
            <a:r>
              <a:rPr lang="ru-RU" smtClean="0"/>
              <a:t>Деревья – это …</a:t>
            </a:r>
          </a:p>
          <a:p>
            <a:pPr eaLnBrk="1" hangingPunct="1">
              <a:defRPr/>
            </a:pPr>
            <a:r>
              <a:rPr lang="ru-RU" smtClean="0"/>
              <a:t>Животные – это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239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Развитие умений наблюдать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11663"/>
            <a:ext cx="8229600" cy="2232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На какую геометрическую фигуру похожа голова человека?</a:t>
            </a:r>
          </a:p>
          <a:p>
            <a:pPr eaLnBrk="1" hangingPunct="1">
              <a:defRPr/>
            </a:pPr>
            <a:r>
              <a:rPr lang="ru-RU" dirty="0" smtClean="0"/>
              <a:t>Какую фигуру напоминает ствол дерева?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7127875" y="5445125"/>
            <a:ext cx="2016125" cy="141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3" y="1095375"/>
            <a:ext cx="86233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8"/>
            <a:ext cx="9144000" cy="11271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400" smtClean="0"/>
              <a:t>Развитие умений и навыков экспериментирования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0275"/>
            <a:ext cx="8229600" cy="1333500"/>
          </a:xfrm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ru-RU" sz="2400" smtClean="0"/>
              <a:t>Что можно сделать из куска бумаги?</a:t>
            </a:r>
          </a:p>
          <a:p>
            <a:pPr lvl="1" eaLnBrk="1" hangingPunct="1">
              <a:defRPr/>
            </a:pPr>
            <a:r>
              <a:rPr lang="ru-RU" sz="2400" smtClean="0"/>
              <a:t>Что будет, если все станут выше ростом?</a:t>
            </a:r>
          </a:p>
          <a:p>
            <a:pPr lvl="1" eaLnBrk="1" hangingPunct="1">
              <a:defRPr/>
            </a:pPr>
            <a:r>
              <a:rPr lang="ru-RU" sz="2400" smtClean="0"/>
              <a:t>Что нужно сделать, чтобы прекратились войны?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5288" y="1397000"/>
            <a:ext cx="8208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1. Мысленный эксперимент.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66725" y="3773488"/>
            <a:ext cx="8208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2</a:t>
            </a:r>
            <a:r>
              <a:rPr lang="ru-RU" sz="2800" dirty="0" smtClean="0"/>
              <a:t>. Эксперимент над фразеологизмами.</a:t>
            </a:r>
            <a:endParaRPr lang="ru-RU" sz="2800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6725" y="4638675"/>
            <a:ext cx="82089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3. </a:t>
            </a:r>
            <a:r>
              <a:rPr lang="ru-RU" sz="2800" dirty="0" smtClean="0"/>
              <a:t>Лингвистический эксперимент.</a:t>
            </a:r>
            <a:endParaRPr lang="ru-RU" sz="2800" dirty="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66725" y="5300663"/>
            <a:ext cx="8208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4. Эксперимент с домашними животными.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600"/>
            <a:ext cx="8229600" cy="60960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400" smtClean="0"/>
              <a:t>Развитие умений создавать тексты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412875"/>
            <a:ext cx="8893175" cy="2209800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1 этап – беглый обзор текста.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2 этап – задать себе вопросы по тексту.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3 этап – глубокое знакомство с текстом.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4 этап – выделить главное и второстепенное.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5 этап – «резюме».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9810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Методика работы с текстом.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5"/>
            <a:ext cx="8229600" cy="100647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000" smtClean="0"/>
              <a:t>Методы и приемы поисковой активности младших школьников.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70000"/>
            <a:ext cx="6059488" cy="1920875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Коллективные игры как средство развития исследовательского поведения.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Игра «Историческое моделирование»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Методика «Продолжи исследование»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Коллекционирование как исследовательская практика ребенка</a:t>
            </a:r>
          </a:p>
        </p:txBody>
      </p:sp>
      <p:pic>
        <p:nvPicPr>
          <p:cNvPr id="19472" name="Picture 16" descr="женский кавказский костюм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429000"/>
            <a:ext cx="1228725" cy="2881313"/>
          </a:xfrm>
          <a:prstGeom prst="rect">
            <a:avLst/>
          </a:prstGeom>
          <a:noFill/>
        </p:spPr>
      </p:pic>
      <p:pic>
        <p:nvPicPr>
          <p:cNvPr id="19474" name="Picture 18" descr="Чеченские национальные костюмы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3716338"/>
            <a:ext cx="2259013" cy="2946400"/>
          </a:xfrm>
          <a:prstGeom prst="rect">
            <a:avLst/>
          </a:prstGeom>
          <a:noFill/>
        </p:spPr>
      </p:pic>
      <p:pic>
        <p:nvPicPr>
          <p:cNvPr id="19476" name="Picture 20" descr="51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975" y="3644900"/>
            <a:ext cx="3244850" cy="2530475"/>
          </a:xfrm>
          <a:prstGeom prst="rect">
            <a:avLst/>
          </a:prstGeom>
          <a:noFill/>
        </p:spPr>
      </p:pic>
      <p:pic>
        <p:nvPicPr>
          <p:cNvPr id="19478" name="Picture 22" descr="00001497w200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3325" y="1506538"/>
            <a:ext cx="2681288" cy="163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Самостоятельная исследовательская практика младших школьников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525962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Этапы: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Актуализация проблемы.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Определение сферы исследования.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Выбор темы исследования.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Выработка гипотезы.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Выбор методов исследования.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Определить последовательность проведения исследования.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Сбор и обработка информации.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Анализ и обобщение полученных материалов.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Темы детских исследований: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2538413"/>
            <a:ext cx="5092700" cy="174625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mtClean="0"/>
              <a:t>Фантастические;</a:t>
            </a:r>
          </a:p>
          <a:p>
            <a:pPr eaLnBrk="1" hangingPunct="1">
              <a:defRPr/>
            </a:pPr>
            <a:r>
              <a:rPr lang="ru-RU" smtClean="0"/>
              <a:t>Эмпирические;</a:t>
            </a:r>
          </a:p>
          <a:p>
            <a:pPr eaLnBrk="1" hangingPunct="1">
              <a:defRPr/>
            </a:pPr>
            <a:r>
              <a:rPr lang="ru-RU" smtClean="0"/>
              <a:t>Теоретические.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692150"/>
            <a:ext cx="8637587" cy="8636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effectLst/>
              </a:rPr>
              <a:t>Факторы формирования исследовательского интереса младших школьников.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3850" y="4221163"/>
            <a:ext cx="84963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342900" indent="-342900"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sz="2300">
                <a:effectLst>
                  <a:outerShdw blurRad="38100" dist="38100" dir="2700000" algn="tl">
                    <a:srgbClr val="000000"/>
                  </a:outerShdw>
                </a:effectLst>
              </a:rPr>
              <a:t>Изучение научно-методической литературы по исследовательской деятельности младших школьников.</a:t>
            </a:r>
          </a:p>
          <a:p>
            <a:pPr marL="342900" indent="-342900">
              <a:defRPr/>
            </a:pPr>
            <a:r>
              <a:rPr lang="ru-RU" sz="2300">
                <a:effectLst>
                  <a:outerShdw blurRad="38100" dist="38100" dir="2700000" algn="tl">
                    <a:srgbClr val="000000"/>
                  </a:outerShdw>
                </a:effectLst>
              </a:rPr>
              <a:t>- Определение направленности  и широты исследовательских интересов у учащихся.</a:t>
            </a:r>
          </a:p>
          <a:p>
            <a:pPr marL="342900" indent="-342900">
              <a:defRPr/>
            </a:pPr>
            <a:r>
              <a:rPr lang="ru-RU" sz="2300">
                <a:effectLst>
                  <a:outerShdw blurRad="38100" dist="38100" dir="2700000" algn="tl">
                    <a:srgbClr val="000000"/>
                  </a:outerShdw>
                </a:effectLst>
              </a:rPr>
              <a:t>- Выявление преобладающих интересов класса и причины их возникновения.</a:t>
            </a:r>
            <a:endParaRPr lang="ru-RU" sz="2300"/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>
          <a:xfrm>
            <a:off x="1447800" y="3573463"/>
            <a:ext cx="6227763" cy="504825"/>
          </a:xfrm>
          <a:noFill/>
        </p:spPr>
        <p:txBody>
          <a:bodyPr anchorCtr="1"/>
          <a:lstStyle/>
          <a:p>
            <a:pPr eaLnBrk="1" hangingPunct="1"/>
            <a:r>
              <a:rPr lang="ru-RU" sz="3000" b="1" smtClean="0">
                <a:solidFill>
                  <a:schemeClr val="tx1"/>
                </a:solidFill>
                <a:effectLst/>
              </a:rPr>
              <a:t>Задачи исследования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008188" y="115888"/>
            <a:ext cx="5111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Предмет исследования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2286000" y="1700213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800" b="1"/>
              <a:t>Цель исследования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250825" y="2205038"/>
            <a:ext cx="86375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/>
              <a:t>Теоретически и экспериментально обосновать важность исследовательского интереса младших школьников в учебном процессе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</a:rPr>
              <a:t>Правила выбора темы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0563"/>
            <a:ext cx="8229600" cy="34131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Тема должна быть интересна ребёнку, должна увлекать его.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Тема должна быть выполнима, решение её должно принести реальную пользу участникам исследования.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Тема должна быть оригинальной, в ней необходим элемент неожиданности, необычности.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Тема должна быть такой, чтобы работа могла быть выполнена относительно быстро.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8"/>
          <p:cNvSpPr txBox="1">
            <a:spLocks noChangeArrowheads="1"/>
          </p:cNvSpPr>
          <p:nvPr/>
        </p:nvSpPr>
        <p:spPr bwMode="auto">
          <a:xfrm>
            <a:off x="655638" y="2559050"/>
            <a:ext cx="7848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Исследовательская деятельность – одна из прогрессивных форм обучения в современной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192338"/>
            <a:ext cx="8147050" cy="24606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i="1" smtClean="0"/>
              <a:t>Методика развития общих исследовательских умений и навыков 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Задания для развития умения видеть проблемы.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Задание «Посмотри на мир чужими глазами»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«Утром небо покрылось черными тучами, и пошел снег. Крупные снежные хлопья падали на дома, деревья, тротуары, газоны, дороги…»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« В четвертом классе просто эпидемия»-все играют в космических пришельцев..»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tx1"/>
                </a:solidFill>
              </a:rPr>
              <a:t>Наблюдение и анализ действительности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7165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smtClean="0"/>
              <a:t>Почему светит солнце?</a:t>
            </a:r>
          </a:p>
          <a:p>
            <a:pPr eaLnBrk="1" hangingPunct="1">
              <a:defRPr/>
            </a:pPr>
            <a:r>
              <a:rPr lang="ru-RU" sz="2400" smtClean="0"/>
              <a:t>Почему играют котята?</a:t>
            </a:r>
          </a:p>
          <a:p>
            <a:pPr eaLnBrk="1" hangingPunct="1">
              <a:defRPr/>
            </a:pPr>
            <a:r>
              <a:rPr lang="ru-RU" sz="2400" smtClean="0"/>
              <a:t>Почему попугаи и вороны могут разговаривать?</a:t>
            </a:r>
          </a:p>
          <a:p>
            <a:pPr eaLnBrk="1" hangingPunct="1">
              <a:defRPr/>
            </a:pPr>
            <a:r>
              <a:rPr lang="ru-RU" sz="2400" smtClean="0"/>
              <a:t>Почему дети так шумят на переменах?</a:t>
            </a:r>
          </a:p>
        </p:txBody>
      </p:sp>
      <p:pic>
        <p:nvPicPr>
          <p:cNvPr id="7172" name="Picture 4" descr="MPj04389130000[1]"/>
          <p:cNvPicPr>
            <a:picLocks noChangeAspect="1" noChangeArrowheads="1"/>
          </p:cNvPicPr>
          <p:nvPr/>
        </p:nvPicPr>
        <p:blipFill>
          <a:blip r:embed="rId2"/>
          <a:srcRect b="25130"/>
          <a:stretch>
            <a:fillRect/>
          </a:stretch>
        </p:blipFill>
        <p:spPr bwMode="auto">
          <a:xfrm>
            <a:off x="468313" y="3524250"/>
            <a:ext cx="8207375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15963"/>
            <a:ext cx="8229600" cy="60960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400" smtClean="0"/>
              <a:t>Развитие умений выдвигать гипотезы.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66800" y="2212975"/>
            <a:ext cx="7543800" cy="4022725"/>
          </a:xfrm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/>
              <a:t>Задание «Давайте вместе подумаем»</a:t>
            </a:r>
          </a:p>
          <a:p>
            <a:pPr eaLnBrk="1" hangingPunct="1">
              <a:defRPr/>
            </a:pPr>
            <a:r>
              <a:rPr lang="ru-RU" sz="2800" smtClean="0"/>
              <a:t>Как птицы узнают дорогу на юг?</a:t>
            </a:r>
          </a:p>
          <a:p>
            <a:pPr eaLnBrk="1" hangingPunct="1">
              <a:defRPr/>
            </a:pPr>
            <a:r>
              <a:rPr lang="ru-RU" sz="2800" smtClean="0"/>
              <a:t>Почему весной появляются почки на деревьях?</a:t>
            </a:r>
          </a:p>
          <a:p>
            <a:pPr eaLnBrk="1" hangingPunct="1">
              <a:defRPr/>
            </a:pPr>
            <a:r>
              <a:rPr lang="ru-RU" sz="2800" smtClean="0"/>
              <a:t>Почему течет река?</a:t>
            </a:r>
          </a:p>
          <a:p>
            <a:pPr eaLnBrk="1" hangingPunct="1">
              <a:defRPr/>
            </a:pPr>
            <a:r>
              <a:rPr lang="ru-RU" sz="2800" smtClean="0"/>
              <a:t>Почему дует ветер?</a:t>
            </a:r>
          </a:p>
          <a:p>
            <a:pPr eaLnBrk="1" hangingPunct="1">
              <a:defRPr/>
            </a:pPr>
            <a:r>
              <a:rPr lang="ru-RU" sz="2800" smtClean="0"/>
              <a:t>Почему металлические самолеты летают?</a:t>
            </a:r>
          </a:p>
          <a:p>
            <a:pPr eaLnBrk="1" hangingPunct="1">
              <a:defRPr/>
            </a:pPr>
            <a:r>
              <a:rPr lang="ru-RU" sz="2800" smtClean="0"/>
              <a:t>Почему бывает день и ночь?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15113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Делая предположения, мы используем слова: может быть, предположим, допустим, возможно.</a:t>
            </a:r>
          </a:p>
        </p:txBody>
      </p:sp>
      <p:pic>
        <p:nvPicPr>
          <p:cNvPr id="9222" name="Picture 6" descr="DSC001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3" y="1857375"/>
            <a:ext cx="6511925" cy="4884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smtClean="0"/>
              <a:t>Развитие умений задавать вопросы.</a:t>
            </a:r>
          </a:p>
        </p:txBody>
      </p:sp>
      <p:grpSp>
        <p:nvGrpSpPr>
          <p:cNvPr id="10243" name="Group 20"/>
          <p:cNvGrpSpPr>
            <a:grpSpLocks/>
          </p:cNvGrpSpPr>
          <p:nvPr/>
        </p:nvGrpSpPr>
        <p:grpSpPr bwMode="auto">
          <a:xfrm>
            <a:off x="71438" y="1843088"/>
            <a:ext cx="9072562" cy="3819525"/>
            <a:chOff x="45" y="1161"/>
            <a:chExt cx="5715" cy="2406"/>
          </a:xfrm>
        </p:grpSpPr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2018" y="1161"/>
              <a:ext cx="1724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/>
                <a:t>Вопросы</a:t>
              </a:r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 flipH="1">
              <a:off x="1020" y="1479"/>
              <a:ext cx="154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3061" y="1479"/>
              <a:ext cx="1452" cy="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113" y="1842"/>
              <a:ext cx="1769" cy="6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/>
                <a:t>Уточняющие</a:t>
              </a:r>
            </a:p>
            <a:p>
              <a:pPr algn="ctr"/>
              <a:r>
                <a:rPr lang="ru-RU" sz="2400"/>
                <a:t>(верно ли, что…?)</a:t>
              </a: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3606" y="1979"/>
              <a:ext cx="1815" cy="5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/>
                <a:t>Восполняющие</a:t>
              </a:r>
            </a:p>
            <a:p>
              <a:pPr algn="ctr"/>
              <a:r>
                <a:rPr lang="ru-RU" sz="2400"/>
                <a:t>(где? когда? что?)</a:t>
              </a:r>
            </a:p>
          </p:txBody>
        </p:sp>
        <p:sp>
          <p:nvSpPr>
            <p:cNvPr id="10249" name="Line 10"/>
            <p:cNvSpPr>
              <a:spLocks noChangeShapeType="1"/>
            </p:cNvSpPr>
            <p:nvPr/>
          </p:nvSpPr>
          <p:spPr bwMode="auto">
            <a:xfrm flipH="1">
              <a:off x="340" y="2522"/>
              <a:ext cx="408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Line 11"/>
            <p:cNvSpPr>
              <a:spLocks noChangeShapeType="1"/>
            </p:cNvSpPr>
            <p:nvPr/>
          </p:nvSpPr>
          <p:spPr bwMode="auto">
            <a:xfrm>
              <a:off x="975" y="2522"/>
              <a:ext cx="816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Rectangle 12"/>
            <p:cNvSpPr>
              <a:spLocks noChangeArrowheads="1"/>
            </p:cNvSpPr>
            <p:nvPr/>
          </p:nvSpPr>
          <p:spPr bwMode="auto">
            <a:xfrm>
              <a:off x="45" y="3248"/>
              <a:ext cx="97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/>
                <a:t>простые</a:t>
              </a:r>
            </a:p>
          </p:txBody>
        </p:sp>
        <p:sp>
          <p:nvSpPr>
            <p:cNvPr id="10252" name="Rectangle 13"/>
            <p:cNvSpPr>
              <a:spLocks noChangeArrowheads="1"/>
            </p:cNvSpPr>
            <p:nvPr/>
          </p:nvSpPr>
          <p:spPr bwMode="auto">
            <a:xfrm>
              <a:off x="1247" y="3249"/>
              <a:ext cx="1089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/>
                <a:t>сложные</a:t>
              </a:r>
            </a:p>
          </p:txBody>
        </p:sp>
        <p:sp>
          <p:nvSpPr>
            <p:cNvPr id="10253" name="Line 14"/>
            <p:cNvSpPr>
              <a:spLocks noChangeShapeType="1"/>
            </p:cNvSpPr>
            <p:nvPr/>
          </p:nvSpPr>
          <p:spPr bwMode="auto">
            <a:xfrm flipH="1">
              <a:off x="3787" y="2522"/>
              <a:ext cx="408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Line 15"/>
            <p:cNvSpPr>
              <a:spLocks noChangeShapeType="1"/>
            </p:cNvSpPr>
            <p:nvPr/>
          </p:nvSpPr>
          <p:spPr bwMode="auto">
            <a:xfrm>
              <a:off x="4740" y="2568"/>
              <a:ext cx="408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Rectangle 16"/>
            <p:cNvSpPr>
              <a:spLocks noChangeArrowheads="1"/>
            </p:cNvSpPr>
            <p:nvPr/>
          </p:nvSpPr>
          <p:spPr bwMode="auto">
            <a:xfrm>
              <a:off x="3379" y="3202"/>
              <a:ext cx="97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/>
                <a:t>простые</a:t>
              </a:r>
            </a:p>
          </p:txBody>
        </p:sp>
        <p:sp>
          <p:nvSpPr>
            <p:cNvPr id="10256" name="Rectangle 17"/>
            <p:cNvSpPr>
              <a:spLocks noChangeArrowheads="1"/>
            </p:cNvSpPr>
            <p:nvPr/>
          </p:nvSpPr>
          <p:spPr bwMode="auto">
            <a:xfrm>
              <a:off x="4671" y="3202"/>
              <a:ext cx="1089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/>
                <a:t>сложные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15888"/>
            <a:ext cx="8291513" cy="10366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Задание «Вопросы и ответы».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Говорите все в ответ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только «да» и только «нет»</a:t>
            </a:r>
          </a:p>
        </p:txBody>
      </p:sp>
      <p:graphicFrame>
        <p:nvGraphicFramePr>
          <p:cNvPr id="11292" name="Group 28"/>
          <p:cNvGraphicFramePr>
            <a:graphicFrameLocks noGrp="1"/>
          </p:cNvGraphicFramePr>
          <p:nvPr>
            <p:ph sz="half" idx="2"/>
          </p:nvPr>
        </p:nvGraphicFramePr>
        <p:xfrm>
          <a:off x="179388" y="1844675"/>
          <a:ext cx="3671887" cy="4105276"/>
        </p:xfrm>
        <a:graphic>
          <a:graphicData uri="http://schemas.openxmlformats.org/drawingml/2006/table">
            <a:tbl>
              <a:tblPr/>
              <a:tblGrid>
                <a:gridCol w="3671887"/>
              </a:tblGrid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У луны горячий свет?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Повар шьет себе обед?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Мчат по морю поезда?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А по суше никогда?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Надо брать в кино билет?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462</TotalTime>
  <Words>634</Words>
  <Application>Microsoft Office PowerPoint</Application>
  <PresentationFormat>Экран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Разрез</vt:lpstr>
      <vt:lpstr>Обобщение опыта  на тему:  «Методы и приемы активизации поисковой активности младших школьников»</vt:lpstr>
      <vt:lpstr>Задачи исследования</vt:lpstr>
      <vt:lpstr>Методика развития общих исследовательских умений и навыков школьников</vt:lpstr>
      <vt:lpstr>Задания для развития умения видеть проблемы.</vt:lpstr>
      <vt:lpstr>Наблюдение и анализ действительности</vt:lpstr>
      <vt:lpstr>Развитие умений выдвигать гипотезы.</vt:lpstr>
      <vt:lpstr>Презентация PowerPoint</vt:lpstr>
      <vt:lpstr>Развитие умений задавать вопросы.</vt:lpstr>
      <vt:lpstr>Презентация PowerPoint</vt:lpstr>
      <vt:lpstr>Презентация PowerPoint</vt:lpstr>
      <vt:lpstr>Развитие умений давать определение понятиям.</vt:lpstr>
      <vt:lpstr>Развитие умения классифицировать</vt:lpstr>
      <vt:lpstr>Презентация PowerPoint</vt:lpstr>
      <vt:lpstr>Развитие умений наблюдать</vt:lpstr>
      <vt:lpstr>Развитие умений и навыков экспериментирования</vt:lpstr>
      <vt:lpstr>Развитие умений создавать тексты</vt:lpstr>
      <vt:lpstr>Методы и приемы поисковой активности младших школьников.</vt:lpstr>
      <vt:lpstr>Самостоятельная исследовательская практика младших школьников</vt:lpstr>
      <vt:lpstr>Темы детских исследований:</vt:lpstr>
      <vt:lpstr>Правила выбора темы</vt:lpstr>
      <vt:lpstr>Презентация PowerPoint</vt:lpstr>
    </vt:vector>
  </TitlesOfParts>
  <Company>ТСОШ № 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опыта учителя начальных классов СОШ №1 г.Теберды Катчиевой Замиры Исмаиловны </dc:title>
  <dc:creator>Библиотекарь</dc:creator>
  <cp:lastModifiedBy>abcd</cp:lastModifiedBy>
  <cp:revision>68</cp:revision>
  <dcterms:created xsi:type="dcterms:W3CDTF">2010-01-29T08:07:09Z</dcterms:created>
  <dcterms:modified xsi:type="dcterms:W3CDTF">2015-12-19T08:36:09Z</dcterms:modified>
</cp:coreProperties>
</file>