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7" r:id="rId3"/>
    <p:sldId id="258" r:id="rId4"/>
    <p:sldId id="259" r:id="rId5"/>
    <p:sldId id="260" r:id="rId6"/>
    <p:sldId id="261" r:id="rId7"/>
    <p:sldId id="262" r:id="rId8"/>
    <p:sldId id="266" r:id="rId9"/>
    <p:sldId id="267" r:id="rId10"/>
    <p:sldId id="263" r:id="rId11"/>
    <p:sldId id="264"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684" autoAdjust="0"/>
    <p:restoredTop sz="92652" autoAdjust="0"/>
  </p:normalViewPr>
  <p:slideViewPr>
    <p:cSldViewPr>
      <p:cViewPr varScale="1">
        <p:scale>
          <a:sx n="67" d="100"/>
          <a:sy n="67" d="100"/>
        </p:scale>
        <p:origin x="-101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F4410D-D02F-4253-AF8A-F8DE51E0FAE7}" type="datetimeFigureOut">
              <a:rPr lang="ru-RU" smtClean="0"/>
              <a:pPr/>
              <a:t>29.10.2015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49B096-2A20-45AB-9433-5982A8575CE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A49B096-2A20-45AB-9433-5982A8575CEF}"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9DCC60A-ABD8-42EF-8A88-0595995F21FA}" type="datetimeFigureOut">
              <a:rPr lang="ru-RU" smtClean="0"/>
              <a:pPr/>
              <a:t>29.10.2015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D14A39C4-EC32-4AF5-AF5F-AE0BEBAEFE1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9DCC60A-ABD8-42EF-8A88-0595995F21FA}" type="datetimeFigureOut">
              <a:rPr lang="ru-RU" smtClean="0"/>
              <a:pPr/>
              <a:t>29.10.2015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4A39C4-EC32-4AF5-AF5F-AE0BEBAEFE1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9DCC60A-ABD8-42EF-8A88-0595995F21FA}" type="datetimeFigureOut">
              <a:rPr lang="ru-RU" smtClean="0"/>
              <a:pPr/>
              <a:t>29.10.2015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4A39C4-EC32-4AF5-AF5F-AE0BEBAEFE1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9DCC60A-ABD8-42EF-8A88-0595995F21FA}" type="datetimeFigureOut">
              <a:rPr lang="ru-RU" smtClean="0"/>
              <a:pPr/>
              <a:t>29.10.2015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4A39C4-EC32-4AF5-AF5F-AE0BEBAEFE1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9DCC60A-ABD8-42EF-8A88-0595995F21FA}" type="datetimeFigureOut">
              <a:rPr lang="ru-RU" smtClean="0"/>
              <a:pPr/>
              <a:t>29.10.2015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4A39C4-EC32-4AF5-AF5F-AE0BEBAEFE1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9DCC60A-ABD8-42EF-8A88-0595995F21FA}" type="datetimeFigureOut">
              <a:rPr lang="ru-RU" smtClean="0"/>
              <a:pPr/>
              <a:t>29.10.2015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4A39C4-EC32-4AF5-AF5F-AE0BEBAEFE1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9DCC60A-ABD8-42EF-8A88-0595995F21FA}" type="datetimeFigureOut">
              <a:rPr lang="ru-RU" smtClean="0"/>
              <a:pPr/>
              <a:t>29.10.2015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14A39C4-EC32-4AF5-AF5F-AE0BEBAEFE1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9DCC60A-ABD8-42EF-8A88-0595995F21FA}" type="datetimeFigureOut">
              <a:rPr lang="ru-RU" smtClean="0"/>
              <a:pPr/>
              <a:t>29.10.2015</a:t>
            </a:fld>
            <a:endParaRPr lang="ru-RU"/>
          </a:p>
        </p:txBody>
      </p:sp>
      <p:sp>
        <p:nvSpPr>
          <p:cNvPr id="8" name="Номер слайда 7"/>
          <p:cNvSpPr>
            <a:spLocks noGrp="1"/>
          </p:cNvSpPr>
          <p:nvPr>
            <p:ph type="sldNum" sz="quarter" idx="11"/>
          </p:nvPr>
        </p:nvSpPr>
        <p:spPr/>
        <p:txBody>
          <a:bodyPr/>
          <a:lstStyle/>
          <a:p>
            <a:fld id="{D14A39C4-EC32-4AF5-AF5F-AE0BEBAEFE10}"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9DCC60A-ABD8-42EF-8A88-0595995F21FA}" type="datetimeFigureOut">
              <a:rPr lang="ru-RU" smtClean="0"/>
              <a:pPr/>
              <a:t>29.10.2015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14A39C4-EC32-4AF5-AF5F-AE0BEBAEFE1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9DCC60A-ABD8-42EF-8A88-0595995F21FA}" type="datetimeFigureOut">
              <a:rPr lang="ru-RU" smtClean="0"/>
              <a:pPr/>
              <a:t>29.10.2015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D14A39C4-EC32-4AF5-AF5F-AE0BEBAEFE1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9DCC60A-ABD8-42EF-8A88-0595995F21FA}" type="datetimeFigureOut">
              <a:rPr lang="ru-RU" smtClean="0"/>
              <a:pPr/>
              <a:t>29.10.2015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4A39C4-EC32-4AF5-AF5F-AE0BEBAEFE1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9DCC60A-ABD8-42EF-8A88-0595995F21FA}" type="datetimeFigureOut">
              <a:rPr lang="ru-RU" smtClean="0"/>
              <a:pPr/>
              <a:t>29.10.2015</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14A39C4-EC32-4AF5-AF5F-AE0BEBAEFE1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hyperlink" Target="http://www.7ya.ru/pub/fear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214290"/>
            <a:ext cx="7851648" cy="1928826"/>
          </a:xfrm>
        </p:spPr>
        <p:txBody>
          <a:bodyPr/>
          <a:lstStyle/>
          <a:p>
            <a:r>
              <a:rPr lang="ru-RU" dirty="0" smtClean="0"/>
              <a:t>«Адаптация детей к детскому саду»</a:t>
            </a:r>
            <a:endParaRPr lang="ru-RU" dirty="0"/>
          </a:p>
        </p:txBody>
      </p:sp>
      <p:sp>
        <p:nvSpPr>
          <p:cNvPr id="3" name="Подзаголовок 2"/>
          <p:cNvSpPr>
            <a:spLocks noGrp="1"/>
          </p:cNvSpPr>
          <p:nvPr>
            <p:ph type="subTitle" idx="1"/>
          </p:nvPr>
        </p:nvSpPr>
        <p:spPr>
          <a:xfrm rot="10800000" flipV="1">
            <a:off x="5286380" y="3786190"/>
            <a:ext cx="3286148" cy="2214578"/>
          </a:xfrm>
        </p:spPr>
        <p:txBody>
          <a:bodyPr/>
          <a:lstStyle/>
          <a:p>
            <a:r>
              <a:rPr lang="ru-RU" dirty="0" smtClean="0"/>
              <a:t>Подготовила воспитатель Кобзева В.А.</a:t>
            </a:r>
            <a:endParaRPr lang="ru-RU" dirty="0"/>
          </a:p>
        </p:txBody>
      </p:sp>
      <p:pic>
        <p:nvPicPr>
          <p:cNvPr id="1026" name="Picture 2" descr="C:\Users\Валентина\Pictures\первые дни\IMG_4939.JPG"/>
          <p:cNvPicPr>
            <a:picLocks noChangeAspect="1" noChangeArrowheads="1"/>
          </p:cNvPicPr>
          <p:nvPr/>
        </p:nvPicPr>
        <p:blipFill>
          <a:blip r:embed="rId3" cstate="print"/>
          <a:srcRect/>
          <a:stretch>
            <a:fillRect/>
          </a:stretch>
        </p:blipFill>
        <p:spPr bwMode="auto">
          <a:xfrm>
            <a:off x="714348" y="1928802"/>
            <a:ext cx="4463932" cy="257176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b="1" dirty="0" smtClean="0"/>
              <a:t>Степени адаптации</a:t>
            </a:r>
            <a:endParaRPr lang="ru-RU" dirty="0"/>
          </a:p>
        </p:txBody>
      </p:sp>
      <p:sp>
        <p:nvSpPr>
          <p:cNvPr id="3" name="Содержимое 2"/>
          <p:cNvSpPr>
            <a:spLocks noGrp="1"/>
          </p:cNvSpPr>
          <p:nvPr>
            <p:ph idx="1"/>
          </p:nvPr>
        </p:nvSpPr>
        <p:spPr/>
        <p:txBody>
          <a:bodyPr>
            <a:normAutofit fontScale="85000" lnSpcReduction="20000"/>
          </a:bodyPr>
          <a:lstStyle/>
          <a:p>
            <a:pPr>
              <a:buNone/>
            </a:pPr>
            <a:r>
              <a:rPr lang="ru-RU" dirty="0" smtClean="0"/>
              <a:t> </a:t>
            </a:r>
            <a:r>
              <a:rPr lang="ru-RU" dirty="0" smtClean="0">
                <a:solidFill>
                  <a:srgbClr val="FF0000"/>
                </a:solidFill>
              </a:rPr>
              <a:t>Период </a:t>
            </a:r>
            <a:r>
              <a:rPr lang="ru-RU" b="1" dirty="0" smtClean="0">
                <a:solidFill>
                  <a:srgbClr val="FF0000"/>
                </a:solidFill>
              </a:rPr>
              <a:t>легкой адаптации</a:t>
            </a:r>
            <a:r>
              <a:rPr lang="ru-RU" dirty="0" smtClean="0"/>
              <a:t> </a:t>
            </a:r>
          </a:p>
          <a:p>
            <a:r>
              <a:rPr lang="ru-RU" dirty="0" smtClean="0"/>
              <a:t>длится 1–2 недели. У ребенка постепенно нормализуется сон и аппетит, восстанавливается эмоциональное состояние и интерес к окружающему миру, налаживаются взаимоотношения со взрослыми и сверстниками. Отношения с близкими людьми не нарушаются, ребенок достаточно активен, но не возбужден. Снижение защитных сил организма выражено незначительно, и к концу второй-третьей недели они восстанавливаются. Острых заболеваний не возникает.</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7467600" cy="1143000"/>
          </a:xfrm>
        </p:spPr>
        <p:txBody>
          <a:bodyPr/>
          <a:lstStyle/>
          <a:p>
            <a:r>
              <a:rPr lang="ru-RU" b="1" dirty="0" smtClean="0"/>
              <a:t>Степени адаптации</a:t>
            </a:r>
            <a:endParaRPr lang="ru-RU" dirty="0"/>
          </a:p>
        </p:txBody>
      </p:sp>
      <p:sp>
        <p:nvSpPr>
          <p:cNvPr id="3" name="Содержимое 2"/>
          <p:cNvSpPr>
            <a:spLocks noGrp="1"/>
          </p:cNvSpPr>
          <p:nvPr>
            <p:ph idx="1"/>
          </p:nvPr>
        </p:nvSpPr>
        <p:spPr/>
        <p:txBody>
          <a:bodyPr>
            <a:normAutofit fontScale="85000" lnSpcReduction="10000"/>
          </a:bodyPr>
          <a:lstStyle/>
          <a:p>
            <a:r>
              <a:rPr lang="ru-RU" dirty="0" smtClean="0"/>
              <a:t> Во время </a:t>
            </a:r>
            <a:r>
              <a:rPr lang="ru-RU" dirty="0" smtClean="0">
                <a:solidFill>
                  <a:srgbClr val="FF0000"/>
                </a:solidFill>
              </a:rPr>
              <a:t>адаптации </a:t>
            </a:r>
            <a:r>
              <a:rPr lang="ru-RU" b="1" dirty="0" smtClean="0">
                <a:solidFill>
                  <a:srgbClr val="FF0000"/>
                </a:solidFill>
              </a:rPr>
              <a:t>средней тяжести</a:t>
            </a:r>
          </a:p>
          <a:p>
            <a:pPr>
              <a:buNone/>
            </a:pPr>
            <a:r>
              <a:rPr lang="ru-RU" dirty="0" smtClean="0"/>
              <a:t>    нарушения в поведении и общем состоянии ребенка выражены ярче, привыкание к яслям длится дольше. Сон и аппетит восстанавливаются только через 30–40 дней, настроение неустойчиво, в течение месяца значительно снижается активность малыша: он часто плачет, малоподвижен, не проявляет интереса к игрушкам, отказывается от занятий, практически не разговаривает. Эти изменения могут длиться до полутора месяцев.  </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Степени адаптации</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 Особую тревогу родителей и воспитателей вызывает состояние </a:t>
            </a:r>
            <a:r>
              <a:rPr lang="ru-RU" b="1" dirty="0" smtClean="0">
                <a:solidFill>
                  <a:srgbClr val="FF0000"/>
                </a:solidFill>
              </a:rPr>
              <a:t>тяжелой адаптации</a:t>
            </a:r>
            <a:r>
              <a:rPr lang="ru-RU" dirty="0" smtClean="0">
                <a:solidFill>
                  <a:srgbClr val="FF0000"/>
                </a:solidFill>
              </a:rPr>
              <a:t>.</a:t>
            </a:r>
            <a:r>
              <a:rPr lang="ru-RU" dirty="0" smtClean="0"/>
              <a:t> Ребенок начинает длительно и тяжело болеть, одно заболевание почти без перерыва сменяет другое, защитные силы организма подорваны и уже не выполняют свою роль. Другой вариант тяжелого протекания адаптационного периода — неадекватное поведение ребенка, которое граничит с невротическим состоянием. Аппетит снижается сильно и надолго, может возникнуть стойкий отказ от еды или невротическая рвота при попытке накормить ребенка. Ребенок плохо засыпает, вскрикивает и плачет во сне, просыпается со слезами; сон чуткий и короткий. Во время бодрствования ребенок подавлен, не интересуется окружающим, избегает других детей или ведет себя агрессивно.</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3582990"/>
          </a:xfrm>
        </p:spPr>
        <p:txBody>
          <a:bodyPr>
            <a:noAutofit/>
          </a:bodyPr>
          <a:lstStyle/>
          <a:p>
            <a:r>
              <a:rPr lang="ru-RU" sz="1800" dirty="0" smtClean="0">
                <a:latin typeface="Times New Roman" pitchFamily="18" charset="0"/>
                <a:cs typeface="Times New Roman" pitchFamily="18" charset="0"/>
              </a:rPr>
              <a:t>Дети – это счастье, дети – это радость,</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Дети – это в жизни свежий ветерок.</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Их не заработать, это не награда,</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Их по благодати взрослым дарит Бог.</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Дети, как ни странно, также испытанье.</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Дети, как деревья, сами не растут.</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Им нужна забота, ласка, пониманье.</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Дети – это время, дети – это труд.</a:t>
            </a:r>
            <a:endParaRPr lang="ru-RU" sz="1800" dirty="0"/>
          </a:p>
        </p:txBody>
      </p:sp>
      <p:pic>
        <p:nvPicPr>
          <p:cNvPr id="2050" name="Picture 2" descr="C:\Users\Валентина\Pictures\первые дни\IMG_4650.JPG"/>
          <p:cNvPicPr>
            <a:picLocks noGrp="1" noChangeAspect="1" noChangeArrowheads="1"/>
          </p:cNvPicPr>
          <p:nvPr>
            <p:ph idx="1"/>
          </p:nvPr>
        </p:nvPicPr>
        <p:blipFill>
          <a:blip r:embed="rId2" cstate="print"/>
          <a:srcRect/>
          <a:stretch>
            <a:fillRect/>
          </a:stretch>
        </p:blipFill>
        <p:spPr bwMode="auto">
          <a:xfrm rot="21310200">
            <a:off x="4396746" y="3094460"/>
            <a:ext cx="4456433" cy="33423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357166"/>
            <a:ext cx="7281890" cy="1928826"/>
          </a:xfrm>
        </p:spPr>
        <p:txBody>
          <a:bodyPr>
            <a:normAutofit fontScale="90000"/>
          </a:bodyPr>
          <a:lstStyle/>
          <a:p>
            <a:r>
              <a:rPr lang="ru-RU" sz="2800" dirty="0" smtClean="0"/>
              <a:t>Адаптация - это приспособление организма к изменяющимся внешним условиям. Этот процесс требует больших затрат психической энергии и часто проходит с напряжением.</a:t>
            </a:r>
            <a:endParaRPr lang="ru-RU" sz="2800" dirty="0"/>
          </a:p>
        </p:txBody>
      </p:sp>
      <p:pic>
        <p:nvPicPr>
          <p:cNvPr id="3075" name="Picture 3" descr="C:\Users\Валентина\Pictures\первые дни\IMG_4628.JPG"/>
          <p:cNvPicPr>
            <a:picLocks noGrp="1" noChangeAspect="1" noChangeArrowheads="1"/>
          </p:cNvPicPr>
          <p:nvPr>
            <p:ph idx="1"/>
          </p:nvPr>
        </p:nvPicPr>
        <p:blipFill>
          <a:blip r:embed="rId2" cstate="print"/>
          <a:srcRect/>
          <a:stretch>
            <a:fillRect/>
          </a:stretch>
        </p:blipFill>
        <p:spPr bwMode="auto">
          <a:xfrm>
            <a:off x="1928794" y="2357430"/>
            <a:ext cx="5429288" cy="4071965"/>
          </a:xfrm>
          <a:prstGeom prst="rect">
            <a:avLst/>
          </a:prstGeom>
          <a:noFill/>
        </p:spPr>
      </p:pic>
      <p:pic>
        <p:nvPicPr>
          <p:cNvPr id="6" name="Рисунок 5" descr="C:\Users\Валентина\Pictures\первые дни\IMG_4629.JPG"/>
          <p:cNvPicPr/>
          <p:nvPr/>
        </p:nvPicPr>
        <p:blipFill>
          <a:blip r:embed="rId3" cstate="print"/>
          <a:srcRect/>
          <a:stretch>
            <a:fillRect/>
          </a:stretch>
        </p:blipFill>
        <p:spPr bwMode="auto">
          <a:xfrm>
            <a:off x="1928794" y="2357430"/>
            <a:ext cx="5500726" cy="4071966"/>
          </a:xfrm>
          <a:prstGeom prst="rect">
            <a:avLst/>
          </a:prstGeom>
          <a:noFill/>
          <a:ln w="9525">
            <a:noFill/>
            <a:miter lim="800000"/>
            <a:headEnd/>
            <a:tailEnd/>
          </a:ln>
        </p:spPr>
      </p:pic>
      <p:pic>
        <p:nvPicPr>
          <p:cNvPr id="7" name="Рисунок 6" descr="C:\Users\Валентина\Pictures\первые дни\IMG_4631.JPG"/>
          <p:cNvPicPr/>
          <p:nvPr/>
        </p:nvPicPr>
        <p:blipFill>
          <a:blip r:embed="rId4" cstate="print"/>
          <a:srcRect/>
          <a:stretch>
            <a:fillRect/>
          </a:stretch>
        </p:blipFill>
        <p:spPr bwMode="auto">
          <a:xfrm>
            <a:off x="1785918" y="2357430"/>
            <a:ext cx="5715040" cy="41434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0"/>
                                        <p:tgtEl>
                                          <p:spTgt spid="6"/>
                                        </p:tgtEl>
                                      </p:cBhvr>
                                    </p:animEffect>
                                  </p:childTnLst>
                                </p:cTn>
                              </p:par>
                            </p:childTnLst>
                          </p:cTn>
                        </p:par>
                        <p:par>
                          <p:cTn id="12" fill="hold">
                            <p:stCondLst>
                              <p:cond delay="7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429684" cy="5715040"/>
          </a:xfrm>
        </p:spPr>
        <p:txBody>
          <a:bodyPr>
            <a:noAutofit/>
          </a:bodyPr>
          <a:lstStyle/>
          <a:p>
            <a:r>
              <a:rPr lang="ru-RU" sz="3200" dirty="0" smtClean="0"/>
              <a:t>Уже с первых дней жизни у ребёнка в семье формируются привычки, привязанности, определённое поведение. </a:t>
            </a:r>
            <a:br>
              <a:rPr lang="ru-RU" sz="3200" dirty="0" smtClean="0"/>
            </a:br>
            <a:r>
              <a:rPr lang="ru-RU" sz="3200" dirty="0" smtClean="0"/>
              <a:t>К 2 -3 годам стереотип становится довольно устойчивым. Конечно же вы очень волнуетесь, как он отреагирует на перемены в его жизни. С какими реальными проблемами, возможно придётся столкнуться вам и малышу и как сделать процесс адаптации более мягким</a:t>
            </a:r>
            <a:endParaRPr lang="ru-RU" sz="3200" dirty="0"/>
          </a:p>
        </p:txBody>
      </p:sp>
      <p:sp>
        <p:nvSpPr>
          <p:cNvPr id="3" name="Содержимое 2"/>
          <p:cNvSpPr>
            <a:spLocks noGrp="1"/>
          </p:cNvSpPr>
          <p:nvPr>
            <p:ph idx="1"/>
          </p:nvPr>
        </p:nvSpPr>
        <p:spPr>
          <a:xfrm>
            <a:off x="10287040" y="5715016"/>
            <a:ext cx="642942" cy="285752"/>
          </a:xfrm>
        </p:spPr>
        <p:txBody>
          <a:bodyPr>
            <a:normAutofit fontScale="47500" lnSpcReduction="20000"/>
          </a:bodyPr>
          <a:lstStyle/>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smtClean="0"/>
              <a:t> Кому адаптироваться легче?</a:t>
            </a:r>
            <a:r>
              <a:rPr lang="ru-RU" dirty="0" smtClean="0"/>
              <a:t/>
            </a:r>
            <a:br>
              <a:rPr lang="ru-RU" dirty="0" smtClean="0"/>
            </a:br>
            <a:endParaRPr lang="ru-RU" dirty="0"/>
          </a:p>
        </p:txBody>
      </p:sp>
      <p:sp>
        <p:nvSpPr>
          <p:cNvPr id="3" name="Содержимое 2"/>
          <p:cNvSpPr>
            <a:spLocks noGrp="1"/>
          </p:cNvSpPr>
          <p:nvPr>
            <p:ph idx="1"/>
          </p:nvPr>
        </p:nvSpPr>
        <p:spPr>
          <a:xfrm>
            <a:off x="457200" y="928670"/>
            <a:ext cx="8543956" cy="5715040"/>
          </a:xfrm>
        </p:spPr>
        <p:txBody>
          <a:bodyPr>
            <a:normAutofit fontScale="70000" lnSpcReduction="20000"/>
          </a:bodyPr>
          <a:lstStyle/>
          <a:p>
            <a:r>
              <a:rPr lang="ru-RU" dirty="0" smtClean="0"/>
              <a:t>- Детям. Чьи родители готовили их к посещению сада заранее. За несколько месяцев до этого события (это заключается в том, родители читали сказочные истории про детский сад, гуляли возле сада…)</a:t>
            </a:r>
          </a:p>
          <a:p>
            <a:endParaRPr lang="ru-RU" dirty="0" smtClean="0"/>
          </a:p>
          <a:p>
            <a:r>
              <a:rPr lang="ru-RU" dirty="0" smtClean="0"/>
              <a:t>- Детям, физически здоровым, т е не имеющих хронических заболеваний (в этот период все силы ребёнка напряжены, и можно направить на привыкания к саду, не тратя время на борьбу с болезнью)</a:t>
            </a:r>
          </a:p>
          <a:p>
            <a:endParaRPr lang="ru-RU" dirty="0" smtClean="0"/>
          </a:p>
          <a:p>
            <a:r>
              <a:rPr lang="ru-RU" dirty="0" smtClean="0"/>
              <a:t>- Детям, имеющим навыки самостоятельности (не надо тратить силы ребёнка ещё и на обучения всему необходимому)</a:t>
            </a:r>
          </a:p>
          <a:p>
            <a:endParaRPr lang="ru-RU" dirty="0" smtClean="0"/>
          </a:p>
          <a:p>
            <a:r>
              <a:rPr lang="ru-RU" dirty="0" smtClean="0"/>
              <a:t>- Детям, чей режим близок к режиму сада (это режим дня, сон, питание)</a:t>
            </a:r>
          </a:p>
          <a:p>
            <a:endParaRPr lang="ru-RU" dirty="0" smtClean="0"/>
          </a:p>
          <a:p>
            <a:r>
              <a:rPr lang="ru-RU" dirty="0" smtClean="0"/>
              <a:t>- Детям, чей рацион питания приближен к саду.</a:t>
            </a:r>
          </a:p>
          <a:p>
            <a:pPr>
              <a:buNone/>
            </a:pPr>
            <a:r>
              <a:rPr lang="ru-RU" dirty="0" smtClean="0"/>
              <a:t> </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6996138" cy="2940048"/>
          </a:xfrm>
        </p:spPr>
        <p:txBody>
          <a:bodyPr>
            <a:normAutofit fontScale="90000"/>
          </a:bodyPr>
          <a:lstStyle/>
          <a:p>
            <a:r>
              <a:rPr lang="ru-RU" sz="2000" dirty="0" smtClean="0"/>
              <a:t>Больше всего родитель и ребёнок расстраиваются утром при расставании. Вот несколько советов.</a:t>
            </a:r>
            <a:br>
              <a:rPr lang="ru-RU" sz="2000" dirty="0" smtClean="0"/>
            </a:br>
            <a:r>
              <a:rPr lang="ru-RU" sz="2000" dirty="0" smtClean="0"/>
              <a:t>- И дома и в саду говорите с малышом уверенно. Спокойно.</a:t>
            </a:r>
            <a:br>
              <a:rPr lang="ru-RU" sz="2000" dirty="0" smtClean="0"/>
            </a:br>
            <a:r>
              <a:rPr lang="ru-RU" sz="2000" dirty="0" smtClean="0"/>
              <a:t>- Пусть малыша отводит тот родитель или родственник, которым ему легче расстаться.</a:t>
            </a:r>
            <a:br>
              <a:rPr lang="ru-RU" sz="2000" dirty="0" smtClean="0"/>
            </a:br>
            <a:r>
              <a:rPr lang="ru-RU" sz="2000" dirty="0" smtClean="0"/>
              <a:t>- Обязательно скажите, что вы придёте и обозначьте когда.</a:t>
            </a:r>
            <a:br>
              <a:rPr lang="ru-RU" sz="2000" dirty="0" smtClean="0"/>
            </a:br>
            <a:r>
              <a:rPr lang="ru-RU" sz="2000" dirty="0" smtClean="0"/>
              <a:t>- У вас должен свой ритуал прощания, после чего вы уходите уверенно.</a:t>
            </a:r>
            <a:endParaRPr lang="ru-RU" sz="2000" dirty="0"/>
          </a:p>
        </p:txBody>
      </p:sp>
      <p:pic>
        <p:nvPicPr>
          <p:cNvPr id="4" name="Содержимое 3" descr="IMG_5157.JPG"/>
          <p:cNvPicPr>
            <a:picLocks noGrp="1" noChangeAspect="1"/>
          </p:cNvPicPr>
          <p:nvPr>
            <p:ph idx="1"/>
          </p:nvPr>
        </p:nvPicPr>
        <p:blipFill>
          <a:blip r:embed="rId2" cstate="print"/>
          <a:stretch>
            <a:fillRect/>
          </a:stretch>
        </p:blipFill>
        <p:spPr>
          <a:xfrm>
            <a:off x="1785918" y="3357562"/>
            <a:ext cx="5679281" cy="3197225"/>
          </a:xfrm>
        </p:spPr>
      </p:pic>
      <p:pic>
        <p:nvPicPr>
          <p:cNvPr id="6" name="Рисунок 5" descr="C:\Users\Валентина\Pictures\первые дни\IMG_5159.JPG"/>
          <p:cNvPicPr/>
          <p:nvPr/>
        </p:nvPicPr>
        <p:blipFill>
          <a:blip r:embed="rId3" cstate="print"/>
          <a:srcRect/>
          <a:stretch>
            <a:fillRect/>
          </a:stretch>
        </p:blipFill>
        <p:spPr bwMode="auto">
          <a:xfrm>
            <a:off x="1857356" y="3357562"/>
            <a:ext cx="5643602" cy="3143272"/>
          </a:xfrm>
          <a:prstGeom prst="rect">
            <a:avLst/>
          </a:prstGeom>
          <a:noFill/>
          <a:ln w="9525">
            <a:noFill/>
            <a:miter lim="800000"/>
            <a:headEnd/>
            <a:tailEnd/>
          </a:ln>
        </p:spPr>
      </p:pic>
      <p:pic>
        <p:nvPicPr>
          <p:cNvPr id="7" name="Рисунок 6" descr="C:\Users\Валентина\Pictures\первые дни\IMG_5160.JPG"/>
          <p:cNvPicPr/>
          <p:nvPr/>
        </p:nvPicPr>
        <p:blipFill>
          <a:blip r:embed="rId4" cstate="print"/>
          <a:srcRect/>
          <a:stretch>
            <a:fillRect/>
          </a:stretch>
        </p:blipFill>
        <p:spPr bwMode="auto">
          <a:xfrm>
            <a:off x="1571604" y="3357562"/>
            <a:ext cx="6429420" cy="32861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457200" y="142852"/>
            <a:ext cx="7467600" cy="2214578"/>
          </a:xfrm>
        </p:spPr>
        <p:txBody>
          <a:bodyPr>
            <a:normAutofit/>
          </a:bodyPr>
          <a:lstStyle/>
          <a:p>
            <a:r>
              <a:rPr lang="ru-RU" sz="3100" dirty="0" smtClean="0"/>
              <a:t>Правила</a:t>
            </a:r>
            <a:r>
              <a:rPr lang="ru-RU" sz="2700" dirty="0" smtClean="0"/>
              <a:t> поведения взрослых в период адаптации</a:t>
            </a:r>
            <a:r>
              <a:rPr lang="ru-RU" dirty="0" smtClean="0"/>
              <a:t>.</a:t>
            </a:r>
            <a:endParaRPr lang="ru-RU" dirty="0"/>
          </a:p>
        </p:txBody>
      </p:sp>
      <p:sp>
        <p:nvSpPr>
          <p:cNvPr id="3" name="Содержимое 2"/>
          <p:cNvSpPr>
            <a:spLocks noGrp="1"/>
          </p:cNvSpPr>
          <p:nvPr>
            <p:ph idx="1"/>
          </p:nvPr>
        </p:nvSpPr>
        <p:spPr>
          <a:xfrm>
            <a:off x="214282" y="1928802"/>
            <a:ext cx="7753352" cy="4168773"/>
          </a:xfrm>
        </p:spPr>
        <p:txBody>
          <a:bodyPr>
            <a:normAutofit fontScale="25000" lnSpcReduction="20000"/>
          </a:bodyPr>
          <a:lstStyle/>
          <a:p>
            <a:pPr>
              <a:buNone/>
            </a:pPr>
            <a:endParaRPr lang="ru-RU" sz="6600" dirty="0" smtClean="0"/>
          </a:p>
          <a:p>
            <a:r>
              <a:rPr lang="ru-RU" sz="8000" dirty="0" smtClean="0"/>
              <a:t>  Никогда не лгать! Ребенок отправляется не «в гости» и не в какое-то «волшебное место» — он идет в детский сад. Ведь если он поймет, что вы его обманули в этом вопросе, то где гарантия того, что вы не обманывали его, обещая вернуться за ним? А боязнь остаться одному — один из серьезнейших </a:t>
            </a:r>
            <a:r>
              <a:rPr lang="ru-RU" sz="8000" b="1" dirty="0" smtClean="0">
                <a:hlinkClick r:id="rId2" tooltip="Детские страхи"/>
              </a:rPr>
              <a:t>детских страхов</a:t>
            </a:r>
            <a:r>
              <a:rPr lang="ru-RU" sz="8000" dirty="0" smtClean="0"/>
              <a:t>.</a:t>
            </a:r>
          </a:p>
          <a:p>
            <a:r>
              <a:rPr lang="ru-RU" sz="8000" dirty="0" smtClean="0"/>
              <a:t>Задолго до начала посещения детского сада синхронизируйте режим ребенка с садовским режимом.</a:t>
            </a:r>
          </a:p>
          <a:p>
            <a:r>
              <a:rPr lang="ru-RU" sz="8000" dirty="0" smtClean="0"/>
              <a:t>Если вас все же не оставляют какие-то тревоги и опасения, ни в коем случае не делитесь ими с ребенком. Даже вида не подавайте!</a:t>
            </a:r>
          </a:p>
          <a:p>
            <a:r>
              <a:rPr lang="ru-RU" sz="8000" dirty="0" smtClean="0"/>
              <a:t>Помните, что в первые несколько дней вы в любом случае имеете право находиться в садике вместе с ребенком.</a:t>
            </a:r>
          </a:p>
          <a:p>
            <a:r>
              <a:rPr lang="ru-RU" sz="8000" dirty="0" smtClean="0"/>
              <a:t>В первый раз оставляйте ребенка в саду не более чем на два или три часа. Недопустимо «бросать» его сразу на весь день!</a:t>
            </a:r>
          </a:p>
          <a:p>
            <a:pPr>
              <a:buNone/>
            </a:pPr>
            <a:endParaRPr lang="ru-RU" sz="8000" dirty="0"/>
          </a:p>
        </p:txBody>
      </p:sp>
      <p:sp>
        <p:nvSpPr>
          <p:cNvPr id="4097" name="Rectangle 1"/>
          <p:cNvSpPr>
            <a:spLocks noChangeArrowheads="1"/>
          </p:cNvSpPr>
          <p:nvPr/>
        </p:nvSpPr>
        <p:spPr bwMode="auto">
          <a:xfrm>
            <a:off x="714316" y="2143116"/>
            <a:ext cx="842968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a:t>
            </a:r>
            <a:endParaRPr kumimoji="0" lang="ru-RU"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smtClean="0"/>
              <a:t>Правила поведения взрослых в период адаптации</a:t>
            </a:r>
            <a:r>
              <a:rPr lang="ru-RU" dirty="0" smtClean="0"/>
              <a:t>.</a:t>
            </a:r>
            <a:endParaRPr lang="ru-RU" dirty="0"/>
          </a:p>
        </p:txBody>
      </p:sp>
      <p:sp>
        <p:nvSpPr>
          <p:cNvPr id="3" name="Содержимое 2"/>
          <p:cNvSpPr>
            <a:spLocks noGrp="1"/>
          </p:cNvSpPr>
          <p:nvPr>
            <p:ph idx="1"/>
          </p:nvPr>
        </p:nvSpPr>
        <p:spPr/>
        <p:txBody>
          <a:bodyPr>
            <a:noAutofit/>
          </a:bodyPr>
          <a:lstStyle/>
          <a:p>
            <a:r>
              <a:rPr lang="ru-RU" sz="2000" dirty="0" smtClean="0"/>
              <a:t>Поначалу приводите детей в сад ко времени прогулки. И почему многие советуют приводить ребенка непременно с утра? Утром, как правило, одни режимные фазы сменяются другими. Малышу и без того трудно и страшно, а тут еще перед ним возникает куча незнакомых и непонятных правил.</a:t>
            </a:r>
          </a:p>
          <a:p>
            <a:r>
              <a:rPr lang="ru-RU" sz="2000" dirty="0" smtClean="0"/>
              <a:t>Расставаясь, не забудьте заверить ребенка в том, что непременно вернетесь за ним, и постоянно повторяйте, что вы его любите.</a:t>
            </a:r>
          </a:p>
          <a:p>
            <a:r>
              <a:rPr lang="ru-RU" sz="2000" dirty="0" smtClean="0"/>
              <a:t>Уходя, прощайтесь с ребенком легко и быстро. Долгое прощание с обеспокоенным выражением лица вызовет у вашего сына или дочери тревогу, а то и панику.</a:t>
            </a:r>
          </a:p>
          <a:p>
            <a:r>
              <a:rPr lang="ru-RU" sz="2000" dirty="0" smtClean="0"/>
              <a:t>Сообщите воспитательнице ласкательное имя ребенка, расскажите о его домашней жизни, вообще заранее познакомьтесь с персоналом детского сада.</a:t>
            </a:r>
          </a:p>
          <a:p>
            <a:pPr>
              <a:buNone/>
            </a:pPr>
            <a:r>
              <a:rPr lang="ru-RU" sz="2000" dirty="0" smtClean="0"/>
              <a:t> </a:t>
            </a:r>
          </a:p>
          <a:p>
            <a:r>
              <a:rPr lang="ru-RU" sz="2000" dirty="0" smtClean="0"/>
              <a:t/>
            </a:r>
            <a:br>
              <a:rPr lang="ru-RU" sz="2000" dirty="0" smtClean="0"/>
            </a:br>
            <a:endParaRPr lang="ru-RU" sz="2000" dirty="0" smtClean="0"/>
          </a:p>
          <a:p>
            <a:endParaRPr lang="ru-RU"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smtClean="0"/>
              <a:t>Правила поведения взрослых в период адаптации</a:t>
            </a:r>
            <a:r>
              <a:rPr lang="ru-RU" dirty="0" smtClean="0"/>
              <a:t>.</a:t>
            </a:r>
            <a:endParaRPr lang="ru-RU" dirty="0"/>
          </a:p>
        </p:txBody>
      </p:sp>
      <p:sp>
        <p:nvSpPr>
          <p:cNvPr id="3" name="Содержимое 2"/>
          <p:cNvSpPr>
            <a:spLocks noGrp="1"/>
          </p:cNvSpPr>
          <p:nvPr>
            <p:ph idx="1"/>
          </p:nvPr>
        </p:nvSpPr>
        <p:spPr/>
        <p:txBody>
          <a:bodyPr>
            <a:normAutofit fontScale="62500" lnSpcReduction="20000"/>
          </a:bodyPr>
          <a:lstStyle/>
          <a:p>
            <a:r>
              <a:rPr lang="ru-RU" sz="3200" dirty="0" smtClean="0"/>
              <a:t>Не планируйте на период адаптации прививки, посещение стоматолога и другие медицинские процедуры, травмирующие детскую психику.</a:t>
            </a:r>
          </a:p>
          <a:p>
            <a:r>
              <a:rPr lang="ru-RU" sz="3200" dirty="0" smtClean="0"/>
              <a:t>Не ругайте ребенка за плохое поведение! Вы же взрослые люди и не можете не понимать того, что это не он, а его адаптация капризничает и упрямится.</a:t>
            </a:r>
          </a:p>
          <a:p>
            <a:r>
              <a:rPr lang="ru-RU" sz="3200" dirty="0" smtClean="0"/>
              <a:t>В выходные и праздничные дни придерживайтесь детсадовского режима.</a:t>
            </a:r>
          </a:p>
          <a:p>
            <a:r>
              <a:rPr lang="ru-RU" sz="3200" dirty="0" smtClean="0"/>
              <a:t>Дома поиграйте с малышом в детский сад, причем какая-то из игрушек пусть окажется им самим. Понаблюдайте за тем, что делает эта игрушка, о чем говорит, вместе с ребенком помогите найти ей друзей и решайте проблемы вашего малыша через нее, ориентируя игру на положительные результаты.</a:t>
            </a: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177</TotalTime>
  <Words>234</Words>
  <Application>Microsoft Office PowerPoint</Application>
  <PresentationFormat>Экран (4:3)</PresentationFormat>
  <Paragraphs>46</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Техническая</vt:lpstr>
      <vt:lpstr>«Адаптация детей к детскому саду»</vt:lpstr>
      <vt:lpstr>Дети – это счастье, дети – это радость, Дети – это в жизни свежий ветерок. Их не заработать, это не награда, Их по благодати взрослым дарит Бог.  Дети, как ни странно, также испытанье. Дети, как деревья, сами не растут. Им нужна забота, ласка, пониманье. Дети – это время, дети – это труд.</vt:lpstr>
      <vt:lpstr>Адаптация - это приспособление организма к изменяющимся внешним условиям. Этот процесс требует больших затрат психической энергии и часто проходит с напряжением.</vt:lpstr>
      <vt:lpstr>Уже с первых дней жизни у ребёнка в семье формируются привычки, привязанности, определённое поведение.  К 2 -3 годам стереотип становится довольно устойчивым. Конечно же вы очень волнуетесь, как он отреагирует на перемены в его жизни. С какими реальными проблемами, возможно придётся столкнуться вам и малышу и как сделать процесс адаптации более мягким</vt:lpstr>
      <vt:lpstr> Кому адаптироваться легче? </vt:lpstr>
      <vt:lpstr>Больше всего родитель и ребёнок расстраиваются утром при расставании. Вот несколько советов. - И дома и в саду говорите с малышом уверенно. Спокойно. - Пусть малыша отводит тот родитель или родственник, которым ему легче расстаться. - Обязательно скажите, что вы придёте и обозначьте когда. - У вас должен свой ритуал прощания, после чего вы уходите уверенно.</vt:lpstr>
      <vt:lpstr>Правила поведения взрослых в период адаптации.</vt:lpstr>
      <vt:lpstr>Правила поведения взрослых в период адаптации.</vt:lpstr>
      <vt:lpstr>Правила поведения взрослых в период адаптации.</vt:lpstr>
      <vt:lpstr> Степени адаптации</vt:lpstr>
      <vt:lpstr>Степени адаптации</vt:lpstr>
      <vt:lpstr>Степени адаптации</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«Адаптация детей к детскому саду»</dc:title>
  <dc:creator>Валентина</dc:creator>
  <cp:lastModifiedBy>Валентина</cp:lastModifiedBy>
  <cp:revision>22</cp:revision>
  <dcterms:created xsi:type="dcterms:W3CDTF">2015-10-28T09:55:11Z</dcterms:created>
  <dcterms:modified xsi:type="dcterms:W3CDTF">2015-10-29T10:26:17Z</dcterms:modified>
</cp:coreProperties>
</file>