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AE86-7719-44C4-82B2-4FF94315BF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70293-17EA-4445-95E3-78B536F5E1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C579142-B2DA-43E9-96DF-F2E199C461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75E3F-3FBB-461E-AB28-5F6F7ECFA3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BF10A-923D-4806-9442-AF4ED591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E5EA7-A03A-4F27-A702-5FA6EB295D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0A892-F8DA-4151-B4D0-DAFA8948C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FDBE2-239C-45E6-894E-4BBD8925CB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5E046-FC36-476F-9E92-C861E91F26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509F-C91D-49DF-A738-FD9075D1AE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1DBF-F61C-4B3D-AC77-CDA85F424C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AE86-7719-44C4-82B2-4FF94315BF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70293-17EA-4445-95E3-78B536F5E1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C579142-B2DA-43E9-96DF-F2E199C461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75E3F-3FBB-461E-AB28-5F6F7ECFA3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BF10A-923D-4806-9442-AF4ED591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E5EA7-A03A-4F27-A702-5FA6EB295D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0A892-F8DA-4151-B4D0-DAFA8948C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FDBE2-239C-45E6-894E-4BBD8925CB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5E046-FC36-476F-9E92-C861E91F26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509F-C91D-49DF-A738-FD9075D1AE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1DBF-F61C-4B3D-AC77-CDA85F424C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AAF1F4D-D1F7-40CD-9514-5309DACD54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80E93F-384A-4E11-AF29-73A7292234B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D42D0F-2172-406F-9A90-48C1EDB83D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Кочешкова Наталья Евгеньевна, Республика Марий Эл, г. Йошкар-Ола, МОУ СОШ №19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AAF1F4D-D1F7-40CD-9514-5309DACD54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65D5-B970-4777-A125-16C51BEB01A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B428-0DD5-4DF9-AEEF-4C63A5178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i.com/shablony-powerpoint/1255-shkolnye-fony-powerpoint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для школы\Презентации\Шаблоны для презентация\Школьные фоны\1 фон (26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9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95736" y="476672"/>
            <a:ext cx="563968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Разбор слова</a:t>
            </a:r>
          </a:p>
          <a:p>
            <a:pPr algn="ctr"/>
            <a:r>
              <a:rPr lang="ru-RU" sz="6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6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составу</a:t>
            </a:r>
            <a:endParaRPr lang="ru-RU" sz="6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43711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Сивохина надежда Георгиевна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ГБОУ Школа №2095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«Покровский квартал»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12768" cy="1143000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i="1" dirty="0">
              <a:solidFill>
                <a:srgbClr val="004F8A"/>
              </a:solidFill>
            </a:endParaRP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467544" y="2276872"/>
            <a:ext cx="1152128" cy="576064"/>
          </a:xfrm>
          <a:prstGeom prst="rect">
            <a:avLst/>
          </a:prstGeom>
          <a:solidFill>
            <a:srgbClr val="BAE18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467544" y="3068960"/>
            <a:ext cx="1152128" cy="576064"/>
          </a:xfrm>
          <a:prstGeom prst="rect">
            <a:avLst/>
          </a:prstGeom>
          <a:solidFill>
            <a:srgbClr val="BAE18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67544" y="3933056"/>
            <a:ext cx="1152128" cy="576064"/>
          </a:xfrm>
          <a:prstGeom prst="rect">
            <a:avLst/>
          </a:prstGeom>
          <a:solidFill>
            <a:srgbClr val="BAE18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467544" y="4797152"/>
            <a:ext cx="1152128" cy="576064"/>
          </a:xfrm>
          <a:prstGeom prst="rect">
            <a:avLst/>
          </a:prstGeom>
          <a:solidFill>
            <a:srgbClr val="BAE18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467544" y="5661248"/>
            <a:ext cx="1152128" cy="576064"/>
          </a:xfrm>
          <a:prstGeom prst="rect">
            <a:avLst/>
          </a:prstGeom>
          <a:solidFill>
            <a:srgbClr val="BAE18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827584" y="2420888"/>
            <a:ext cx="288032" cy="288032"/>
          </a:xfrm>
          <a:prstGeom prst="rect">
            <a:avLst/>
          </a:prstGeom>
          <a:solidFill>
            <a:srgbClr val="BAE18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>
            <a:hlinkClick r:id="rId2" action="ppaction://hlinksldjump"/>
          </p:cNvPr>
          <p:cNvCxnSpPr/>
          <p:nvPr/>
        </p:nvCxnSpPr>
        <p:spPr>
          <a:xfrm>
            <a:off x="611560" y="3429000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1560" y="3284984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03648" y="3284984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>
            <a:hlinkClick r:id="rId3" action="ppaction://hlinksldjump"/>
          </p:cNvPr>
          <p:cNvSpPr/>
          <p:nvPr/>
        </p:nvSpPr>
        <p:spPr>
          <a:xfrm rot="18990320">
            <a:off x="407959" y="4124162"/>
            <a:ext cx="1224136" cy="115212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>
            <a:hlinkClick r:id="rId4" action="ppaction://hlinksldjump"/>
          </p:cNvPr>
          <p:cNvCxnSpPr/>
          <p:nvPr/>
        </p:nvCxnSpPr>
        <p:spPr>
          <a:xfrm>
            <a:off x="827584" y="5013176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hlinkClick r:id="rId4" action="ppaction://hlinksldjump"/>
          </p:cNvPr>
          <p:cNvCxnSpPr/>
          <p:nvPr/>
        </p:nvCxnSpPr>
        <p:spPr>
          <a:xfrm>
            <a:off x="1259632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7544" y="1124744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00642D"/>
                </a:solidFill>
              </a:rPr>
              <a:t>Порядок разбора </a:t>
            </a:r>
            <a:endParaRPr lang="ru-RU" sz="4400" b="1" u="sng" dirty="0">
              <a:solidFill>
                <a:srgbClr val="00642D"/>
              </a:solidFill>
            </a:endParaRPr>
          </a:p>
        </p:txBody>
      </p:sp>
      <p:cxnSp>
        <p:nvCxnSpPr>
          <p:cNvPr id="37" name="Прямая соединительная линия 36">
            <a:hlinkClick r:id="rId5" action="ppaction://hlinksldjump"/>
          </p:cNvPr>
          <p:cNvCxnSpPr/>
          <p:nvPr/>
        </p:nvCxnSpPr>
        <p:spPr>
          <a:xfrm flipH="1">
            <a:off x="827584" y="5805264"/>
            <a:ext cx="216024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hlinkClick r:id="rId5" action="ppaction://hlinksldjump"/>
          </p:cNvPr>
          <p:cNvCxnSpPr/>
          <p:nvPr/>
        </p:nvCxnSpPr>
        <p:spPr>
          <a:xfrm>
            <a:off x="1043608" y="5805264"/>
            <a:ext cx="216024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35696" y="22768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окончание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835696" y="306896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основа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835696" y="393305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корень</a:t>
            </a:r>
            <a:endParaRPr lang="ru-RU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1763688" y="479715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приставка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1763688" y="566124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суффикс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0" y="5301208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000" i="1" dirty="0" smtClean="0"/>
              <a:t>   Иди по порядку или нажми на нужную кнопку, тогда перейдешь на соответствующую страницу.</a:t>
            </a:r>
            <a:endParaRPr lang="ru-RU" sz="2000" i="1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644008" y="5301208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dirty="0">
              <a:solidFill>
                <a:srgbClr val="004F8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642D"/>
                </a:solidFill>
              </a:rPr>
              <a:t>1. </a:t>
            </a:r>
            <a:r>
              <a:rPr lang="ru-RU" sz="2800" b="1" u="sng" dirty="0" smtClean="0">
                <a:solidFill>
                  <a:srgbClr val="00642D"/>
                </a:solidFill>
              </a:rPr>
              <a:t>Окончание</a:t>
            </a:r>
            <a:r>
              <a:rPr lang="ru-RU" sz="2800" b="1" dirty="0" smtClean="0">
                <a:solidFill>
                  <a:srgbClr val="00642D"/>
                </a:solidFill>
              </a:rPr>
              <a:t> – </a:t>
            </a:r>
            <a:r>
              <a:rPr lang="ru-RU" sz="2800" dirty="0" smtClean="0">
                <a:solidFill>
                  <a:srgbClr val="00642D"/>
                </a:solidFill>
              </a:rPr>
              <a:t>это изменяемая часть слова, которая образует форму слова и служит для связи слов в словосочетании и предложении.</a:t>
            </a:r>
            <a:endParaRPr lang="ru-RU" sz="2800" b="1" dirty="0" smtClean="0">
              <a:solidFill>
                <a:srgbClr val="00642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найти окончание в слове, надо изменить форму слова:</a:t>
            </a:r>
          </a:p>
          <a:p>
            <a:endParaRPr lang="ru-RU" sz="2400" dirty="0" smtClean="0"/>
          </a:p>
          <a:p>
            <a:r>
              <a:rPr lang="ru-RU" sz="3600" dirty="0" err="1" smtClean="0"/>
              <a:t>подружк</a:t>
            </a:r>
            <a:r>
              <a:rPr lang="ru-RU" sz="1100" dirty="0" smtClean="0"/>
              <a:t> </a:t>
            </a:r>
            <a:r>
              <a:rPr lang="ru-RU" sz="3600" dirty="0" smtClean="0"/>
              <a:t>а  – </a:t>
            </a:r>
            <a:r>
              <a:rPr lang="ru-RU" sz="3600" dirty="0" err="1" smtClean="0"/>
              <a:t>подружк</a:t>
            </a:r>
            <a:r>
              <a:rPr lang="ru-RU" sz="1100" dirty="0" smtClean="0"/>
              <a:t> </a:t>
            </a:r>
            <a:r>
              <a:rPr lang="ru-RU" sz="3600" dirty="0" smtClean="0"/>
              <a:t>и , к </a:t>
            </a:r>
            <a:r>
              <a:rPr lang="ru-RU" sz="3600" dirty="0" err="1" smtClean="0"/>
              <a:t>подружк</a:t>
            </a:r>
            <a:r>
              <a:rPr lang="ru-RU" sz="1100" dirty="0" smtClean="0"/>
              <a:t> </a:t>
            </a:r>
            <a:r>
              <a:rPr lang="ru-RU" sz="3600" dirty="0" smtClean="0"/>
              <a:t>е</a:t>
            </a:r>
          </a:p>
          <a:p>
            <a:endParaRPr lang="ru-RU" sz="3600" dirty="0" smtClean="0"/>
          </a:p>
          <a:p>
            <a:r>
              <a:rPr lang="ru-RU" sz="3600" dirty="0" err="1" smtClean="0"/>
              <a:t>наземн</a:t>
            </a:r>
            <a:r>
              <a:rPr lang="ru-RU" sz="1100" dirty="0" smtClean="0"/>
              <a:t> </a:t>
            </a:r>
            <a:r>
              <a:rPr lang="ru-RU" sz="3600" dirty="0" err="1" smtClean="0"/>
              <a:t>ый</a:t>
            </a:r>
            <a:r>
              <a:rPr lang="ru-RU" sz="3600" dirty="0" smtClean="0"/>
              <a:t>  - </a:t>
            </a:r>
            <a:r>
              <a:rPr lang="ru-RU" sz="3600" dirty="0" err="1" smtClean="0"/>
              <a:t>наземн</a:t>
            </a:r>
            <a:r>
              <a:rPr lang="ru-RU" sz="1100" dirty="0" smtClean="0"/>
              <a:t> </a:t>
            </a:r>
            <a:r>
              <a:rPr lang="ru-RU" sz="3600" dirty="0" err="1" smtClean="0"/>
              <a:t>ая</a:t>
            </a:r>
            <a:r>
              <a:rPr lang="ru-RU" sz="3600" dirty="0" smtClean="0"/>
              <a:t>, </a:t>
            </a:r>
            <a:r>
              <a:rPr lang="ru-RU" sz="3600" dirty="0" err="1" smtClean="0"/>
              <a:t>наземн</a:t>
            </a:r>
            <a:r>
              <a:rPr lang="ru-RU" sz="1100" dirty="0" smtClean="0"/>
              <a:t> </a:t>
            </a:r>
            <a:r>
              <a:rPr lang="ru-RU" sz="3600" dirty="0" err="1" smtClean="0"/>
              <a:t>ые</a:t>
            </a:r>
            <a:r>
              <a:rPr lang="ru-RU" sz="3600" dirty="0" smtClean="0"/>
              <a:t> .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4293096"/>
            <a:ext cx="360040" cy="3600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293096"/>
            <a:ext cx="360040" cy="3600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028384" y="4221088"/>
            <a:ext cx="360040" cy="3600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5301208"/>
            <a:ext cx="720080" cy="5040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5301208"/>
            <a:ext cx="504056" cy="5040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5301208"/>
            <a:ext cx="720080" cy="5040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501317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какой?                            какая?                         какие?</a:t>
            </a:r>
            <a:endParaRPr lang="ru-RU" dirty="0"/>
          </a:p>
        </p:txBody>
      </p:sp>
      <p:sp>
        <p:nvSpPr>
          <p:cNvPr id="13" name="TextBox 12">
            <a:hlinkClick r:id="" action="ppaction://hlinkshowjump?jump=nextslide"/>
          </p:cNvPr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611560" y="6237312"/>
            <a:ext cx="129614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начало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dirty="0">
              <a:solidFill>
                <a:srgbClr val="004F8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642D"/>
                </a:solidFill>
              </a:rPr>
              <a:t>2. </a:t>
            </a:r>
            <a:r>
              <a:rPr lang="ru-RU" sz="3000" b="1" u="sng" dirty="0" smtClean="0">
                <a:solidFill>
                  <a:srgbClr val="00642D"/>
                </a:solidFill>
              </a:rPr>
              <a:t>Основа слова</a:t>
            </a:r>
            <a:r>
              <a:rPr lang="ru-RU" sz="3000" dirty="0" smtClean="0">
                <a:solidFill>
                  <a:srgbClr val="00642D"/>
                </a:solidFill>
              </a:rPr>
              <a:t> – это часть слова без окончания</a:t>
            </a:r>
            <a:r>
              <a:rPr lang="ru-RU" sz="2800" dirty="0" smtClean="0">
                <a:solidFill>
                  <a:srgbClr val="00642D"/>
                </a:solidFill>
              </a:rPr>
              <a:t>. </a:t>
            </a:r>
            <a:endParaRPr lang="ru-RU" sz="2800" b="1" dirty="0" smtClean="0">
              <a:solidFill>
                <a:srgbClr val="00642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найти основу слова, нужно отделить окончание: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0506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подружк</a:t>
            </a:r>
            <a:r>
              <a:rPr lang="ru-RU" sz="1600" dirty="0" smtClean="0"/>
              <a:t> </a:t>
            </a:r>
            <a:r>
              <a:rPr lang="ru-RU" sz="3600" dirty="0" smtClean="0"/>
              <a:t>а ,</a:t>
            </a:r>
          </a:p>
          <a:p>
            <a:endParaRPr lang="ru-RU" sz="3600" dirty="0" smtClean="0"/>
          </a:p>
          <a:p>
            <a:r>
              <a:rPr lang="ru-RU" sz="3600" dirty="0" err="1" smtClean="0"/>
              <a:t>наземн</a:t>
            </a:r>
            <a:r>
              <a:rPr lang="ru-RU" sz="1100" dirty="0" smtClean="0"/>
              <a:t> </a:t>
            </a:r>
            <a:r>
              <a:rPr lang="ru-RU" sz="3600" dirty="0" err="1" smtClean="0"/>
              <a:t>ый</a:t>
            </a:r>
            <a:r>
              <a:rPr lang="ru-RU" sz="3600" dirty="0" smtClean="0"/>
              <a:t> 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149080"/>
            <a:ext cx="360040" cy="36004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55576" y="4653136"/>
            <a:ext cx="18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55576" y="4509120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555776" y="4509120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5576" y="58052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267744" y="5229200"/>
            <a:ext cx="648072" cy="432048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67744" y="566124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55576" y="566124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" action="ppaction://hlinkshowjump?jump=nextslide"/>
          </p:cNvPr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>
            <a:hlinkClick r:id="rId2" action="ppaction://hlinksldjump"/>
          </p:cNvPr>
          <p:cNvSpPr txBox="1"/>
          <p:nvPr/>
        </p:nvSpPr>
        <p:spPr>
          <a:xfrm>
            <a:off x="611560" y="6237312"/>
            <a:ext cx="129614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начало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dirty="0">
              <a:solidFill>
                <a:srgbClr val="004F8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642D"/>
                </a:solidFill>
              </a:rPr>
              <a:t>3. </a:t>
            </a:r>
            <a:r>
              <a:rPr lang="ru-RU" sz="2800" b="1" u="sng" dirty="0" smtClean="0">
                <a:solidFill>
                  <a:srgbClr val="00642D"/>
                </a:solidFill>
              </a:rPr>
              <a:t>Корень слова</a:t>
            </a:r>
            <a:r>
              <a:rPr lang="ru-RU" sz="2800" dirty="0" smtClean="0">
                <a:solidFill>
                  <a:srgbClr val="00642D"/>
                </a:solidFill>
              </a:rPr>
              <a:t> – это общая часть родственных слов. В корне заключено общее лексическое значение всех однокоренных слов. </a:t>
            </a:r>
            <a:endParaRPr lang="ru-RU" sz="2800" b="1" dirty="0" smtClean="0">
              <a:solidFill>
                <a:srgbClr val="00642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852936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найти корень слова, надо подобрать однокоренные слова и выделить в них общую часть.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365104"/>
            <a:ext cx="8388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подружк</a:t>
            </a:r>
            <a:r>
              <a:rPr lang="ru-RU" sz="1600" dirty="0" smtClean="0"/>
              <a:t> </a:t>
            </a:r>
            <a:r>
              <a:rPr lang="ru-RU" sz="3600" dirty="0" smtClean="0"/>
              <a:t>а  - друг, дружить, дружный;</a:t>
            </a:r>
          </a:p>
          <a:p>
            <a:r>
              <a:rPr lang="ru-RU" sz="3600" dirty="0" smtClean="0"/>
              <a:t>наземный – подземный, земля.</a:t>
            </a:r>
            <a:endParaRPr lang="ru-RU" sz="3600" dirty="0"/>
          </a:p>
        </p:txBody>
      </p:sp>
      <p:sp>
        <p:nvSpPr>
          <p:cNvPr id="13" name="Дуга 12"/>
          <p:cNvSpPr/>
          <p:nvPr/>
        </p:nvSpPr>
        <p:spPr>
          <a:xfrm rot="19484450">
            <a:off x="1000643" y="4486475"/>
            <a:ext cx="1512168" cy="10801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9484450">
            <a:off x="3088876" y="4486475"/>
            <a:ext cx="1512168" cy="10801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9484450">
            <a:off x="4385019" y="4486474"/>
            <a:ext cx="1512168" cy="10801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9484450">
            <a:off x="6473251" y="4414467"/>
            <a:ext cx="1512168" cy="10801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568" y="56612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  Корень в однокоренных словах обычно пишется одинаково. В русском языке встречаются беглые гласные и чередования гласных и согласных. 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755576" y="558924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8838035">
            <a:off x="1248384" y="4965004"/>
            <a:ext cx="864096" cy="93610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8838035">
            <a:off x="4128702" y="4965004"/>
            <a:ext cx="864096" cy="93610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9484450">
            <a:off x="5609156" y="5062539"/>
            <a:ext cx="1512168" cy="108012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hlinkClick r:id="" action="ppaction://hlinkshowjump?jump=nextslide"/>
          </p:cNvPr>
          <p:cNvSpPr txBox="1"/>
          <p:nvPr/>
        </p:nvSpPr>
        <p:spPr>
          <a:xfrm>
            <a:off x="7668344" y="6309320"/>
            <a:ext cx="108012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>
            <a:hlinkClick r:id="rId2" action="ppaction://hlinksldjump"/>
          </p:cNvPr>
          <p:cNvSpPr txBox="1"/>
          <p:nvPr/>
        </p:nvSpPr>
        <p:spPr>
          <a:xfrm>
            <a:off x="539552" y="6309320"/>
            <a:ext cx="129614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начало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dirty="0">
              <a:solidFill>
                <a:srgbClr val="004F8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642D"/>
                </a:solidFill>
              </a:rPr>
              <a:t>4. </a:t>
            </a:r>
            <a:r>
              <a:rPr lang="ru-RU" sz="2800" b="1" u="sng" dirty="0" smtClean="0">
                <a:solidFill>
                  <a:srgbClr val="00642D"/>
                </a:solidFill>
              </a:rPr>
              <a:t>Приставка</a:t>
            </a:r>
            <a:r>
              <a:rPr lang="ru-RU" sz="2800" dirty="0" smtClean="0">
                <a:solidFill>
                  <a:srgbClr val="00642D"/>
                </a:solidFill>
              </a:rPr>
              <a:t>– это значимая часть слова, которая стоит перед корнем и служит для образования новых слов.</a:t>
            </a:r>
            <a:endParaRPr lang="ru-RU" sz="2800" b="1" dirty="0" smtClean="0">
              <a:solidFill>
                <a:srgbClr val="00642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852936"/>
            <a:ext cx="78488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Чтобы найти приставку в слове, надо подобрать однокоренное слово без приставки или с другой приставкой. Часть слова, которая стоит перед корнем, и будет приставкой.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869160"/>
            <a:ext cx="8388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подружк</a:t>
            </a:r>
            <a:r>
              <a:rPr lang="ru-RU" sz="1600" dirty="0" smtClean="0"/>
              <a:t> </a:t>
            </a:r>
            <a:r>
              <a:rPr lang="ru-RU" sz="3600" dirty="0" smtClean="0"/>
              <a:t>а  - друг, дружить, дружный;</a:t>
            </a:r>
          </a:p>
          <a:p>
            <a:r>
              <a:rPr lang="ru-RU" sz="3600" dirty="0" smtClean="0"/>
              <a:t>наземный – подземный, земля. </a:t>
            </a:r>
            <a:endParaRPr lang="ru-RU" sz="3600" dirty="0"/>
          </a:p>
        </p:txBody>
      </p:sp>
      <p:sp>
        <p:nvSpPr>
          <p:cNvPr id="13" name="Дуга 12"/>
          <p:cNvSpPr/>
          <p:nvPr/>
        </p:nvSpPr>
        <p:spPr>
          <a:xfrm rot="19484450">
            <a:off x="1000644" y="4990531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9484450">
            <a:off x="3088876" y="4990530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9484450">
            <a:off x="4385019" y="4990531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9484450">
            <a:off x="6545260" y="4918522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8838035">
            <a:off x="1320391" y="5469060"/>
            <a:ext cx="864096" cy="936104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8838035">
            <a:off x="4128701" y="5469060"/>
            <a:ext cx="864096" cy="936104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9484450">
            <a:off x="5609155" y="5638603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27584" y="4941168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7584" y="551723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47864" y="5517232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331640" y="49411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331640" y="55172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39952" y="55172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hlinkClick r:id="" action="ppaction://hlinkshowjump?jump=nextslide"/>
          </p:cNvPr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>
            <a:hlinkClick r:id="rId2" action="ppaction://hlinksldjump"/>
          </p:cNvPr>
          <p:cNvSpPr txBox="1"/>
          <p:nvPr/>
        </p:nvSpPr>
        <p:spPr>
          <a:xfrm>
            <a:off x="611560" y="6237312"/>
            <a:ext cx="129614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начало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dirty="0">
              <a:solidFill>
                <a:srgbClr val="004F8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642D"/>
                </a:solidFill>
              </a:rPr>
              <a:t>5. </a:t>
            </a:r>
            <a:r>
              <a:rPr lang="ru-RU" sz="2800" b="1" u="sng" dirty="0" smtClean="0">
                <a:solidFill>
                  <a:srgbClr val="00642D"/>
                </a:solidFill>
              </a:rPr>
              <a:t>Суффикс</a:t>
            </a:r>
            <a:r>
              <a:rPr lang="ru-RU" sz="2800" dirty="0" smtClean="0">
                <a:solidFill>
                  <a:srgbClr val="00642D"/>
                </a:solidFill>
              </a:rPr>
              <a:t>– это значимая часть слова, которая стоит после корня и служит для образования новых слов. </a:t>
            </a:r>
            <a:endParaRPr lang="ru-RU" sz="2800" b="1" dirty="0" smtClean="0">
              <a:solidFill>
                <a:srgbClr val="00642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636912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Чтобы найти в слове суффикс, надо выделить в слове окончание, затем подобрать однокоренные слова без суффикса или с другими суффиксами. Часть слова, которая стоит после корня перед окончанием, и будет суффиксом.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869160"/>
            <a:ext cx="83884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подружк</a:t>
            </a:r>
            <a:r>
              <a:rPr lang="ru-RU" sz="1600" dirty="0" smtClean="0"/>
              <a:t> </a:t>
            </a:r>
            <a:r>
              <a:rPr lang="ru-RU" sz="3600" dirty="0" smtClean="0"/>
              <a:t>а  (</a:t>
            </a:r>
            <a:r>
              <a:rPr lang="ru-RU" sz="3600" dirty="0" err="1" smtClean="0"/>
              <a:t>подружк</a:t>
            </a:r>
            <a:r>
              <a:rPr lang="ru-RU" sz="1100" dirty="0" smtClean="0"/>
              <a:t> </a:t>
            </a:r>
            <a:r>
              <a:rPr lang="ru-RU" sz="3600" dirty="0" smtClean="0"/>
              <a:t>и ) - подруга;</a:t>
            </a:r>
          </a:p>
          <a:p>
            <a:endParaRPr lang="ru-RU" sz="1000" dirty="0" smtClean="0"/>
          </a:p>
          <a:p>
            <a:r>
              <a:rPr lang="ru-RU" sz="3600" dirty="0" smtClean="0"/>
              <a:t>наземный (</a:t>
            </a:r>
            <a:r>
              <a:rPr lang="ru-RU" sz="3600" dirty="0" err="1" smtClean="0"/>
              <a:t>наземн</a:t>
            </a:r>
            <a:r>
              <a:rPr lang="ru-RU" sz="1100" dirty="0" smtClean="0"/>
              <a:t> </a:t>
            </a:r>
            <a:r>
              <a:rPr lang="ru-RU" sz="3600" dirty="0" err="1" smtClean="0"/>
              <a:t>ая</a:t>
            </a:r>
            <a:r>
              <a:rPr lang="ru-RU" sz="3600" dirty="0" smtClean="0"/>
              <a:t>  – земля.</a:t>
            </a:r>
            <a:endParaRPr lang="ru-RU" sz="3600" dirty="0"/>
          </a:p>
        </p:txBody>
      </p:sp>
      <p:sp>
        <p:nvSpPr>
          <p:cNvPr id="13" name="Дуга 12"/>
          <p:cNvSpPr/>
          <p:nvPr/>
        </p:nvSpPr>
        <p:spPr>
          <a:xfrm rot="19484450">
            <a:off x="712611" y="4990530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9484450">
            <a:off x="5177108" y="5638603"/>
            <a:ext cx="1512168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8838035">
            <a:off x="1032358" y="5613076"/>
            <a:ext cx="864096" cy="936104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8866960">
            <a:off x="6376473" y="4884820"/>
            <a:ext cx="1102587" cy="108012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5085184"/>
            <a:ext cx="360040" cy="36004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5013176"/>
            <a:ext cx="360040" cy="36004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5733256"/>
            <a:ext cx="648072" cy="432048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051720" y="5733256"/>
            <a:ext cx="648072" cy="432048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2123728" y="4869160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763688" y="5517232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67744" y="4869160"/>
            <a:ext cx="72008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907704" y="5517232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hlinkClick r:id="" action="ppaction://hlinkshowjump?jump=nextslide"/>
          </p:cNvPr>
          <p:cNvSpPr txBox="1"/>
          <p:nvPr/>
        </p:nvSpPr>
        <p:spPr>
          <a:xfrm>
            <a:off x="7596336" y="6237312"/>
            <a:ext cx="108012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TextBox 33">
            <a:hlinkClick r:id="rId2" action="ppaction://hlinksldjump"/>
          </p:cNvPr>
          <p:cNvSpPr txBox="1"/>
          <p:nvPr/>
        </p:nvSpPr>
        <p:spPr>
          <a:xfrm>
            <a:off x="611560" y="6237312"/>
            <a:ext cx="129614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начало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004F8A"/>
                </a:solidFill>
              </a:rPr>
              <a:t>Как разобрать слово по составу </a:t>
            </a:r>
            <a:endParaRPr lang="ru-RU" sz="3200" dirty="0">
              <a:solidFill>
                <a:srgbClr val="004F8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подружк</a:t>
            </a:r>
            <a:r>
              <a:rPr lang="ru-RU" sz="1200" dirty="0" smtClean="0"/>
              <a:t> </a:t>
            </a:r>
            <a:r>
              <a:rPr lang="ru-RU" sz="1100" dirty="0" smtClean="0"/>
              <a:t> </a:t>
            </a:r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64904"/>
            <a:ext cx="26019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/>
              <a:t>подружк</a:t>
            </a:r>
            <a:r>
              <a:rPr lang="ru-RU" sz="1200" dirty="0" smtClean="0"/>
              <a:t> </a:t>
            </a:r>
            <a:r>
              <a:rPr lang="ru-RU" sz="4000" dirty="0" smtClean="0"/>
              <a:t>и</a:t>
            </a:r>
          </a:p>
          <a:p>
            <a:r>
              <a:rPr lang="ru-RU" sz="4000" dirty="0" err="1" smtClean="0"/>
              <a:t>подружк</a:t>
            </a:r>
            <a:r>
              <a:rPr lang="ru-RU" sz="1200" dirty="0" smtClean="0"/>
              <a:t> </a:t>
            </a:r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780928"/>
            <a:ext cx="504056" cy="4320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356992"/>
            <a:ext cx="504056" cy="4320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556792"/>
            <a:ext cx="432048" cy="4320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39552" y="2132856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555776" y="19168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39552" y="19168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07904" y="1412776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дружить</a:t>
            </a:r>
          </a:p>
          <a:p>
            <a:endParaRPr lang="ru-RU" sz="1200" dirty="0" smtClean="0"/>
          </a:p>
          <a:p>
            <a:r>
              <a:rPr lang="ru-RU" sz="3600" dirty="0" smtClean="0"/>
              <a:t>друг</a:t>
            </a:r>
          </a:p>
          <a:p>
            <a:endParaRPr lang="ru-RU" sz="1200" dirty="0" smtClean="0"/>
          </a:p>
          <a:p>
            <a:r>
              <a:rPr lang="ru-RU" sz="3600" dirty="0" smtClean="0"/>
              <a:t>дружный</a:t>
            </a:r>
          </a:p>
          <a:p>
            <a:endParaRPr lang="ru-RU" sz="3600" dirty="0"/>
          </a:p>
        </p:txBody>
      </p:sp>
      <p:sp>
        <p:nvSpPr>
          <p:cNvPr id="16" name="Дуга 15"/>
          <p:cNvSpPr/>
          <p:nvPr/>
        </p:nvSpPr>
        <p:spPr>
          <a:xfrm rot="19352775">
            <a:off x="3554990" y="1414185"/>
            <a:ext cx="1368152" cy="11521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9352775">
            <a:off x="3485147" y="2142067"/>
            <a:ext cx="1368152" cy="11521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9352775">
            <a:off x="3557155" y="2862146"/>
            <a:ext cx="1368152" cy="11521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352775">
            <a:off x="964866" y="1421986"/>
            <a:ext cx="1368152" cy="115212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1412776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15616" y="1412776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267744" y="1412776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11760" y="1412776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hlinkClick r:id="rId2" action="ppaction://hlinksldjump"/>
          </p:cNvPr>
          <p:cNvSpPr txBox="1"/>
          <p:nvPr/>
        </p:nvSpPr>
        <p:spPr>
          <a:xfrm>
            <a:off x="611560" y="6237312"/>
            <a:ext cx="129614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начало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 animBg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первого слайда использован фон с сайта :</a:t>
            </a:r>
          </a:p>
          <a:p>
            <a:r>
              <a:rPr lang="en-US" dirty="0" smtClean="0">
                <a:hlinkClick r:id="rId2"/>
              </a:rPr>
              <a:t>http://prezentacii.com/shablony-powerpoint/1255-shkolnye-fony-powerpoint.html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Уголок - осенние листь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Школьная дос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410</Words>
  <Application>Microsoft Office PowerPoint</Application>
  <PresentationFormat>Экран (4:3)</PresentationFormat>
  <Paragraphs>68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Воздушный поток</vt:lpstr>
      <vt:lpstr>Апекс</vt:lpstr>
      <vt:lpstr>Уголок - осенние листья</vt:lpstr>
      <vt:lpstr>1_Апекс</vt:lpstr>
      <vt:lpstr>Школьная доска</vt:lpstr>
      <vt:lpstr>Слайд 1</vt:lpstr>
      <vt:lpstr>Как разобрать слово по составу </vt:lpstr>
      <vt:lpstr>Как разобрать слово по составу </vt:lpstr>
      <vt:lpstr>Как разобрать слово по составу </vt:lpstr>
      <vt:lpstr>Как разобрать слово по составу </vt:lpstr>
      <vt:lpstr>Как разобрать слово по составу </vt:lpstr>
      <vt:lpstr>Как разобрать слово по составу </vt:lpstr>
      <vt:lpstr>Как разобрать слово по составу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2015-12-20T21:54:00Z</dcterms:created>
  <dcterms:modified xsi:type="dcterms:W3CDTF">2015-12-20T22:00:39Z</dcterms:modified>
</cp:coreProperties>
</file>